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Lst>
  <p:sldSz cx="12192000" cy="6858000"/>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564C-FF64-4BEB-9707-1615D9B2CD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EF634CE5-EB88-44C0-BE4A-CA16DAA28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E69628A9-521A-4947-A412-CA73996ECF37}"/>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5" name="Footer Placeholder 4">
            <a:extLst>
              <a:ext uri="{FF2B5EF4-FFF2-40B4-BE49-F238E27FC236}">
                <a16:creationId xmlns:a16="http://schemas.microsoft.com/office/drawing/2014/main" id="{C7E635C6-F11F-42ED-A5ED-FCBB73FA8CA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D4C3D59-6DA7-4246-A9A2-0FD07B9DDE5C}"/>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14616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EAED-A250-49F3-937A-D453A4F90464}"/>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0CDEF41-9A8B-4181-BCE3-1CED64627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14E8241-E52A-4756-995B-5D3A48850D83}"/>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5" name="Footer Placeholder 4">
            <a:extLst>
              <a:ext uri="{FF2B5EF4-FFF2-40B4-BE49-F238E27FC236}">
                <a16:creationId xmlns:a16="http://schemas.microsoft.com/office/drawing/2014/main" id="{BE97C64D-6F62-4CEB-B669-B14A49F1419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98E52AF-8880-4832-85CF-BB34ED67D91B}"/>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316990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E998F-46CD-4EE8-96B9-423047D6AA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129611B1-67A5-46C6-A63C-BDE94A505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1012CF4-5E95-4DCF-AC46-25C942A92D59}"/>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5" name="Footer Placeholder 4">
            <a:extLst>
              <a:ext uri="{FF2B5EF4-FFF2-40B4-BE49-F238E27FC236}">
                <a16:creationId xmlns:a16="http://schemas.microsoft.com/office/drawing/2014/main" id="{A27FBE39-5C3A-441D-AED5-7B2B22E67A7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2DE2EE6-F8B6-412A-BBBF-375AD61FCC27}"/>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25356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7F68-E272-4F9D-B849-ABFC1C9CB13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7195944-BCAC-45F4-9353-37830E1A97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C34BAB5-4785-4917-BAB4-3EB8262F105B}"/>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5" name="Footer Placeholder 4">
            <a:extLst>
              <a:ext uri="{FF2B5EF4-FFF2-40B4-BE49-F238E27FC236}">
                <a16:creationId xmlns:a16="http://schemas.microsoft.com/office/drawing/2014/main" id="{0F7F5960-24BD-48C2-AFC5-D0066CB85DD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EDCD4EA6-F2DC-46E1-A97F-C4F6EB0003B0}"/>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369507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0589-95BD-4DCC-8083-879116281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89728F2D-5314-439E-905F-1BA3C25E7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C9B250-49E1-454A-BCB0-FED5FA2AA278}"/>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5" name="Footer Placeholder 4">
            <a:extLst>
              <a:ext uri="{FF2B5EF4-FFF2-40B4-BE49-F238E27FC236}">
                <a16:creationId xmlns:a16="http://schemas.microsoft.com/office/drawing/2014/main" id="{0D008F90-58D9-4A70-AC43-5DDDBB0F58F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781DC0C1-7BF2-4B2D-ADE9-3FEC86A57267}"/>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395320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BEAF-ABCB-40D8-8FAB-28335E3540D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9DF75C9B-3362-4107-AB41-C8B53CC25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CCEFAC9-2869-4A7B-A58F-6D1B7D5BB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229C0B70-59D8-4E24-A854-136641E867D8}"/>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6" name="Footer Placeholder 5">
            <a:extLst>
              <a:ext uri="{FF2B5EF4-FFF2-40B4-BE49-F238E27FC236}">
                <a16:creationId xmlns:a16="http://schemas.microsoft.com/office/drawing/2014/main" id="{3E22DA5D-3498-4E71-B9F7-0462821579E2}"/>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34DFB65B-49E2-45C4-BA75-534CC23C7FF5}"/>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289394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5135-0BCB-46EA-A31A-2F613830830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946B7F82-644A-46D9-8947-E1039C8D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57799-7A7F-4B65-8DE9-2F5621B10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D4312400-FCC2-4262-95FB-9814388A8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BD4D8-D1B6-43C3-B469-64C54E5C35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B4141084-EF95-4A74-8F30-25D406485F27}"/>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8" name="Footer Placeholder 7">
            <a:extLst>
              <a:ext uri="{FF2B5EF4-FFF2-40B4-BE49-F238E27FC236}">
                <a16:creationId xmlns:a16="http://schemas.microsoft.com/office/drawing/2014/main" id="{B6F213C3-7620-45A1-A41C-7695D46031AF}"/>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61D01716-B667-4EA1-A51B-545F08CEB516}"/>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84111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1FCF-0217-4456-82F0-DE822565BFBB}"/>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77258B5-16C1-4D07-90A8-A90A4FA1011E}"/>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4" name="Footer Placeholder 3">
            <a:extLst>
              <a:ext uri="{FF2B5EF4-FFF2-40B4-BE49-F238E27FC236}">
                <a16:creationId xmlns:a16="http://schemas.microsoft.com/office/drawing/2014/main" id="{9A35B0D0-8B6B-49AE-BA41-77B1E06CAAC0}"/>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F08E3862-1163-45BE-A5DF-81094927D18F}"/>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264775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94DD9-0C36-45F1-A601-64A77F9A5345}"/>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3" name="Footer Placeholder 2">
            <a:extLst>
              <a:ext uri="{FF2B5EF4-FFF2-40B4-BE49-F238E27FC236}">
                <a16:creationId xmlns:a16="http://schemas.microsoft.com/office/drawing/2014/main" id="{4E5C4D05-A082-4A04-A9AE-825460119E87}"/>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BD0051F0-C20B-4B76-AD80-F8D6C8D90DAD}"/>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22351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6F71-1838-4508-87F1-D3847B50A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B87A2D7E-34E3-464F-A26E-3B44815EE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A461852A-02CC-4B6A-845A-D33F6813C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1B7C8-E6CE-4B4C-9EAF-A8CDC63BB535}"/>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6" name="Footer Placeholder 5">
            <a:extLst>
              <a:ext uri="{FF2B5EF4-FFF2-40B4-BE49-F238E27FC236}">
                <a16:creationId xmlns:a16="http://schemas.microsoft.com/office/drawing/2014/main" id="{73330464-3DCC-46A7-A46D-330738F9457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96927A4-CDDA-4BB8-92AB-F54B7F00B75F}"/>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19600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472E-1BE1-4772-ACA8-36465287D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6FB3C7CD-8AC2-4101-BD8C-37134F2649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09F9702A-5A98-4145-9E34-7E1FE1156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2EB11-1B3E-4402-9A7E-F240A2BD01E9}"/>
              </a:ext>
            </a:extLst>
          </p:cNvPr>
          <p:cNvSpPr>
            <a:spLocks noGrp="1"/>
          </p:cNvSpPr>
          <p:nvPr>
            <p:ph type="dt" sz="half" idx="10"/>
          </p:nvPr>
        </p:nvSpPr>
        <p:spPr/>
        <p:txBody>
          <a:bodyPr/>
          <a:lstStyle/>
          <a:p>
            <a:fld id="{136F9707-A056-4134-8091-36CBF6E47F44}" type="datetimeFigureOut">
              <a:rPr lang="ro-RO" smtClean="0"/>
              <a:t>26.02.2020</a:t>
            </a:fld>
            <a:endParaRPr lang="ro-RO"/>
          </a:p>
        </p:txBody>
      </p:sp>
      <p:sp>
        <p:nvSpPr>
          <p:cNvPr id="6" name="Footer Placeholder 5">
            <a:extLst>
              <a:ext uri="{FF2B5EF4-FFF2-40B4-BE49-F238E27FC236}">
                <a16:creationId xmlns:a16="http://schemas.microsoft.com/office/drawing/2014/main" id="{3291D27F-1000-4B38-BE2E-988ED047EFA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7B7ACB78-B31C-4FC0-A94B-1CCC760059A4}"/>
              </a:ext>
            </a:extLst>
          </p:cNvPr>
          <p:cNvSpPr>
            <a:spLocks noGrp="1"/>
          </p:cNvSpPr>
          <p:nvPr>
            <p:ph type="sldNum" sz="quarter" idx="12"/>
          </p:nvPr>
        </p:nvSpPr>
        <p:spPr/>
        <p:txBody>
          <a:bodyPr/>
          <a:lstStyle/>
          <a:p>
            <a:fld id="{EEBF3238-D920-4547-89FA-B2F112080892}" type="slidenum">
              <a:rPr lang="ro-RO" smtClean="0"/>
              <a:t>‹#›</a:t>
            </a:fld>
            <a:endParaRPr lang="ro-RO"/>
          </a:p>
        </p:txBody>
      </p:sp>
    </p:spTree>
    <p:extLst>
      <p:ext uri="{BB962C8B-B14F-4D97-AF65-F5344CB8AC3E}">
        <p14:creationId xmlns:p14="http://schemas.microsoft.com/office/powerpoint/2010/main" val="38059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FE24C-CDFA-40F7-82EA-7946A91D05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405424D-7887-460B-9645-E18810F3D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F66B222B-8B54-43E4-A2C2-CF1FB17A8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F9707-A056-4134-8091-36CBF6E47F44}" type="datetimeFigureOut">
              <a:rPr lang="ro-RO" smtClean="0"/>
              <a:t>26.02.2020</a:t>
            </a:fld>
            <a:endParaRPr lang="ro-RO"/>
          </a:p>
        </p:txBody>
      </p:sp>
      <p:sp>
        <p:nvSpPr>
          <p:cNvPr id="5" name="Footer Placeholder 4">
            <a:extLst>
              <a:ext uri="{FF2B5EF4-FFF2-40B4-BE49-F238E27FC236}">
                <a16:creationId xmlns:a16="http://schemas.microsoft.com/office/drawing/2014/main" id="{3DBE4224-9DFC-4FCB-BCD1-45ED023540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B1A361CE-0C5E-41A7-8930-5C92B232A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F3238-D920-4547-89FA-B2F112080892}" type="slidenum">
              <a:rPr lang="ro-RO" smtClean="0"/>
              <a:t>‹#›</a:t>
            </a:fld>
            <a:endParaRPr lang="ro-RO"/>
          </a:p>
        </p:txBody>
      </p:sp>
    </p:spTree>
    <p:extLst>
      <p:ext uri="{BB962C8B-B14F-4D97-AF65-F5344CB8AC3E}">
        <p14:creationId xmlns:p14="http://schemas.microsoft.com/office/powerpoint/2010/main" val="172061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9">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1">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3" name="Rectangle 42">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CEF88B08-4CE6-40F6-874A-2DBCD7F52CB3}"/>
              </a:ext>
            </a:extLst>
          </p:cNvPr>
          <p:cNvPicPr>
            <a:picLocks noChangeAspect="1"/>
          </p:cNvPicPr>
          <p:nvPr/>
        </p:nvPicPr>
        <p:blipFill rotWithShape="1">
          <a:blip r:embed="rId2"/>
          <a:srcRect r="47964"/>
          <a:stretch/>
        </p:blipFill>
        <p:spPr>
          <a:xfrm>
            <a:off x="828942" y="1297128"/>
            <a:ext cx="5771653" cy="2130947"/>
          </a:xfrm>
          <a:prstGeom prst="rect">
            <a:avLst/>
          </a:prstGeom>
          <a:ln w="12700">
            <a:noFill/>
          </a:ln>
        </p:spPr>
      </p:pic>
      <p:grpSp>
        <p:nvGrpSpPr>
          <p:cNvPr id="45" name="Group 44">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46"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9BDC133-BB5A-4C3C-B448-5914C447E204}"/>
              </a:ext>
            </a:extLst>
          </p:cNvPr>
          <p:cNvSpPr>
            <a:spLocks noGrp="1"/>
          </p:cNvSpPr>
          <p:nvPr>
            <p:ph type="ctrTitle"/>
          </p:nvPr>
        </p:nvSpPr>
        <p:spPr>
          <a:xfrm>
            <a:off x="1683982" y="4293388"/>
            <a:ext cx="8833655" cy="727748"/>
          </a:xfrm>
        </p:spPr>
        <p:txBody>
          <a:bodyPr>
            <a:normAutofit/>
          </a:bodyPr>
          <a:lstStyle/>
          <a:p>
            <a:r>
              <a:rPr lang="ro-RO" sz="3600" b="1" dirty="0">
                <a:solidFill>
                  <a:srgbClr val="FFFFFE"/>
                </a:solidFill>
              </a:rPr>
              <a:t>Varianta Ocolitoare Sibiu Sud </a:t>
            </a:r>
          </a:p>
        </p:txBody>
      </p:sp>
      <p:sp>
        <p:nvSpPr>
          <p:cNvPr id="3" name="Subtitle 2">
            <a:extLst>
              <a:ext uri="{FF2B5EF4-FFF2-40B4-BE49-F238E27FC236}">
                <a16:creationId xmlns:a16="http://schemas.microsoft.com/office/drawing/2014/main" id="{D9539EA5-A094-496F-B4D0-2D1F685757CA}"/>
              </a:ext>
            </a:extLst>
          </p:cNvPr>
          <p:cNvSpPr>
            <a:spLocks noGrp="1"/>
          </p:cNvSpPr>
          <p:nvPr>
            <p:ph type="subTitle" idx="1"/>
          </p:nvPr>
        </p:nvSpPr>
        <p:spPr>
          <a:xfrm>
            <a:off x="1683983" y="5021137"/>
            <a:ext cx="8833654" cy="522636"/>
          </a:xfrm>
        </p:spPr>
        <p:txBody>
          <a:bodyPr>
            <a:normAutofit/>
          </a:bodyPr>
          <a:lstStyle/>
          <a:p>
            <a:r>
              <a:rPr lang="en-US" sz="1600" b="1" dirty="0" err="1">
                <a:solidFill>
                  <a:srgbClr val="FFFFFE"/>
                </a:solidFill>
              </a:rPr>
              <a:t>Consiliul</a:t>
            </a:r>
            <a:r>
              <a:rPr lang="en-US" sz="1600" b="1" dirty="0">
                <a:solidFill>
                  <a:srgbClr val="FFFFFE"/>
                </a:solidFill>
              </a:rPr>
              <a:t> Ju</a:t>
            </a:r>
            <a:r>
              <a:rPr lang="ro-RO" sz="1600" b="1" dirty="0" err="1">
                <a:solidFill>
                  <a:srgbClr val="FFFFFE"/>
                </a:solidFill>
              </a:rPr>
              <a:t>dețean</a:t>
            </a:r>
            <a:r>
              <a:rPr lang="ro-RO" sz="1600" b="1" dirty="0">
                <a:solidFill>
                  <a:srgbClr val="FFFFFE"/>
                </a:solidFill>
              </a:rPr>
              <a:t> Sibiu</a:t>
            </a:r>
          </a:p>
          <a:p>
            <a:endParaRPr lang="ro-RO" sz="1600" dirty="0">
              <a:solidFill>
                <a:srgbClr val="FFFFFE"/>
              </a:solidFill>
            </a:endParaRPr>
          </a:p>
        </p:txBody>
      </p:sp>
      <p:pic>
        <p:nvPicPr>
          <p:cNvPr id="5" name="Imagine 4">
            <a:extLst>
              <a:ext uri="{FF2B5EF4-FFF2-40B4-BE49-F238E27FC236}">
                <a16:creationId xmlns:a16="http://schemas.microsoft.com/office/drawing/2014/main" id="{BF9C60C4-87C0-469E-BE89-24CF56782738}"/>
              </a:ext>
            </a:extLst>
          </p:cNvPr>
          <p:cNvPicPr>
            <a:picLocks noChangeAspect="1"/>
          </p:cNvPicPr>
          <p:nvPr/>
        </p:nvPicPr>
        <p:blipFill>
          <a:blip r:embed="rId3"/>
          <a:stretch>
            <a:fillRect/>
          </a:stretch>
        </p:blipFill>
        <p:spPr>
          <a:xfrm>
            <a:off x="7850128" y="568683"/>
            <a:ext cx="3240673" cy="2555324"/>
          </a:xfrm>
          <a:prstGeom prst="rect">
            <a:avLst/>
          </a:prstGeom>
        </p:spPr>
      </p:pic>
    </p:spTree>
    <p:extLst>
      <p:ext uri="{BB962C8B-B14F-4D97-AF65-F5344CB8AC3E}">
        <p14:creationId xmlns:p14="http://schemas.microsoft.com/office/powerpoint/2010/main" val="691312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35923-CEE4-4E27-A511-D5852FB3D366}"/>
              </a:ext>
            </a:extLst>
          </p:cNvPr>
          <p:cNvSpPr>
            <a:spLocks noGrp="1"/>
          </p:cNvSpPr>
          <p:nvPr>
            <p:ph idx="1"/>
          </p:nvPr>
        </p:nvSpPr>
        <p:spPr>
          <a:xfrm>
            <a:off x="838200" y="851264"/>
            <a:ext cx="10515600" cy="5704280"/>
          </a:xfrm>
        </p:spPr>
        <p:txBody>
          <a:bodyPr>
            <a:noAutofit/>
          </a:bodyPr>
          <a:lstStyle/>
          <a:p>
            <a:pPr marL="0" indent="0">
              <a:lnSpc>
                <a:spcPct val="100000"/>
              </a:lnSpc>
              <a:buNone/>
            </a:pPr>
            <a:r>
              <a:rPr lang="ro-RO" sz="2000" b="1" dirty="0">
                <a:latin typeface="Arial" panose="020B0604020202020204" pitchFamily="34" charset="0"/>
                <a:cs typeface="Arial" panose="020B0604020202020204" pitchFamily="34" charset="0"/>
              </a:rPr>
              <a:t>Date tehnice varianta 2</a:t>
            </a:r>
            <a:br>
              <a:rPr lang="ro-RO" sz="2000" b="1"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lungime de aprox. 12,920 km;</a:t>
            </a:r>
          </a:p>
          <a:p>
            <a:pPr marL="0" indent="0">
              <a:lnSpc>
                <a:spcPct val="100000"/>
              </a:lnSpc>
              <a:buNone/>
            </a:pPr>
            <a:r>
              <a:rPr lang="ro-RO" sz="2000" dirty="0">
                <a:latin typeface="Arial" panose="020B0604020202020204" pitchFamily="34" charset="0"/>
                <a:cs typeface="Arial" panose="020B0604020202020204" pitchFamily="34" charset="0"/>
              </a:rPr>
              <a:t>- două benzi pe sens cu lățimea de 3,50 m fiecare;</a:t>
            </a:r>
          </a:p>
          <a:p>
            <a:pPr>
              <a:lnSpc>
                <a:spcPct val="100000"/>
              </a:lnSpc>
              <a:buFontTx/>
              <a:buChar char="-"/>
            </a:pPr>
            <a:r>
              <a:rPr lang="ro-RO" sz="2000" dirty="0">
                <a:latin typeface="Arial" panose="020B0604020202020204" pitchFamily="34" charset="0"/>
                <a:cs typeface="Arial" panose="020B0604020202020204" pitchFamily="34" charset="0"/>
              </a:rPr>
              <a:t>parapete metalic marginal și axial;</a:t>
            </a:r>
          </a:p>
          <a:p>
            <a:pPr marL="0" indent="0">
              <a:lnSpc>
                <a:spcPct val="100000"/>
              </a:lnSpc>
              <a:buNone/>
            </a:pPr>
            <a:r>
              <a:rPr lang="ro-RO" sz="2000" dirty="0">
                <a:latin typeface="Arial" panose="020B0604020202020204" pitchFamily="34" charset="0"/>
                <a:cs typeface="Arial" panose="020B0604020202020204" pitchFamily="34" charset="0"/>
              </a:rPr>
              <a:t>- intersecții iluminate;</a:t>
            </a:r>
          </a:p>
          <a:p>
            <a:pPr marL="0" indent="0">
              <a:lnSpc>
                <a:spcPct val="100000"/>
              </a:lnSpc>
              <a:buNone/>
            </a:pPr>
            <a:r>
              <a:rPr lang="ro-RO" sz="2000" b="1" dirty="0">
                <a:latin typeface="Arial" panose="020B0604020202020204" pitchFamily="34" charset="0"/>
                <a:cs typeface="Arial" panose="020B0604020202020204" pitchFamily="34" charset="0"/>
              </a:rPr>
              <a:t>Caracteristici varianta 2</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- 6 sensuri giratorii – la fiecare intersecție cu drumurile comunale, județene și europene;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pasaj peste CF și Râul Cibin, de aprox. 580 ml lungime;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pasaj peste un sector din Rezervația Naturală Dumbrava Sibiului, de cca 240 m lungime;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- 4 poduri pentru conectarea zonelor din Rezervația Naturală Dumbrava Sibiului, cu lungime de aproximativ 15 m fiecare;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pod cu lungimea de aproximativ 30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pod cu lungimea de aproximativ 90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- 6 podețe pentru traversarea cursurilor de apă și canale;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- 4 podețe de acces la exploatările agricole</a:t>
            </a:r>
            <a:r>
              <a:rPr lang="ro-RO" sz="2000" dirty="0">
                <a:solidFill>
                  <a:srgbClr val="FF0000"/>
                </a:solidFill>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și accesul a animalelor;</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drumuri de acces la terenurile agricole și tehnologice – de aproximativ 8 km</a:t>
            </a:r>
          </a:p>
          <a:p>
            <a:pPr>
              <a:lnSpc>
                <a:spcPct val="100000"/>
              </a:lnSpc>
            </a:pPr>
            <a:endParaRPr lang="ro-RO" sz="2000" dirty="0">
              <a:latin typeface="Arial" panose="020B0604020202020204" pitchFamily="34" charset="0"/>
              <a:cs typeface="Arial" panose="020B0604020202020204" pitchFamily="34" charset="0"/>
            </a:endParaRPr>
          </a:p>
          <a:p>
            <a:pPr marL="0" indent="0">
              <a:lnSpc>
                <a:spcPct val="100000"/>
              </a:lnSpc>
              <a:buNone/>
            </a:pPr>
            <a:endParaRPr lang="ro-RO" sz="2000" dirty="0">
              <a:latin typeface="Arial" panose="020B0604020202020204" pitchFamily="34" charset="0"/>
              <a:cs typeface="Arial" panose="020B0604020202020204" pitchFamily="34" charset="0"/>
            </a:endParaRPr>
          </a:p>
          <a:p>
            <a:pPr marL="0" indent="0">
              <a:lnSpc>
                <a:spcPct val="100000"/>
              </a:lnSpc>
              <a:buNone/>
            </a:pPr>
            <a:endParaRPr lang="ro-RO" sz="2000" dirty="0">
              <a:latin typeface="Arial" panose="020B0604020202020204" pitchFamily="34" charset="0"/>
              <a:cs typeface="Arial" panose="020B0604020202020204" pitchFamily="34" charset="0"/>
            </a:endParaRPr>
          </a:p>
          <a:p>
            <a:pPr marL="0" indent="0">
              <a:lnSpc>
                <a:spcPct val="100000"/>
              </a:lnSpc>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3260FE9-0EEC-475B-814C-048493A4AF7D}"/>
              </a:ext>
            </a:extLst>
          </p:cNvPr>
          <p:cNvPicPr>
            <a:picLocks noChangeAspect="1"/>
          </p:cNvPicPr>
          <p:nvPr/>
        </p:nvPicPr>
        <p:blipFill>
          <a:blip r:embed="rId2"/>
          <a:stretch>
            <a:fillRect/>
          </a:stretch>
        </p:blipFill>
        <p:spPr>
          <a:xfrm>
            <a:off x="5423205" y="111906"/>
            <a:ext cx="2304256" cy="739358"/>
          </a:xfrm>
          <a:prstGeom prst="rect">
            <a:avLst/>
          </a:prstGeom>
        </p:spPr>
      </p:pic>
      <p:pic>
        <p:nvPicPr>
          <p:cNvPr id="2" name="Imagine 1">
            <a:extLst>
              <a:ext uri="{FF2B5EF4-FFF2-40B4-BE49-F238E27FC236}">
                <a16:creationId xmlns:a16="http://schemas.microsoft.com/office/drawing/2014/main" id="{94192DC0-E72D-45E6-B66C-89DC6E9F0222}"/>
              </a:ext>
            </a:extLst>
          </p:cNvPr>
          <p:cNvPicPr>
            <a:picLocks noChangeAspect="1"/>
          </p:cNvPicPr>
          <p:nvPr/>
        </p:nvPicPr>
        <p:blipFill>
          <a:blip r:embed="rId3"/>
          <a:stretch>
            <a:fillRect/>
          </a:stretch>
        </p:blipFill>
        <p:spPr>
          <a:xfrm>
            <a:off x="8057929" y="60649"/>
            <a:ext cx="1133333" cy="780952"/>
          </a:xfrm>
          <a:prstGeom prst="rect">
            <a:avLst/>
          </a:prstGeom>
        </p:spPr>
      </p:pic>
    </p:spTree>
    <p:extLst>
      <p:ext uri="{BB962C8B-B14F-4D97-AF65-F5344CB8AC3E}">
        <p14:creationId xmlns:p14="http://schemas.microsoft.com/office/powerpoint/2010/main" val="284132312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EF6DE-200C-4BB8-B01B-4C4AD36BF1DD}"/>
              </a:ext>
            </a:extLst>
          </p:cNvPr>
          <p:cNvSpPr>
            <a:spLocks noGrp="1"/>
          </p:cNvSpPr>
          <p:nvPr>
            <p:ph idx="1"/>
          </p:nvPr>
        </p:nvSpPr>
        <p:spPr>
          <a:xfrm>
            <a:off x="1063283" y="967496"/>
            <a:ext cx="10515600" cy="4351338"/>
          </a:xfrm>
        </p:spPr>
        <p:txBody>
          <a:bodyPr>
            <a:normAutofit/>
          </a:bodyPr>
          <a:lstStyle/>
          <a:p>
            <a:pPr marL="0" indent="0">
              <a:lnSpc>
                <a:spcPct val="100000"/>
              </a:lnSpc>
              <a:buNone/>
            </a:pPr>
            <a:r>
              <a:rPr lang="ro-RO" sz="2000" b="1" dirty="0">
                <a:latin typeface="Arial" panose="020B0604020202020204" pitchFamily="34" charset="0"/>
                <a:cs typeface="Arial" panose="020B0604020202020204" pitchFamily="34" charset="0"/>
              </a:rPr>
              <a:t>Avantajele variantei 2:</a:t>
            </a:r>
          </a:p>
          <a:p>
            <a:pPr marL="0" indent="0">
              <a:lnSpc>
                <a:spcPct val="100000"/>
              </a:lnSpc>
              <a:buNone/>
            </a:pPr>
            <a:endParaRPr lang="ro-RO" sz="2000" b="1" dirty="0">
              <a:latin typeface="Arial" panose="020B0604020202020204" pitchFamily="34" charset="0"/>
              <a:cs typeface="Arial" panose="020B0604020202020204" pitchFamily="34" charset="0"/>
            </a:endParaRPr>
          </a:p>
          <a:p>
            <a:pPr lvl="0">
              <a:lnSpc>
                <a:spcPct val="100000"/>
              </a:lnSpc>
            </a:pPr>
            <a:r>
              <a:rPr lang="it-IT" sz="2000" dirty="0">
                <a:latin typeface="Arial" panose="020B0604020202020204" pitchFamily="34" charset="0"/>
                <a:cs typeface="Arial" panose="020B0604020202020204" pitchFamily="34" charset="0"/>
              </a:rPr>
              <a:t>are  lungime</a:t>
            </a:r>
            <a:r>
              <a:rPr lang="ro-RO" sz="2000" dirty="0">
                <a:latin typeface="Arial" panose="020B0604020202020204" pitchFamily="34" charset="0"/>
                <a:cs typeface="Arial" panose="020B0604020202020204" pitchFamily="34" charset="0"/>
              </a:rPr>
              <a:t>a</a:t>
            </a:r>
            <a:r>
              <a:rPr lang="it-IT" sz="2000" dirty="0">
                <a:latin typeface="Arial" panose="020B0604020202020204" pitchFamily="34" charset="0"/>
                <a:cs typeface="Arial" panose="020B0604020202020204" pitchFamily="34" charset="0"/>
              </a:rPr>
              <a:t> </a:t>
            </a:r>
            <a:r>
              <a:rPr lang="ro-RO" sz="2000" dirty="0">
                <a:latin typeface="Arial" panose="020B0604020202020204" pitchFamily="34" charset="0"/>
                <a:cs typeface="Arial" panose="020B0604020202020204" pitchFamily="34" charset="0"/>
              </a:rPr>
              <a:t>cea mai mică</a:t>
            </a:r>
            <a:r>
              <a:rPr lang="it-IT" sz="2000" dirty="0">
                <a:latin typeface="Arial" panose="020B0604020202020204" pitchFamily="34" charset="0"/>
                <a:cs typeface="Arial" panose="020B0604020202020204" pitchFamily="34" charset="0"/>
              </a:rPr>
              <a:t> raportată la variantele </a:t>
            </a:r>
            <a:r>
              <a:rPr lang="ro-RO" sz="2000" dirty="0">
                <a:latin typeface="Arial" panose="020B0604020202020204" pitchFamily="34" charset="0"/>
                <a:cs typeface="Arial" panose="020B0604020202020204" pitchFamily="34" charset="0"/>
              </a:rPr>
              <a:t>1</a:t>
            </a:r>
            <a:r>
              <a:rPr lang="it-IT" sz="2000" dirty="0">
                <a:latin typeface="Arial" panose="020B0604020202020204" pitchFamily="34" charset="0"/>
                <a:cs typeface="Arial" panose="020B0604020202020204" pitchFamily="34" charset="0"/>
              </a:rPr>
              <a:t> și 3</a:t>
            </a:r>
            <a:r>
              <a:rPr lang="ro-RO" sz="2000" dirty="0">
                <a:latin typeface="Arial" panose="020B0604020202020204" pitchFamily="34" charset="0"/>
                <a:cs typeface="Arial" panose="020B0604020202020204" pitchFamily="34" charset="0"/>
              </a:rPr>
              <a:t>;</a:t>
            </a:r>
          </a:p>
          <a:p>
            <a:pPr lvl="0">
              <a:lnSpc>
                <a:spcPct val="100000"/>
              </a:lnSpc>
            </a:pPr>
            <a:r>
              <a:rPr lang="ro-RO" sz="2000" dirty="0">
                <a:latin typeface="Arial" panose="020B0604020202020204" pitchFamily="34" charset="0"/>
                <a:cs typeface="Arial" panose="020B0604020202020204" pitchFamily="34" charset="0"/>
              </a:rPr>
              <a:t>micșorează timpii de deplasare;</a:t>
            </a:r>
          </a:p>
          <a:p>
            <a:pPr lvl="0">
              <a:lnSpc>
                <a:spcPct val="100000"/>
              </a:lnSpc>
            </a:pPr>
            <a:r>
              <a:rPr lang="ro-RO" sz="2000" dirty="0">
                <a:latin typeface="Arial" panose="020B0604020202020204" pitchFamily="34" charset="0"/>
                <a:cs typeface="Arial" panose="020B0604020202020204" pitchFamily="34" charset="0"/>
              </a:rPr>
              <a:t>generează economii însemnate (financiare și de timp) participanților la trafic;</a:t>
            </a:r>
          </a:p>
          <a:p>
            <a:pPr lvl="0">
              <a:lnSpc>
                <a:spcPct val="100000"/>
              </a:lnSpc>
            </a:pPr>
            <a:r>
              <a:rPr lang="ro-RO" sz="2000" dirty="0">
                <a:latin typeface="Arial" panose="020B0604020202020204" pitchFamily="34" charset="0"/>
                <a:cs typeface="Arial" panose="020B0604020202020204" pitchFamily="34" charset="0"/>
              </a:rPr>
              <a:t>deservește cu preponderență cartierele de sud ale Municipiului Sibiu (Turnișor, Valea Aurie, Cireșica) precum și cartierul Arhitecților Cisnădie;</a:t>
            </a:r>
          </a:p>
          <a:p>
            <a:pPr lvl="0">
              <a:lnSpc>
                <a:spcPct val="100000"/>
              </a:lnSpc>
            </a:pPr>
            <a:r>
              <a:rPr lang="ro-RO" sz="2000" dirty="0">
                <a:latin typeface="Arial" panose="020B0604020202020204" pitchFamily="34" charset="0"/>
                <a:cs typeface="Arial" panose="020B0604020202020204" pitchFamily="34" charset="0"/>
              </a:rPr>
              <a:t>nu intersectează monumente istorice și situri arheologice despre care există informații;</a:t>
            </a:r>
          </a:p>
          <a:p>
            <a:pPr lvl="0">
              <a:lnSpc>
                <a:spcPct val="100000"/>
              </a:lnSpc>
            </a:pPr>
            <a:r>
              <a:rPr lang="ro-RO" sz="2000" dirty="0">
                <a:latin typeface="Arial" panose="020B0604020202020204" pitchFamily="34" charset="0"/>
                <a:cs typeface="Arial" panose="020B0604020202020204" pitchFamily="34" charset="0"/>
              </a:rPr>
              <a:t>nu intersectează construcții civile ce necesită demolarea;</a:t>
            </a:r>
          </a:p>
          <a:p>
            <a:pPr lvl="0">
              <a:lnSpc>
                <a:spcPct val="100000"/>
              </a:lnSpc>
            </a:pPr>
            <a:r>
              <a:rPr lang="ro-RO" sz="2000" dirty="0">
                <a:latin typeface="Arial" panose="020B0604020202020204" pitchFamily="34" charset="0"/>
                <a:cs typeface="Arial" panose="020B0604020202020204" pitchFamily="34" charset="0"/>
              </a:rPr>
              <a:t>suprafețele de teren ocupate sunt în mare parte în extravilan.</a:t>
            </a:r>
          </a:p>
          <a:p>
            <a:pPr marL="0" indent="0">
              <a:lnSpc>
                <a:spcPct val="100000"/>
              </a:lnSpc>
              <a:buNone/>
            </a:pPr>
            <a:endParaRPr lang="ro-RO"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C1833A1-6888-4090-8240-F83BB304CADB}"/>
              </a:ext>
            </a:extLst>
          </p:cNvPr>
          <p:cNvPicPr>
            <a:picLocks noChangeAspect="1"/>
          </p:cNvPicPr>
          <p:nvPr/>
        </p:nvPicPr>
        <p:blipFill>
          <a:blip r:embed="rId2"/>
          <a:stretch>
            <a:fillRect/>
          </a:stretch>
        </p:blipFill>
        <p:spPr>
          <a:xfrm>
            <a:off x="5423205" y="111906"/>
            <a:ext cx="2304256" cy="739358"/>
          </a:xfrm>
          <a:prstGeom prst="rect">
            <a:avLst/>
          </a:prstGeom>
        </p:spPr>
      </p:pic>
      <p:pic>
        <p:nvPicPr>
          <p:cNvPr id="2" name="Imagine 1">
            <a:extLst>
              <a:ext uri="{FF2B5EF4-FFF2-40B4-BE49-F238E27FC236}">
                <a16:creationId xmlns:a16="http://schemas.microsoft.com/office/drawing/2014/main" id="{2BBEDD80-BD86-43D3-BBCE-10D9E7CC1A46}"/>
              </a:ext>
            </a:extLst>
          </p:cNvPr>
          <p:cNvPicPr>
            <a:picLocks noChangeAspect="1"/>
          </p:cNvPicPr>
          <p:nvPr/>
        </p:nvPicPr>
        <p:blipFill>
          <a:blip r:embed="rId3"/>
          <a:stretch>
            <a:fillRect/>
          </a:stretch>
        </p:blipFill>
        <p:spPr>
          <a:xfrm>
            <a:off x="8160566" y="70312"/>
            <a:ext cx="1133333" cy="780952"/>
          </a:xfrm>
          <a:prstGeom prst="rect">
            <a:avLst/>
          </a:prstGeom>
        </p:spPr>
      </p:pic>
    </p:spTree>
    <p:extLst>
      <p:ext uri="{BB962C8B-B14F-4D97-AF65-F5344CB8AC3E}">
        <p14:creationId xmlns:p14="http://schemas.microsoft.com/office/powerpoint/2010/main" val="41342200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5C861-9B68-40CF-AC93-CF7F514DD255}"/>
              </a:ext>
            </a:extLst>
          </p:cNvPr>
          <p:cNvSpPr>
            <a:spLocks noGrp="1"/>
          </p:cNvSpPr>
          <p:nvPr>
            <p:ph idx="1"/>
          </p:nvPr>
        </p:nvSpPr>
        <p:spPr>
          <a:xfrm>
            <a:off x="964809" y="1065970"/>
            <a:ext cx="10515600" cy="4351338"/>
          </a:xfrm>
        </p:spPr>
        <p:txBody>
          <a:bodyPr>
            <a:noAutofit/>
          </a:bodyPr>
          <a:lstStyle/>
          <a:p>
            <a:pPr marL="0" indent="0">
              <a:lnSpc>
                <a:spcPct val="100000"/>
              </a:lnSpc>
              <a:buNone/>
            </a:pPr>
            <a:r>
              <a:rPr lang="ro-RO" sz="2000" b="1" dirty="0">
                <a:latin typeface="Arial" panose="020B0604020202020204" pitchFamily="34" charset="0"/>
                <a:cs typeface="Arial" panose="020B0604020202020204" pitchFamily="34" charset="0"/>
              </a:rPr>
              <a:t>Dezavantajele variantei 2: </a:t>
            </a:r>
          </a:p>
          <a:p>
            <a:pPr lvl="0">
              <a:lnSpc>
                <a:spcPct val="100000"/>
              </a:lnSpc>
            </a:pPr>
            <a:r>
              <a:rPr lang="ro-RO" sz="2000" dirty="0">
                <a:latin typeface="Arial" panose="020B0604020202020204" pitchFamily="34" charset="0"/>
                <a:cs typeface="Arial" panose="020B0604020202020204" pitchFamily="34" charset="0"/>
              </a:rPr>
              <a:t>nu deservește zona Dedeman din Municipiul Sibiu;</a:t>
            </a:r>
          </a:p>
          <a:p>
            <a:pPr lvl="0">
              <a:lnSpc>
                <a:spcPct val="100000"/>
              </a:lnSpc>
            </a:pPr>
            <a:r>
              <a:rPr lang="ro-RO" sz="2000" dirty="0">
                <a:latin typeface="Arial" panose="020B0604020202020204" pitchFamily="34" charset="0"/>
                <a:cs typeface="Arial" panose="020B0604020202020204" pitchFamily="34" charset="0"/>
              </a:rPr>
              <a:t>intersectează Rezervația Naturală Dumbrava Sibiului</a:t>
            </a:r>
          </a:p>
          <a:p>
            <a:pPr lvl="0">
              <a:lnSpc>
                <a:spcPct val="100000"/>
              </a:lnSpc>
            </a:pPr>
            <a:r>
              <a:rPr lang="ro-RO" sz="2000" dirty="0">
                <a:latin typeface="Arial" panose="020B0604020202020204" pitchFamily="34" charset="0"/>
                <a:cs typeface="Arial" panose="020B0604020202020204" pitchFamily="34" charset="0"/>
              </a:rPr>
              <a:t>necesită defrișarea copacilor de pe o suprafață de aproximativ 145.000 mp din Rezervația Naturală Dumbrava Sibiului;</a:t>
            </a:r>
          </a:p>
          <a:p>
            <a:pPr lvl="0">
              <a:lnSpc>
                <a:spcPct val="100000"/>
              </a:lnSpc>
            </a:pPr>
            <a:r>
              <a:rPr lang="ro-RO" sz="2000" dirty="0">
                <a:latin typeface="Arial" panose="020B0604020202020204" pitchFamily="34" charset="0"/>
                <a:cs typeface="Arial" panose="020B0604020202020204" pitchFamily="34" charset="0"/>
              </a:rPr>
              <a:t>aport de poluare fonică și noxe în Municipiul Sibiu și Rezervația Naturală Dumbrava Sibiului;</a:t>
            </a:r>
          </a:p>
          <a:p>
            <a:pPr lvl="0">
              <a:lnSpc>
                <a:spcPct val="100000"/>
              </a:lnSpc>
            </a:pPr>
            <a:r>
              <a:rPr lang="ro-RO" sz="2000" dirty="0">
                <a:latin typeface="Arial" panose="020B0604020202020204" pitchFamily="34" charset="0"/>
                <a:cs typeface="Arial" panose="020B0604020202020204" pitchFamily="34" charset="0"/>
              </a:rPr>
              <a:t>fracționează pădure, terenuri agricole și terenuri destinate construirii;</a:t>
            </a:r>
          </a:p>
          <a:p>
            <a:pPr lvl="0">
              <a:lnSpc>
                <a:spcPct val="100000"/>
              </a:lnSpc>
            </a:pPr>
            <a:r>
              <a:rPr lang="ro-RO" sz="2000" dirty="0">
                <a:latin typeface="Arial" panose="020B0604020202020204" pitchFamily="34" charset="0"/>
                <a:cs typeface="Arial" panose="020B0604020202020204" pitchFamily="34" charset="0"/>
              </a:rPr>
              <a:t>necesită exproprieri de suprafețe de teren agricol și destinate construirii, mare parte în proprietate privată;</a:t>
            </a:r>
          </a:p>
          <a:p>
            <a:pPr lvl="0">
              <a:lnSpc>
                <a:spcPct val="100000"/>
              </a:lnSpc>
            </a:pPr>
            <a:r>
              <a:rPr lang="ro-RO" sz="2000" dirty="0">
                <a:latin typeface="Arial" panose="020B0604020202020204" pitchFamily="34" charset="0"/>
                <a:cs typeface="Arial" panose="020B0604020202020204" pitchFamily="34" charset="0"/>
              </a:rPr>
              <a:t>străbate terenuri și construcții aparținătoare M.A.P.N.;</a:t>
            </a:r>
          </a:p>
          <a:p>
            <a:pPr lvl="0">
              <a:lnSpc>
                <a:spcPct val="100000"/>
              </a:lnSpc>
            </a:pPr>
            <a:r>
              <a:rPr lang="ro-RO" sz="2000" dirty="0">
                <a:latin typeface="Arial" panose="020B0604020202020204" pitchFamily="34" charset="0"/>
                <a:cs typeface="Arial" panose="020B0604020202020204" pitchFamily="34" charset="0"/>
              </a:rPr>
              <a:t>necesită construcții suplimentare (drumuri de exploatare noi, drumuri tehnologice, podețe de subtraversare pentru acces la terenurile agricole și de comunicare pentru animale).</a:t>
            </a:r>
          </a:p>
          <a:p>
            <a:pPr marL="0" indent="0">
              <a:lnSpc>
                <a:spcPct val="100000"/>
              </a:lnSpc>
              <a:buNone/>
            </a:pPr>
            <a:endParaRPr lang="ro-RO" sz="2000" dirty="0">
              <a:latin typeface="Arial" panose="020B0604020202020204" pitchFamily="34" charset="0"/>
              <a:cs typeface="Arial" panose="020B0604020202020204" pitchFamily="34" charset="0"/>
            </a:endParaRPr>
          </a:p>
          <a:p>
            <a:pPr marL="0" indent="0">
              <a:lnSpc>
                <a:spcPct val="100000"/>
              </a:lnSpc>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E78D4BD-8947-43EE-9BB6-FF4ED7024A96}"/>
              </a:ext>
            </a:extLst>
          </p:cNvPr>
          <p:cNvPicPr>
            <a:picLocks noChangeAspect="1"/>
          </p:cNvPicPr>
          <p:nvPr/>
        </p:nvPicPr>
        <p:blipFill>
          <a:blip r:embed="rId2"/>
          <a:stretch>
            <a:fillRect/>
          </a:stretch>
        </p:blipFill>
        <p:spPr>
          <a:xfrm>
            <a:off x="5423205" y="111906"/>
            <a:ext cx="2304256" cy="739358"/>
          </a:xfrm>
          <a:prstGeom prst="rect">
            <a:avLst/>
          </a:prstGeom>
        </p:spPr>
      </p:pic>
      <p:pic>
        <p:nvPicPr>
          <p:cNvPr id="2" name="Imagine 1">
            <a:extLst>
              <a:ext uri="{FF2B5EF4-FFF2-40B4-BE49-F238E27FC236}">
                <a16:creationId xmlns:a16="http://schemas.microsoft.com/office/drawing/2014/main" id="{4C3F74BB-45B0-4BDA-B7BA-609C87D71E97}"/>
              </a:ext>
            </a:extLst>
          </p:cNvPr>
          <p:cNvPicPr>
            <a:picLocks noChangeAspect="1"/>
          </p:cNvPicPr>
          <p:nvPr/>
        </p:nvPicPr>
        <p:blipFill>
          <a:blip r:embed="rId3"/>
          <a:stretch>
            <a:fillRect/>
          </a:stretch>
        </p:blipFill>
        <p:spPr>
          <a:xfrm>
            <a:off x="8057929" y="70312"/>
            <a:ext cx="1133333" cy="780952"/>
          </a:xfrm>
          <a:prstGeom prst="rect">
            <a:avLst/>
          </a:prstGeom>
        </p:spPr>
      </p:pic>
    </p:spTree>
    <p:extLst>
      <p:ext uri="{BB962C8B-B14F-4D97-AF65-F5344CB8AC3E}">
        <p14:creationId xmlns:p14="http://schemas.microsoft.com/office/powerpoint/2010/main" val="30597481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1D440-6A66-4237-8FCF-461737314ED4}"/>
              </a:ext>
            </a:extLst>
          </p:cNvPr>
          <p:cNvSpPr>
            <a:spLocks noGrp="1"/>
          </p:cNvSpPr>
          <p:nvPr>
            <p:ph idx="1"/>
          </p:nvPr>
        </p:nvSpPr>
        <p:spPr>
          <a:xfrm>
            <a:off x="1049215" y="851263"/>
            <a:ext cx="10515600" cy="4508527"/>
          </a:xfrm>
        </p:spPr>
        <p:txBody>
          <a:bodyPr>
            <a:noAutofit/>
          </a:bodyPr>
          <a:lstStyle/>
          <a:p>
            <a:pPr marL="0" indent="0">
              <a:lnSpc>
                <a:spcPct val="100000"/>
              </a:lnSpc>
              <a:buNone/>
            </a:pPr>
            <a:r>
              <a:rPr lang="ro-RO" sz="2000" b="1" dirty="0">
                <a:latin typeface="Arial" panose="020B0604020202020204" pitchFamily="34" charset="0"/>
                <a:cs typeface="Arial" panose="020B0604020202020204" pitchFamily="34" charset="0"/>
              </a:rPr>
              <a:t>Varianta 3:</a:t>
            </a:r>
          </a:p>
          <a:p>
            <a:pPr marL="0" indent="0">
              <a:lnSpc>
                <a:spcPct val="100000"/>
              </a:lnSpc>
              <a:buNone/>
            </a:pPr>
            <a:r>
              <a:rPr lang="ro-RO" sz="2000" b="1" dirty="0">
                <a:latin typeface="Arial" panose="020B0604020202020204" pitchFamily="34" charset="0"/>
                <a:cs typeface="Arial" panose="020B0604020202020204" pitchFamily="34" charset="0"/>
              </a:rPr>
              <a:t>Traseu:</a:t>
            </a:r>
            <a:r>
              <a:rPr lang="ro-RO" sz="2000" dirty="0">
                <a:latin typeface="Arial" panose="020B0604020202020204" pitchFamily="34" charset="0"/>
                <a:cs typeface="Arial" panose="020B0604020202020204" pitchFamily="34" charset="0"/>
              </a:rPr>
              <a:t>  pornește din E81 (între Cristian și Sibiu), raza Cristian, dintr-un sens giratoriu; străbate o zonă cu terenuri agricole de pe raza Cristian și traversează Râul Cibin și Calea Ferată printr-un pasaj        intersectează DJ 106R, care leagă Sibiul de localitatea Poplaca pe teritoriul Municipiului Sibiu, printr-un sens giratoriu       parcurge traseul DJ 106R, pe lângă Rezervația Naturală Dumbrava până la capătul acesteia (paralel cu poligonul de tragere al M.A.P.N.), în zona Poplaca        intersectează DJ 106A care leagă Sibiul de Rășinari, printr-un nod rutier       intersectează DJ 106D care leagă Sibiu de Cisnădioara, printr-un sens giratoriu       intersectează DJ 106C care leagă Municipiul Sibiu de cartierul Arhitecților Cisnădie și orașul Cisnădie, printr-un sens giratoriu       străbate o zonă cu terenuri agricole, paralel cu Râul </a:t>
            </a:r>
            <a:r>
              <a:rPr lang="ro-RO" sz="2000" dirty="0" err="1">
                <a:latin typeface="Arial" panose="020B0604020202020204" pitchFamily="34" charset="0"/>
                <a:cs typeface="Arial" panose="020B0604020202020204" pitchFamily="34" charset="0"/>
              </a:rPr>
              <a:t>Seviș</a:t>
            </a:r>
            <a:r>
              <a:rPr lang="ro-RO" sz="2000" dirty="0">
                <a:latin typeface="Arial" panose="020B0604020202020204" pitchFamily="34" charset="0"/>
                <a:cs typeface="Arial" panose="020B0604020202020204" pitchFamily="34" charset="0"/>
              </a:rPr>
              <a:t>, până la intersecția cu E68 (în zona Ford Sibiu </a:t>
            </a:r>
            <a:r>
              <a:rPr lang="ro-RO" sz="2000" dirty="0" err="1">
                <a:latin typeface="Arial" panose="020B0604020202020204" pitchFamily="34" charset="0"/>
                <a:cs typeface="Arial" panose="020B0604020202020204" pitchFamily="34" charset="0"/>
              </a:rPr>
              <a:t>Mecatronics</a:t>
            </a:r>
            <a:r>
              <a:rPr lang="ro-RO" sz="2000" dirty="0">
                <a:latin typeface="Arial" panose="020B0604020202020204" pitchFamily="34" charset="0"/>
                <a:cs typeface="Arial" panose="020B0604020202020204" pitchFamily="34" charset="0"/>
              </a:rPr>
              <a:t>) – pe teritoriul comunei Șelimbăr, printr-un sens giratoriu.</a:t>
            </a:r>
          </a:p>
          <a:p>
            <a:pPr marL="0" indent="0">
              <a:lnSpc>
                <a:spcPct val="100000"/>
              </a:lnSpc>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A1E9F9E-0473-4D9C-B821-E914F99105CB}"/>
              </a:ext>
            </a:extLst>
          </p:cNvPr>
          <p:cNvPicPr>
            <a:picLocks noChangeAspect="1"/>
          </p:cNvPicPr>
          <p:nvPr/>
        </p:nvPicPr>
        <p:blipFill>
          <a:blip r:embed="rId2"/>
          <a:stretch>
            <a:fillRect/>
          </a:stretch>
        </p:blipFill>
        <p:spPr>
          <a:xfrm>
            <a:off x="5423205" y="111906"/>
            <a:ext cx="2304256" cy="739358"/>
          </a:xfrm>
          <a:prstGeom prst="rect">
            <a:avLst/>
          </a:prstGeom>
        </p:spPr>
      </p:pic>
      <p:sp>
        <p:nvSpPr>
          <p:cNvPr id="5" name="Arrow: Right 4">
            <a:extLst>
              <a:ext uri="{FF2B5EF4-FFF2-40B4-BE49-F238E27FC236}">
                <a16:creationId xmlns:a16="http://schemas.microsoft.com/office/drawing/2014/main" id="{A38FC7EF-13F1-4AF0-9480-C504505F9A7A}"/>
              </a:ext>
            </a:extLst>
          </p:cNvPr>
          <p:cNvSpPr/>
          <p:nvPr/>
        </p:nvSpPr>
        <p:spPr>
          <a:xfrm>
            <a:off x="11015003" y="1463040"/>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Arrow: Right 5">
            <a:extLst>
              <a:ext uri="{FF2B5EF4-FFF2-40B4-BE49-F238E27FC236}">
                <a16:creationId xmlns:a16="http://schemas.microsoft.com/office/drawing/2014/main" id="{ED4A6A13-2290-42A9-A352-A679A48574CC}"/>
              </a:ext>
            </a:extLst>
          </p:cNvPr>
          <p:cNvSpPr/>
          <p:nvPr/>
        </p:nvSpPr>
        <p:spPr>
          <a:xfrm>
            <a:off x="3652911" y="2093741"/>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Arrow: Right 6">
            <a:extLst>
              <a:ext uri="{FF2B5EF4-FFF2-40B4-BE49-F238E27FC236}">
                <a16:creationId xmlns:a16="http://schemas.microsoft.com/office/drawing/2014/main" id="{84195D86-D238-463E-9276-3CD8A92900FF}"/>
              </a:ext>
            </a:extLst>
          </p:cNvPr>
          <p:cNvSpPr/>
          <p:nvPr/>
        </p:nvSpPr>
        <p:spPr>
          <a:xfrm>
            <a:off x="7200314" y="2361027"/>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b="1" dirty="0"/>
          </a:p>
        </p:txBody>
      </p:sp>
      <p:sp>
        <p:nvSpPr>
          <p:cNvPr id="8" name="Arrow: Right 7">
            <a:extLst>
              <a:ext uri="{FF2B5EF4-FFF2-40B4-BE49-F238E27FC236}">
                <a16:creationId xmlns:a16="http://schemas.microsoft.com/office/drawing/2014/main" id="{E20AD38E-2F62-438E-A3E3-9E3D78BCD5FC}"/>
              </a:ext>
            </a:extLst>
          </p:cNvPr>
          <p:cNvSpPr/>
          <p:nvPr/>
        </p:nvSpPr>
        <p:spPr>
          <a:xfrm>
            <a:off x="5423205" y="2957815"/>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Arrow: Right 8">
            <a:extLst>
              <a:ext uri="{FF2B5EF4-FFF2-40B4-BE49-F238E27FC236}">
                <a16:creationId xmlns:a16="http://schemas.microsoft.com/office/drawing/2014/main" id="{54A88811-1745-4B08-B00E-7E9CDD695F52}"/>
              </a:ext>
            </a:extLst>
          </p:cNvPr>
          <p:cNvSpPr/>
          <p:nvPr/>
        </p:nvSpPr>
        <p:spPr>
          <a:xfrm>
            <a:off x="4400843" y="3249720"/>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Arrow: Right 9">
            <a:extLst>
              <a:ext uri="{FF2B5EF4-FFF2-40B4-BE49-F238E27FC236}">
                <a16:creationId xmlns:a16="http://schemas.microsoft.com/office/drawing/2014/main" id="{A5D8E6C3-C16E-460D-A183-7066A25EC23A}"/>
              </a:ext>
            </a:extLst>
          </p:cNvPr>
          <p:cNvSpPr/>
          <p:nvPr/>
        </p:nvSpPr>
        <p:spPr>
          <a:xfrm>
            <a:off x="3781865" y="3628291"/>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Arrow: Right 10">
            <a:extLst>
              <a:ext uri="{FF2B5EF4-FFF2-40B4-BE49-F238E27FC236}">
                <a16:creationId xmlns:a16="http://schemas.microsoft.com/office/drawing/2014/main" id="{9BBB4415-2651-4C4A-8920-83E908ADA2D1}"/>
              </a:ext>
            </a:extLst>
          </p:cNvPr>
          <p:cNvSpPr/>
          <p:nvPr/>
        </p:nvSpPr>
        <p:spPr>
          <a:xfrm>
            <a:off x="8213187" y="3866271"/>
            <a:ext cx="323557" cy="98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 name="Imagine 1">
            <a:extLst>
              <a:ext uri="{FF2B5EF4-FFF2-40B4-BE49-F238E27FC236}">
                <a16:creationId xmlns:a16="http://schemas.microsoft.com/office/drawing/2014/main" id="{F712D4D4-B48A-4996-91E1-C3918C323F5A}"/>
              </a:ext>
            </a:extLst>
          </p:cNvPr>
          <p:cNvPicPr>
            <a:picLocks noChangeAspect="1"/>
          </p:cNvPicPr>
          <p:nvPr/>
        </p:nvPicPr>
        <p:blipFill>
          <a:blip r:embed="rId3"/>
          <a:stretch>
            <a:fillRect/>
          </a:stretch>
        </p:blipFill>
        <p:spPr>
          <a:xfrm>
            <a:off x="7946138" y="70310"/>
            <a:ext cx="1133333" cy="780952"/>
          </a:xfrm>
          <a:prstGeom prst="rect">
            <a:avLst/>
          </a:prstGeom>
        </p:spPr>
      </p:pic>
    </p:spTree>
    <p:extLst>
      <p:ext uri="{BB962C8B-B14F-4D97-AF65-F5344CB8AC3E}">
        <p14:creationId xmlns:p14="http://schemas.microsoft.com/office/powerpoint/2010/main" val="60199320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BFADD9-B791-47A6-8E2B-4069D804D2AB}"/>
              </a:ext>
            </a:extLst>
          </p:cNvPr>
          <p:cNvSpPr>
            <a:spLocks noGrp="1"/>
          </p:cNvSpPr>
          <p:nvPr>
            <p:ph idx="1"/>
          </p:nvPr>
        </p:nvSpPr>
        <p:spPr>
          <a:xfrm>
            <a:off x="834206" y="851264"/>
            <a:ext cx="10515600" cy="4351338"/>
          </a:xfrm>
        </p:spPr>
        <p:txBody>
          <a:bodyPr>
            <a:normAutofit/>
          </a:bodyPr>
          <a:lstStyle/>
          <a:p>
            <a:pPr marL="0" indent="0">
              <a:buNone/>
            </a:pPr>
            <a:r>
              <a:rPr lang="ro-RO" sz="3200" b="1" dirty="0" err="1"/>
              <a:t>Foto</a:t>
            </a:r>
            <a:r>
              <a:rPr lang="ro-RO" sz="3200" b="1" dirty="0"/>
              <a:t> varianta 3: </a:t>
            </a:r>
          </a:p>
          <a:p>
            <a:pPr marL="0" indent="0">
              <a:buNone/>
            </a:pPr>
            <a:endParaRPr lang="ro-RO" sz="3200" b="1" dirty="0"/>
          </a:p>
          <a:p>
            <a:pPr marL="0" indent="0">
              <a:buNone/>
            </a:pPr>
            <a:endParaRPr lang="ro-RO" sz="3200" b="1" dirty="0"/>
          </a:p>
        </p:txBody>
      </p:sp>
      <p:pic>
        <p:nvPicPr>
          <p:cNvPr id="4" name="Picture 3">
            <a:extLst>
              <a:ext uri="{FF2B5EF4-FFF2-40B4-BE49-F238E27FC236}">
                <a16:creationId xmlns:a16="http://schemas.microsoft.com/office/drawing/2014/main" id="{B3B00F6F-D512-4566-97C0-A68634BEF582}"/>
              </a:ext>
            </a:extLst>
          </p:cNvPr>
          <p:cNvPicPr>
            <a:picLocks noChangeAspect="1"/>
          </p:cNvPicPr>
          <p:nvPr/>
        </p:nvPicPr>
        <p:blipFill>
          <a:blip r:embed="rId2"/>
          <a:stretch>
            <a:fillRect/>
          </a:stretch>
        </p:blipFill>
        <p:spPr>
          <a:xfrm>
            <a:off x="5171278" y="111906"/>
            <a:ext cx="2304256" cy="739358"/>
          </a:xfrm>
          <a:prstGeom prst="rect">
            <a:avLst/>
          </a:prstGeom>
        </p:spPr>
      </p:pic>
      <p:pic>
        <p:nvPicPr>
          <p:cNvPr id="6" name="Picture 5" descr="A picture containing text, map&#10;&#10;Description automatically generated">
            <a:extLst>
              <a:ext uri="{FF2B5EF4-FFF2-40B4-BE49-F238E27FC236}">
                <a16:creationId xmlns:a16="http://schemas.microsoft.com/office/drawing/2014/main" id="{D2FAB000-649E-475A-8F74-2C3ACA5B5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10" y="1333029"/>
            <a:ext cx="6734851" cy="4870824"/>
          </a:xfrm>
          <a:prstGeom prst="rect">
            <a:avLst/>
          </a:prstGeom>
        </p:spPr>
      </p:pic>
      <p:pic>
        <p:nvPicPr>
          <p:cNvPr id="2" name="Imagine 1">
            <a:extLst>
              <a:ext uri="{FF2B5EF4-FFF2-40B4-BE49-F238E27FC236}">
                <a16:creationId xmlns:a16="http://schemas.microsoft.com/office/drawing/2014/main" id="{25F6F815-546A-4CAC-B936-77987D6FA367}"/>
              </a:ext>
            </a:extLst>
          </p:cNvPr>
          <p:cNvPicPr>
            <a:picLocks noChangeAspect="1"/>
          </p:cNvPicPr>
          <p:nvPr/>
        </p:nvPicPr>
        <p:blipFill>
          <a:blip r:embed="rId4"/>
          <a:stretch>
            <a:fillRect/>
          </a:stretch>
        </p:blipFill>
        <p:spPr>
          <a:xfrm>
            <a:off x="8057929" y="0"/>
            <a:ext cx="1133333" cy="780952"/>
          </a:xfrm>
          <a:prstGeom prst="rect">
            <a:avLst/>
          </a:prstGeom>
        </p:spPr>
      </p:pic>
    </p:spTree>
    <p:extLst>
      <p:ext uri="{BB962C8B-B14F-4D97-AF65-F5344CB8AC3E}">
        <p14:creationId xmlns:p14="http://schemas.microsoft.com/office/powerpoint/2010/main" val="222339525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DB79D-8A4B-459B-8E23-2D774230FB92}"/>
              </a:ext>
            </a:extLst>
          </p:cNvPr>
          <p:cNvSpPr>
            <a:spLocks noGrp="1"/>
          </p:cNvSpPr>
          <p:nvPr>
            <p:ph idx="1"/>
          </p:nvPr>
        </p:nvSpPr>
        <p:spPr>
          <a:xfrm>
            <a:off x="303627" y="851263"/>
            <a:ext cx="10515600" cy="5394791"/>
          </a:xfrm>
        </p:spPr>
        <p:txBody>
          <a:bodyPr>
            <a:noAutofit/>
          </a:bodyPr>
          <a:lstStyle/>
          <a:p>
            <a:pPr marL="0" indent="0">
              <a:lnSpc>
                <a:spcPct val="100000"/>
              </a:lnSpc>
              <a:buNone/>
            </a:pPr>
            <a:r>
              <a:rPr lang="ro-RO" sz="2000" b="1" dirty="0">
                <a:latin typeface="Arial" panose="020B0604020202020204" pitchFamily="34" charset="0"/>
                <a:cs typeface="Arial" panose="020B0604020202020204" pitchFamily="34" charset="0"/>
              </a:rPr>
              <a:t>Date tehnice varianta 3:</a:t>
            </a:r>
          </a:p>
          <a:p>
            <a:pPr lvl="0">
              <a:lnSpc>
                <a:spcPct val="100000"/>
              </a:lnSpc>
            </a:pPr>
            <a:r>
              <a:rPr lang="ro-RO" sz="2000" dirty="0">
                <a:latin typeface="Arial" panose="020B0604020202020204" pitchFamily="34" charset="0"/>
                <a:cs typeface="Arial" panose="020B0604020202020204" pitchFamily="34" charset="0"/>
              </a:rPr>
              <a:t>lungimea de aprox. 24,6 km;</a:t>
            </a:r>
          </a:p>
          <a:p>
            <a:pPr lvl="0">
              <a:lnSpc>
                <a:spcPct val="100000"/>
              </a:lnSpc>
            </a:pPr>
            <a:r>
              <a:rPr lang="ro-RO" sz="2000" dirty="0">
                <a:latin typeface="Arial" panose="020B0604020202020204" pitchFamily="34" charset="0"/>
                <a:cs typeface="Arial" panose="020B0604020202020204" pitchFamily="34" charset="0"/>
              </a:rPr>
              <a:t>două benzi pe sens cu lățimea de 3,50 m fiecare;</a:t>
            </a:r>
          </a:p>
          <a:p>
            <a:pPr lvl="0">
              <a:lnSpc>
                <a:spcPct val="100000"/>
              </a:lnSpc>
            </a:pPr>
            <a:r>
              <a:rPr lang="ro-RO" sz="2000" dirty="0">
                <a:latin typeface="Arial" panose="020B0604020202020204" pitchFamily="34" charset="0"/>
                <a:cs typeface="Arial" panose="020B0604020202020204" pitchFamily="34" charset="0"/>
              </a:rPr>
              <a:t>parapete metalic marginal și axial;</a:t>
            </a:r>
          </a:p>
          <a:p>
            <a:pPr lvl="0">
              <a:lnSpc>
                <a:spcPct val="100000"/>
              </a:lnSpc>
            </a:pPr>
            <a:r>
              <a:rPr lang="ro-RO" sz="2000" dirty="0">
                <a:latin typeface="Arial" panose="020B0604020202020204" pitchFamily="34" charset="0"/>
                <a:cs typeface="Arial" panose="020B0604020202020204" pitchFamily="34" charset="0"/>
              </a:rPr>
              <a:t>intersecții iluminate;</a:t>
            </a:r>
          </a:p>
          <a:p>
            <a:pPr marL="0" lvl="0" indent="0">
              <a:lnSpc>
                <a:spcPct val="100000"/>
              </a:lnSpc>
              <a:buNone/>
            </a:pPr>
            <a:r>
              <a:rPr lang="ro-RO" sz="2000" b="1" dirty="0">
                <a:latin typeface="Arial" panose="020B0604020202020204" pitchFamily="34" charset="0"/>
                <a:cs typeface="Arial" panose="020B0604020202020204" pitchFamily="34" charset="0"/>
              </a:rPr>
              <a:t>Caracteristici varianta 3:</a:t>
            </a:r>
            <a:br>
              <a:rPr lang="ro-RO" sz="2000" b="1"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 - 7</a:t>
            </a:r>
            <a:r>
              <a:rPr lang="ro-RO" sz="2000" dirty="0">
                <a:latin typeface="Arial" panose="020B0604020202020204" pitchFamily="34" charset="0"/>
                <a:cs typeface="Arial" panose="020B0604020202020204" pitchFamily="34" charset="0"/>
              </a:rPr>
              <a:t> sensuri giratorii la fiecare intersecție cu drumurile comunale, județene și europene;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- 1 nod rutier peste DJ 106A care leagă Municipiul Sibiu de Rășinari;</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- 1 pasaj peste Calea Ferată și Râul Cibin, de aproximativ 580 ml lungime;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- 1 pasaj peste DJ 106A și linia de tramvai, de aproximativ 140 m lungime;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- 1 pod cu lungimea de cca 30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- 1 pod cu lungimea de cca 80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- 11 podețe de traversare cursuri de apa, canale;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- 6 podețe de acces pentru exploatare agricolă și acces de traversare pentru animale;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 drumuri de acces la terenurile agricole cca 7 km.</a:t>
            </a:r>
          </a:p>
          <a:p>
            <a:pPr marL="0" lvl="0" indent="0">
              <a:lnSpc>
                <a:spcPct val="100000"/>
              </a:lnSpc>
              <a:buNone/>
            </a:pPr>
            <a:endParaRPr lang="ro-RO" sz="2000" b="1" dirty="0">
              <a:latin typeface="Arial" panose="020B0604020202020204" pitchFamily="34" charset="0"/>
              <a:cs typeface="Arial" panose="020B0604020202020204" pitchFamily="34" charset="0"/>
            </a:endParaRPr>
          </a:p>
          <a:p>
            <a:pPr marL="0" lvl="0" indent="0">
              <a:lnSpc>
                <a:spcPct val="100000"/>
              </a:lnSpc>
              <a:buNone/>
            </a:pP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a:p>
            <a:pPr marL="0" indent="0">
              <a:lnSpc>
                <a:spcPct val="100000"/>
              </a:lnSpc>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BE0A276-0F40-433B-AFDB-4C8BD7E1533C}"/>
              </a:ext>
            </a:extLst>
          </p:cNvPr>
          <p:cNvPicPr>
            <a:picLocks noChangeAspect="1"/>
          </p:cNvPicPr>
          <p:nvPr/>
        </p:nvPicPr>
        <p:blipFill>
          <a:blip r:embed="rId2"/>
          <a:stretch>
            <a:fillRect/>
          </a:stretch>
        </p:blipFill>
        <p:spPr>
          <a:xfrm>
            <a:off x="4943872" y="106159"/>
            <a:ext cx="2304256" cy="739358"/>
          </a:xfrm>
          <a:prstGeom prst="rect">
            <a:avLst/>
          </a:prstGeom>
        </p:spPr>
      </p:pic>
      <p:pic>
        <p:nvPicPr>
          <p:cNvPr id="2" name="Imagine 1">
            <a:extLst>
              <a:ext uri="{FF2B5EF4-FFF2-40B4-BE49-F238E27FC236}">
                <a16:creationId xmlns:a16="http://schemas.microsoft.com/office/drawing/2014/main" id="{D973F2E9-9C8D-4387-81CC-D1E1ADF754F5}"/>
              </a:ext>
            </a:extLst>
          </p:cNvPr>
          <p:cNvPicPr>
            <a:picLocks noChangeAspect="1"/>
          </p:cNvPicPr>
          <p:nvPr/>
        </p:nvPicPr>
        <p:blipFill>
          <a:blip r:embed="rId3"/>
          <a:stretch>
            <a:fillRect/>
          </a:stretch>
        </p:blipFill>
        <p:spPr>
          <a:xfrm>
            <a:off x="7758563" y="70310"/>
            <a:ext cx="1133333" cy="780952"/>
          </a:xfrm>
          <a:prstGeom prst="rect">
            <a:avLst/>
          </a:prstGeom>
        </p:spPr>
      </p:pic>
    </p:spTree>
    <p:extLst>
      <p:ext uri="{BB962C8B-B14F-4D97-AF65-F5344CB8AC3E}">
        <p14:creationId xmlns:p14="http://schemas.microsoft.com/office/powerpoint/2010/main" val="16599877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79DA3-A7B3-4AE7-A3CD-7896A71828AA}"/>
              </a:ext>
            </a:extLst>
          </p:cNvPr>
          <p:cNvSpPr>
            <a:spLocks noGrp="1"/>
          </p:cNvSpPr>
          <p:nvPr>
            <p:ph idx="1"/>
          </p:nvPr>
        </p:nvSpPr>
        <p:spPr>
          <a:xfrm>
            <a:off x="936674" y="1037834"/>
            <a:ext cx="10515600" cy="4351338"/>
          </a:xfrm>
        </p:spPr>
        <p:txBody>
          <a:bodyPr>
            <a:normAutofit fontScale="92500" lnSpcReduction="20000"/>
          </a:bodyPr>
          <a:lstStyle/>
          <a:p>
            <a:pPr marL="0" indent="0">
              <a:lnSpc>
                <a:spcPct val="100000"/>
              </a:lnSpc>
              <a:buNone/>
            </a:pPr>
            <a:r>
              <a:rPr lang="ro-RO" sz="2000" b="1" dirty="0">
                <a:latin typeface="Arial" panose="020B0604020202020204" pitchFamily="34" charset="0"/>
                <a:cs typeface="Arial" panose="020B0604020202020204" pitchFamily="34" charset="0"/>
              </a:rPr>
              <a:t>Avantajele variantei 3: </a:t>
            </a:r>
          </a:p>
          <a:p>
            <a:pPr marL="0" indent="0">
              <a:lnSpc>
                <a:spcPct val="100000"/>
              </a:lnSpc>
              <a:buNone/>
            </a:pPr>
            <a:endParaRPr lang="ro-RO" sz="2000" b="1"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 deservește cartierele de sud ale Municipiului Sibiu (Turnișor, Valea Aurie, Cireșica) precum și cartierul Arhitecților Cisnădie;</a:t>
            </a:r>
            <a:br>
              <a:rPr lang="ro-RO"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nu intersectează monumente istorice și situri arheologice despre care există informații;</a:t>
            </a:r>
          </a:p>
          <a:p>
            <a:pPr>
              <a:lnSpc>
                <a:spcPct val="10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 nu intersectează arii naturale protejate;</a:t>
            </a:r>
          </a:p>
          <a:p>
            <a:pPr>
              <a:lnSpc>
                <a:spcPct val="10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 nu intersectează construcții civile ce necesită demolarea;</a:t>
            </a:r>
          </a:p>
          <a:p>
            <a:pPr>
              <a:lnSpc>
                <a:spcPct val="10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 este situat preponderent în extravilanul localităților, ceea ce diminuează poluarea fonică, noxe și suspensii în aer;</a:t>
            </a:r>
          </a:p>
          <a:p>
            <a:pPr>
              <a:lnSpc>
                <a:spcPct val="10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 suprafețele de teren ocupate sunt preponderent în extravilan.</a:t>
            </a:r>
          </a:p>
          <a:p>
            <a:pPr marL="0" indent="0">
              <a:lnSpc>
                <a:spcPct val="100000"/>
              </a:lnSpc>
              <a:buNone/>
            </a:pP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4A1D8D7-33DB-4281-84E6-06622FB0F8C7}"/>
              </a:ext>
            </a:extLst>
          </p:cNvPr>
          <p:cNvPicPr>
            <a:picLocks noChangeAspect="1"/>
          </p:cNvPicPr>
          <p:nvPr/>
        </p:nvPicPr>
        <p:blipFill>
          <a:blip r:embed="rId2"/>
          <a:stretch>
            <a:fillRect/>
          </a:stretch>
        </p:blipFill>
        <p:spPr>
          <a:xfrm>
            <a:off x="5423205" y="111906"/>
            <a:ext cx="2304256" cy="739358"/>
          </a:xfrm>
          <a:prstGeom prst="rect">
            <a:avLst/>
          </a:prstGeom>
        </p:spPr>
      </p:pic>
      <p:pic>
        <p:nvPicPr>
          <p:cNvPr id="2" name="Imagine 1">
            <a:extLst>
              <a:ext uri="{FF2B5EF4-FFF2-40B4-BE49-F238E27FC236}">
                <a16:creationId xmlns:a16="http://schemas.microsoft.com/office/drawing/2014/main" id="{FD13B946-0AD1-401F-9FCC-0AEAD373D4F3}"/>
              </a:ext>
            </a:extLst>
          </p:cNvPr>
          <p:cNvPicPr>
            <a:picLocks noChangeAspect="1"/>
          </p:cNvPicPr>
          <p:nvPr/>
        </p:nvPicPr>
        <p:blipFill>
          <a:blip r:embed="rId3"/>
          <a:stretch>
            <a:fillRect/>
          </a:stretch>
        </p:blipFill>
        <p:spPr>
          <a:xfrm>
            <a:off x="8039268" y="70312"/>
            <a:ext cx="1133333" cy="780952"/>
          </a:xfrm>
          <a:prstGeom prst="rect">
            <a:avLst/>
          </a:prstGeom>
        </p:spPr>
      </p:pic>
    </p:spTree>
    <p:extLst>
      <p:ext uri="{BB962C8B-B14F-4D97-AF65-F5344CB8AC3E}">
        <p14:creationId xmlns:p14="http://schemas.microsoft.com/office/powerpoint/2010/main" val="391686388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64B5C-2596-457D-88A7-1855EA9BBB3F}"/>
              </a:ext>
            </a:extLst>
          </p:cNvPr>
          <p:cNvSpPr>
            <a:spLocks noGrp="1"/>
          </p:cNvSpPr>
          <p:nvPr>
            <p:ph idx="1"/>
          </p:nvPr>
        </p:nvSpPr>
        <p:spPr>
          <a:xfrm>
            <a:off x="838200" y="851264"/>
            <a:ext cx="10515600" cy="5656068"/>
          </a:xfrm>
        </p:spPr>
        <p:txBody>
          <a:bodyPr>
            <a:noAutofit/>
          </a:bodyPr>
          <a:lstStyle/>
          <a:p>
            <a:pPr marL="0" indent="0">
              <a:lnSpc>
                <a:spcPct val="120000"/>
              </a:lnSpc>
              <a:buNone/>
            </a:pPr>
            <a:r>
              <a:rPr lang="ro-RO" sz="2000" b="1" dirty="0">
                <a:latin typeface="Arial" panose="020B0604020202020204" pitchFamily="34" charset="0"/>
                <a:cs typeface="Arial" panose="020B0604020202020204" pitchFamily="34" charset="0"/>
              </a:rPr>
              <a:t>Dezavantajele variantei 3</a:t>
            </a:r>
            <a:r>
              <a:rPr lang="ro-RO" sz="2000" dirty="0">
                <a:latin typeface="Arial" panose="020B0604020202020204" pitchFamily="34" charset="0"/>
                <a:cs typeface="Arial" panose="020B0604020202020204" pitchFamily="34" charset="0"/>
              </a:rPr>
              <a:t>:</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are  lungimea cea mai m</a:t>
            </a:r>
            <a:r>
              <a:rPr lang="ro-RO" sz="2000" dirty="0">
                <a:latin typeface="Arial" panose="020B0604020202020204" pitchFamily="34" charset="0"/>
                <a:cs typeface="Arial" panose="020B0604020202020204" pitchFamily="34" charset="0"/>
              </a:rPr>
              <a:t>are</a:t>
            </a:r>
            <a:r>
              <a:rPr lang="it-IT" sz="2000" dirty="0">
                <a:latin typeface="Arial" panose="020B0604020202020204" pitchFamily="34" charset="0"/>
                <a:cs typeface="Arial" panose="020B0604020202020204" pitchFamily="34" charset="0"/>
              </a:rPr>
              <a:t> raportată la variantele 1 și </a:t>
            </a:r>
            <a:r>
              <a:rPr lang="ro-RO" sz="2000" dirty="0">
                <a:latin typeface="Arial" panose="020B0604020202020204" pitchFamily="34" charset="0"/>
                <a:cs typeface="Arial" panose="020B0604020202020204" pitchFamily="34" charset="0"/>
              </a:rPr>
              <a:t>2;</a:t>
            </a:r>
          </a:p>
          <a:p>
            <a:pPr>
              <a:lnSpc>
                <a:spcPct val="12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implică durate lungi de deplasare și nu generează economii (financiare și de timp) participanților la trafic;</a:t>
            </a:r>
          </a:p>
          <a:p>
            <a:pPr>
              <a:lnSpc>
                <a:spcPct val="12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nu deservește zona Dedeman din Municipiul Sibiu;</a:t>
            </a:r>
          </a:p>
          <a:p>
            <a:pPr>
              <a:lnSpc>
                <a:spcPct val="12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fracționează terenuri agricole și terenuri destinate construirii;</a:t>
            </a:r>
          </a:p>
          <a:p>
            <a:pPr>
              <a:lnSpc>
                <a:spcPct val="12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necesită exproprieri de suprafețe de teren agricol și destinate construirii, mare parte  în proprietate privată;</a:t>
            </a:r>
          </a:p>
          <a:p>
            <a:pPr>
              <a:lnSpc>
                <a:spcPct val="12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străbate terenuri și construcții aparținătoare M.A.P.N.;</a:t>
            </a:r>
          </a:p>
          <a:p>
            <a:pPr>
              <a:lnSpc>
                <a:spcPct val="120000"/>
              </a:lnSpc>
              <a:buFont typeface="Wingdings" panose="05000000000000000000" pitchFamily="2" charset="2"/>
              <a:buChar char="§"/>
            </a:pPr>
            <a:r>
              <a:rPr lang="ro-RO" sz="2000" dirty="0">
                <a:latin typeface="Arial" panose="020B0604020202020204" pitchFamily="34" charset="0"/>
                <a:cs typeface="Arial" panose="020B0604020202020204" pitchFamily="34" charset="0"/>
              </a:rPr>
              <a:t>necesită construcții suplimentare (drumuri de exploatare noi, drumuri tehnologice, podețe pentru acces la terenurile agricole și de trecere pentru animale).</a:t>
            </a:r>
          </a:p>
          <a:p>
            <a:pPr marL="0" indent="0">
              <a:lnSpc>
                <a:spcPct val="120000"/>
              </a:lnSpc>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F6CF1B1-1985-4CE6-9FB4-0E1003F33B2E}"/>
              </a:ext>
            </a:extLst>
          </p:cNvPr>
          <p:cNvPicPr>
            <a:picLocks noChangeAspect="1"/>
          </p:cNvPicPr>
          <p:nvPr/>
        </p:nvPicPr>
        <p:blipFill>
          <a:blip r:embed="rId2"/>
          <a:stretch>
            <a:fillRect/>
          </a:stretch>
        </p:blipFill>
        <p:spPr>
          <a:xfrm>
            <a:off x="5423205" y="111906"/>
            <a:ext cx="2304256" cy="739358"/>
          </a:xfrm>
          <a:prstGeom prst="rect">
            <a:avLst/>
          </a:prstGeom>
        </p:spPr>
      </p:pic>
      <p:pic>
        <p:nvPicPr>
          <p:cNvPr id="2" name="Imagine 1">
            <a:extLst>
              <a:ext uri="{FF2B5EF4-FFF2-40B4-BE49-F238E27FC236}">
                <a16:creationId xmlns:a16="http://schemas.microsoft.com/office/drawing/2014/main" id="{1442B98C-ACFE-40CA-9934-A2D3E100B195}"/>
              </a:ext>
            </a:extLst>
          </p:cNvPr>
          <p:cNvPicPr>
            <a:picLocks noChangeAspect="1"/>
          </p:cNvPicPr>
          <p:nvPr/>
        </p:nvPicPr>
        <p:blipFill>
          <a:blip r:embed="rId3"/>
          <a:stretch>
            <a:fillRect/>
          </a:stretch>
        </p:blipFill>
        <p:spPr>
          <a:xfrm>
            <a:off x="8179227" y="70312"/>
            <a:ext cx="1133333" cy="780952"/>
          </a:xfrm>
          <a:prstGeom prst="rect">
            <a:avLst/>
          </a:prstGeom>
        </p:spPr>
      </p:pic>
    </p:spTree>
    <p:extLst>
      <p:ext uri="{BB962C8B-B14F-4D97-AF65-F5344CB8AC3E}">
        <p14:creationId xmlns:p14="http://schemas.microsoft.com/office/powerpoint/2010/main" val="36390120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2495153F-3D16-472E-8F85-E1F40EECD00C}"/>
              </a:ext>
            </a:extLst>
          </p:cNvPr>
          <p:cNvSpPr>
            <a:spLocks noGrp="1"/>
          </p:cNvSpPr>
          <p:nvPr>
            <p:ph type="title"/>
          </p:nvPr>
        </p:nvSpPr>
        <p:spPr>
          <a:xfrm>
            <a:off x="804672" y="457200"/>
            <a:ext cx="10579398" cy="1299411"/>
          </a:xfrm>
        </p:spPr>
        <p:txBody>
          <a:bodyPr>
            <a:normAutofit/>
          </a:bodyPr>
          <a:lstStyle/>
          <a:p>
            <a:r>
              <a:rPr lang="ro-RO" b="1">
                <a:solidFill>
                  <a:srgbClr val="FFFFFF"/>
                </a:solidFill>
              </a:rPr>
              <a:t>Soluții fezabile</a:t>
            </a:r>
          </a:p>
        </p:txBody>
      </p:sp>
      <p:sp>
        <p:nvSpPr>
          <p:cNvPr id="25" name="Rectangle 24">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B68554-2DE6-4F90-B698-21ACF9236CA7}"/>
              </a:ext>
            </a:extLst>
          </p:cNvPr>
          <p:cNvPicPr>
            <a:picLocks noChangeAspect="1"/>
          </p:cNvPicPr>
          <p:nvPr/>
        </p:nvPicPr>
        <p:blipFill>
          <a:blip r:embed="rId3"/>
          <a:stretch>
            <a:fillRect/>
          </a:stretch>
        </p:blipFill>
        <p:spPr>
          <a:xfrm>
            <a:off x="804671" y="3653627"/>
            <a:ext cx="4954693" cy="1585502"/>
          </a:xfrm>
          <a:prstGeom prst="rect">
            <a:avLst/>
          </a:prstGeom>
        </p:spPr>
      </p:pic>
      <p:sp>
        <p:nvSpPr>
          <p:cNvPr id="3" name="Content Placeholder 2">
            <a:extLst>
              <a:ext uri="{FF2B5EF4-FFF2-40B4-BE49-F238E27FC236}">
                <a16:creationId xmlns:a16="http://schemas.microsoft.com/office/drawing/2014/main" id="{42C6CAF5-81C7-4BDD-85C9-690ABE862FE3}"/>
              </a:ext>
            </a:extLst>
          </p:cNvPr>
          <p:cNvSpPr>
            <a:spLocks noGrp="1"/>
          </p:cNvSpPr>
          <p:nvPr>
            <p:ph idx="1"/>
          </p:nvPr>
        </p:nvSpPr>
        <p:spPr>
          <a:xfrm>
            <a:off x="6354871" y="2352584"/>
            <a:ext cx="5029200" cy="4145870"/>
          </a:xfrm>
        </p:spPr>
        <p:txBody>
          <a:bodyPr anchor="ctr">
            <a:normAutofit/>
          </a:bodyPr>
          <a:lstStyle/>
          <a:p>
            <a:pPr marL="0" indent="0">
              <a:buNone/>
            </a:pPr>
            <a:r>
              <a:rPr lang="ro-RO" sz="1900" dirty="0">
                <a:solidFill>
                  <a:srgbClr val="000000"/>
                </a:solidFill>
                <a:latin typeface="Arial" panose="020B0604020202020204" pitchFamily="34" charset="0"/>
                <a:cs typeface="Arial" panose="020B0604020202020204" pitchFamily="34" charset="0"/>
              </a:rPr>
              <a:t>Traseul optim identificat în urma analizei prefezabilității este aferent </a:t>
            </a:r>
            <a:r>
              <a:rPr lang="ro-RO" sz="1900" b="1" u="sng" dirty="0">
                <a:solidFill>
                  <a:srgbClr val="000000"/>
                </a:solidFill>
                <a:latin typeface="Arial" panose="020B0604020202020204" pitchFamily="34" charset="0"/>
                <a:cs typeface="Arial" panose="020B0604020202020204" pitchFamily="34" charset="0"/>
              </a:rPr>
              <a:t>Variantei 1</a:t>
            </a:r>
            <a:r>
              <a:rPr lang="ro-RO" sz="1900" dirty="0">
                <a:solidFill>
                  <a:srgbClr val="000000"/>
                </a:solidFill>
                <a:latin typeface="Arial" panose="020B0604020202020204" pitchFamily="34" charset="0"/>
                <a:cs typeface="Arial" panose="020B0604020202020204" pitchFamily="34" charset="0"/>
              </a:rPr>
              <a:t>, în lungime de </a:t>
            </a:r>
            <a:r>
              <a:rPr lang="ro-RO" sz="1900" b="1" dirty="0">
                <a:solidFill>
                  <a:srgbClr val="000000"/>
                </a:solidFill>
                <a:latin typeface="Arial" panose="020B0604020202020204" pitchFamily="34" charset="0"/>
                <a:cs typeface="Arial" panose="020B0604020202020204" pitchFamily="34" charset="0"/>
              </a:rPr>
              <a:t>18,3 km</a:t>
            </a:r>
            <a:r>
              <a:rPr lang="ro-RO" sz="1900" dirty="0">
                <a:solidFill>
                  <a:srgbClr val="000000"/>
                </a:solidFill>
                <a:latin typeface="Arial" panose="020B0604020202020204" pitchFamily="34" charset="0"/>
                <a:cs typeface="Arial" panose="020B0604020202020204" pitchFamily="34" charset="0"/>
              </a:rPr>
              <a:t>, având la bază următoarele criterii:</a:t>
            </a:r>
          </a:p>
          <a:p>
            <a:pPr marL="0" indent="0">
              <a:buNone/>
            </a:pPr>
            <a:r>
              <a:rPr lang="ro-RO" sz="1900" dirty="0">
                <a:solidFill>
                  <a:srgbClr val="000000"/>
                </a:solidFill>
                <a:latin typeface="Arial" panose="020B0604020202020204" pitchFamily="34" charset="0"/>
                <a:cs typeface="Arial" panose="020B0604020202020204" pitchFamily="34" charset="0"/>
              </a:rPr>
              <a:t>1. Valoarea totală a investiției;</a:t>
            </a:r>
          </a:p>
          <a:p>
            <a:pPr marL="0" indent="0">
              <a:buNone/>
            </a:pPr>
            <a:r>
              <a:rPr lang="ro-RO" sz="1900" dirty="0">
                <a:solidFill>
                  <a:srgbClr val="000000"/>
                </a:solidFill>
                <a:latin typeface="Arial" panose="020B0604020202020204" pitchFamily="34" charset="0"/>
                <a:cs typeface="Arial" panose="020B0604020202020204" pitchFamily="34" charset="0"/>
              </a:rPr>
              <a:t>2. Traficul estimat, care se reflectă în durata de amortizarea a investiției;</a:t>
            </a:r>
          </a:p>
          <a:p>
            <a:pPr marL="0" indent="0">
              <a:buNone/>
            </a:pPr>
            <a:r>
              <a:rPr lang="ro-RO" sz="1900" dirty="0">
                <a:solidFill>
                  <a:srgbClr val="000000"/>
                </a:solidFill>
                <a:latin typeface="Arial" panose="020B0604020202020204" pitchFamily="34" charset="0"/>
                <a:cs typeface="Arial" panose="020B0604020202020204" pitchFamily="34" charset="0"/>
              </a:rPr>
              <a:t>3. Condiționările date de existența unor zone protejate în amplasament.</a:t>
            </a:r>
          </a:p>
          <a:p>
            <a:pPr marL="0" indent="0">
              <a:buNone/>
            </a:pPr>
            <a:endParaRPr lang="ro-RO" sz="1900" dirty="0">
              <a:solidFill>
                <a:srgbClr val="000000"/>
              </a:solidFill>
              <a:latin typeface="Arial" panose="020B0604020202020204" pitchFamily="34" charset="0"/>
              <a:cs typeface="Arial" panose="020B0604020202020204" pitchFamily="34" charset="0"/>
            </a:endParaRPr>
          </a:p>
        </p:txBody>
      </p:sp>
      <p:pic>
        <p:nvPicPr>
          <p:cNvPr id="5" name="Imagine 4">
            <a:extLst>
              <a:ext uri="{FF2B5EF4-FFF2-40B4-BE49-F238E27FC236}">
                <a16:creationId xmlns:a16="http://schemas.microsoft.com/office/drawing/2014/main" id="{AEE2D310-D33B-44F7-B7D1-FCFCD822C107}"/>
              </a:ext>
            </a:extLst>
          </p:cNvPr>
          <p:cNvPicPr>
            <a:picLocks noChangeAspect="1"/>
          </p:cNvPicPr>
          <p:nvPr/>
        </p:nvPicPr>
        <p:blipFill>
          <a:blip r:embed="rId4"/>
          <a:stretch>
            <a:fillRect/>
          </a:stretch>
        </p:blipFill>
        <p:spPr>
          <a:xfrm>
            <a:off x="801622" y="5233066"/>
            <a:ext cx="3344249" cy="1585502"/>
          </a:xfrm>
          <a:prstGeom prst="rect">
            <a:avLst/>
          </a:prstGeom>
        </p:spPr>
      </p:pic>
    </p:spTree>
    <p:extLst>
      <p:ext uri="{BB962C8B-B14F-4D97-AF65-F5344CB8AC3E}">
        <p14:creationId xmlns:p14="http://schemas.microsoft.com/office/powerpoint/2010/main" val="32012430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9">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2" name="Rectangle 21">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741CF0-A0D2-4245-A2BE-22AAE15FA582}"/>
              </a:ext>
            </a:extLst>
          </p:cNvPr>
          <p:cNvPicPr>
            <a:picLocks noChangeAspect="1"/>
          </p:cNvPicPr>
          <p:nvPr/>
        </p:nvPicPr>
        <p:blipFill>
          <a:blip r:embed="rId3"/>
          <a:stretch>
            <a:fillRect/>
          </a:stretch>
        </p:blipFill>
        <p:spPr>
          <a:xfrm>
            <a:off x="807929" y="3252241"/>
            <a:ext cx="4954693" cy="1585502"/>
          </a:xfrm>
          <a:prstGeom prst="rect">
            <a:avLst/>
          </a:prstGeom>
        </p:spPr>
      </p:pic>
      <p:sp>
        <p:nvSpPr>
          <p:cNvPr id="3" name="Content Placeholder 2">
            <a:extLst>
              <a:ext uri="{FF2B5EF4-FFF2-40B4-BE49-F238E27FC236}">
                <a16:creationId xmlns:a16="http://schemas.microsoft.com/office/drawing/2014/main" id="{2C5CEA1A-B7D5-414C-AF4B-3C9B0BA8C89A}"/>
              </a:ext>
            </a:extLst>
          </p:cNvPr>
          <p:cNvSpPr>
            <a:spLocks noGrp="1"/>
          </p:cNvSpPr>
          <p:nvPr>
            <p:ph idx="1"/>
          </p:nvPr>
        </p:nvSpPr>
        <p:spPr>
          <a:xfrm>
            <a:off x="6354871" y="2827419"/>
            <a:ext cx="5029200" cy="3227626"/>
          </a:xfrm>
        </p:spPr>
        <p:txBody>
          <a:bodyPr anchor="ctr">
            <a:normAutofit/>
          </a:bodyPr>
          <a:lstStyle/>
          <a:p>
            <a:pPr marL="0" indent="0" algn="ctr">
              <a:buNone/>
            </a:pPr>
            <a:endParaRPr lang="ro-RO" sz="3600" dirty="0">
              <a:solidFill>
                <a:srgbClr val="000000"/>
              </a:solidFill>
              <a:latin typeface="Arial" panose="020B0604020202020204" pitchFamily="34" charset="0"/>
              <a:cs typeface="Arial" panose="020B0604020202020204" pitchFamily="34" charset="0"/>
            </a:endParaRPr>
          </a:p>
          <a:p>
            <a:pPr marL="0" indent="0" algn="ctr">
              <a:buNone/>
            </a:pPr>
            <a:endParaRPr lang="ro-RO" sz="3600" dirty="0">
              <a:solidFill>
                <a:srgbClr val="000000"/>
              </a:solidFill>
              <a:latin typeface="Arial" panose="020B0604020202020204" pitchFamily="34" charset="0"/>
              <a:cs typeface="Arial" panose="020B0604020202020204" pitchFamily="34" charset="0"/>
            </a:endParaRPr>
          </a:p>
          <a:p>
            <a:pPr marL="0" indent="0" algn="ctr">
              <a:buNone/>
            </a:pPr>
            <a:endParaRPr lang="ro-RO" sz="3600" dirty="0">
              <a:solidFill>
                <a:srgbClr val="000000"/>
              </a:solidFill>
              <a:latin typeface="Arial" panose="020B0604020202020204" pitchFamily="34" charset="0"/>
              <a:cs typeface="Arial" panose="020B0604020202020204" pitchFamily="34" charset="0"/>
            </a:endParaRPr>
          </a:p>
          <a:p>
            <a:pPr marL="0" indent="0" algn="ctr">
              <a:buNone/>
            </a:pPr>
            <a:r>
              <a:rPr lang="ro-RO" sz="3600" b="1" dirty="0">
                <a:solidFill>
                  <a:srgbClr val="000000"/>
                </a:solidFill>
                <a:latin typeface="Arial" panose="020B0604020202020204" pitchFamily="34" charset="0"/>
                <a:cs typeface="Arial" panose="020B0604020202020204" pitchFamily="34" charset="0"/>
              </a:rPr>
              <a:t>       VĂ MULȚUMIM! </a:t>
            </a:r>
          </a:p>
        </p:txBody>
      </p:sp>
      <p:pic>
        <p:nvPicPr>
          <p:cNvPr id="2" name="Imagine 1">
            <a:extLst>
              <a:ext uri="{FF2B5EF4-FFF2-40B4-BE49-F238E27FC236}">
                <a16:creationId xmlns:a16="http://schemas.microsoft.com/office/drawing/2014/main" id="{145C5D81-0F55-4CA7-A860-F601452F3714}"/>
              </a:ext>
            </a:extLst>
          </p:cNvPr>
          <p:cNvPicPr>
            <a:picLocks noChangeAspect="1"/>
          </p:cNvPicPr>
          <p:nvPr/>
        </p:nvPicPr>
        <p:blipFill>
          <a:blip r:embed="rId4"/>
          <a:stretch>
            <a:fillRect/>
          </a:stretch>
        </p:blipFill>
        <p:spPr>
          <a:xfrm>
            <a:off x="6698157" y="3500704"/>
            <a:ext cx="2693131" cy="1303925"/>
          </a:xfrm>
          <a:prstGeom prst="rect">
            <a:avLst/>
          </a:prstGeom>
        </p:spPr>
      </p:pic>
    </p:spTree>
    <p:extLst>
      <p:ext uri="{BB962C8B-B14F-4D97-AF65-F5344CB8AC3E}">
        <p14:creationId xmlns:p14="http://schemas.microsoft.com/office/powerpoint/2010/main" val="42625379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F5CB4-4418-47F2-9493-A0212CD398EF}"/>
              </a:ext>
            </a:extLst>
          </p:cNvPr>
          <p:cNvSpPr>
            <a:spLocks noGrp="1"/>
          </p:cNvSpPr>
          <p:nvPr>
            <p:ph idx="1"/>
          </p:nvPr>
        </p:nvSpPr>
        <p:spPr/>
        <p:txBody>
          <a:bodyPr>
            <a:normAutofit/>
          </a:bodyPr>
          <a:lstStyle/>
          <a:p>
            <a:pPr marL="0" indent="0">
              <a:lnSpc>
                <a:spcPct val="100000"/>
              </a:lnSpc>
              <a:buNone/>
            </a:pP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a:p>
            <a:pPr marL="0" indent="0">
              <a:lnSpc>
                <a:spcPct val="100000"/>
              </a:lnSpc>
              <a:buNone/>
            </a:pPr>
            <a:r>
              <a:rPr lang="ro-RO" sz="2000" b="1" dirty="0">
                <a:latin typeface="Arial" panose="020B0604020202020204" pitchFamily="34" charset="0"/>
                <a:cs typeface="Arial" panose="020B0604020202020204" pitchFamily="34" charset="0"/>
              </a:rPr>
              <a:t>Obiectiv de investiții : </a:t>
            </a:r>
            <a:r>
              <a:rPr lang="ro-RO" sz="2600" b="1" dirty="0">
                <a:latin typeface="Arial" panose="020B0604020202020204" pitchFamily="34" charset="0"/>
                <a:cs typeface="Arial" panose="020B0604020202020204" pitchFamily="34" charset="0"/>
              </a:rPr>
              <a:t>Varianta Ocolitoare Sibiu Sud (VOSS) </a:t>
            </a:r>
          </a:p>
          <a:p>
            <a:pPr marL="0" indent="0">
              <a:lnSpc>
                <a:spcPct val="100000"/>
              </a:lnSpc>
              <a:buNone/>
            </a:pPr>
            <a:endParaRPr lang="ro-RO" sz="2000" b="1" dirty="0">
              <a:latin typeface="Arial" panose="020B0604020202020204" pitchFamily="34" charset="0"/>
              <a:cs typeface="Arial" panose="020B0604020202020204" pitchFamily="34" charset="0"/>
            </a:endParaRPr>
          </a:p>
          <a:p>
            <a:pPr marL="0" indent="0">
              <a:lnSpc>
                <a:spcPct val="100000"/>
              </a:lnSpc>
              <a:buNone/>
            </a:pPr>
            <a:r>
              <a:rPr lang="ro-RO" sz="2000" b="1" dirty="0">
                <a:latin typeface="Arial" panose="020B0604020202020204" pitchFamily="34" charset="0"/>
                <a:cs typeface="Arial" panose="020B0604020202020204" pitchFamily="34" charset="0"/>
              </a:rPr>
              <a:t>Stadiul</a:t>
            </a:r>
            <a:r>
              <a:rPr lang="ro-RO" sz="2000" dirty="0">
                <a:latin typeface="Arial" panose="020B0604020202020204" pitchFamily="34" charset="0"/>
                <a:cs typeface="Arial" panose="020B0604020202020204" pitchFamily="34" charset="0"/>
              </a:rPr>
              <a:t> : </a:t>
            </a:r>
            <a:r>
              <a:rPr lang="ro-RO" sz="2000" b="1" dirty="0">
                <a:solidFill>
                  <a:schemeClr val="accent1"/>
                </a:solidFill>
                <a:latin typeface="Arial" panose="020B0604020202020204" pitchFamily="34" charset="0"/>
                <a:cs typeface="Arial" panose="020B0604020202020204" pitchFamily="34" charset="0"/>
              </a:rPr>
              <a:t>în elaborarea Studiului de Prefezabilitate (SPF). </a:t>
            </a:r>
            <a:br>
              <a:rPr lang="ro-RO"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a:p>
            <a:pPr marL="0" indent="0">
              <a:lnSpc>
                <a:spcPct val="100000"/>
              </a:lnSpc>
              <a:buNone/>
            </a:pPr>
            <a:r>
              <a:rPr lang="ro-RO" sz="2000" b="1" dirty="0">
                <a:latin typeface="Arial" panose="020B0604020202020204" pitchFamily="34" charset="0"/>
                <a:cs typeface="Arial" panose="020B0604020202020204" pitchFamily="34" charset="0"/>
              </a:rPr>
              <a:t>Scopul</a:t>
            </a:r>
            <a:r>
              <a:rPr lang="ro-RO" sz="2000" dirty="0">
                <a:latin typeface="Arial" panose="020B0604020202020204" pitchFamily="34" charset="0"/>
                <a:cs typeface="Arial" panose="020B0604020202020204" pitchFamily="34" charset="0"/>
              </a:rPr>
              <a:t>: de a analiza din punct de vedere tehnic și </a:t>
            </a:r>
            <a:r>
              <a:rPr lang="ro-RO" sz="2000" dirty="0" err="1">
                <a:latin typeface="Arial" panose="020B0604020202020204" pitchFamily="34" charset="0"/>
                <a:cs typeface="Arial" panose="020B0604020202020204" pitchFamily="34" charset="0"/>
              </a:rPr>
              <a:t>economico</a:t>
            </a:r>
            <a:r>
              <a:rPr lang="ro-RO" sz="2000" dirty="0">
                <a:latin typeface="Arial" panose="020B0604020202020204" pitchFamily="34" charset="0"/>
                <a:cs typeface="Arial" panose="020B0604020202020204" pitchFamily="34" charset="0"/>
              </a:rPr>
              <a:t>-financiar oportunitatea  realizării investiției.</a:t>
            </a:r>
            <a:br>
              <a:rPr lang="ro-RO"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B5B7665-3BCD-4F1D-A868-BDB1C29B663C}"/>
              </a:ext>
            </a:extLst>
          </p:cNvPr>
          <p:cNvPicPr>
            <a:picLocks noChangeAspect="1"/>
          </p:cNvPicPr>
          <p:nvPr/>
        </p:nvPicPr>
        <p:blipFill>
          <a:blip r:embed="rId2"/>
          <a:stretch>
            <a:fillRect/>
          </a:stretch>
        </p:blipFill>
        <p:spPr>
          <a:xfrm>
            <a:off x="4247548" y="230188"/>
            <a:ext cx="2304256" cy="739358"/>
          </a:xfrm>
          <a:prstGeom prst="rect">
            <a:avLst/>
          </a:prstGeom>
        </p:spPr>
      </p:pic>
      <p:pic>
        <p:nvPicPr>
          <p:cNvPr id="5" name="Imagine 4">
            <a:extLst>
              <a:ext uri="{FF2B5EF4-FFF2-40B4-BE49-F238E27FC236}">
                <a16:creationId xmlns:a16="http://schemas.microsoft.com/office/drawing/2014/main" id="{E4765D97-85CB-4E0A-BA75-05DF9DD977A8}"/>
              </a:ext>
            </a:extLst>
          </p:cNvPr>
          <p:cNvPicPr>
            <a:picLocks noChangeAspect="1"/>
          </p:cNvPicPr>
          <p:nvPr/>
        </p:nvPicPr>
        <p:blipFill>
          <a:blip r:embed="rId3"/>
          <a:stretch>
            <a:fillRect/>
          </a:stretch>
        </p:blipFill>
        <p:spPr>
          <a:xfrm>
            <a:off x="7014535" y="188594"/>
            <a:ext cx="1133333" cy="780952"/>
          </a:xfrm>
          <a:prstGeom prst="rect">
            <a:avLst/>
          </a:prstGeom>
        </p:spPr>
      </p:pic>
    </p:spTree>
    <p:extLst>
      <p:ext uri="{BB962C8B-B14F-4D97-AF65-F5344CB8AC3E}">
        <p14:creationId xmlns:p14="http://schemas.microsoft.com/office/powerpoint/2010/main" val="24100758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1F5CB4-4418-47F2-9493-A0212CD398EF}"/>
              </a:ext>
            </a:extLst>
          </p:cNvPr>
          <p:cNvSpPr>
            <a:spLocks noGrp="1"/>
          </p:cNvSpPr>
          <p:nvPr>
            <p:ph idx="1"/>
          </p:nvPr>
        </p:nvSpPr>
        <p:spPr>
          <a:xfrm>
            <a:off x="936674" y="1023766"/>
            <a:ext cx="10515600" cy="5048559"/>
          </a:xfrm>
        </p:spPr>
        <p:txBody>
          <a:bodyPr>
            <a:normAutofit/>
          </a:bodyPr>
          <a:lstStyle/>
          <a:p>
            <a:pPr marL="0" indent="0">
              <a:buNone/>
            </a:pPr>
            <a:r>
              <a:rPr lang="ro-RO" sz="2000" dirty="0">
                <a:latin typeface="Arial" panose="020B0604020202020204" pitchFamily="34" charset="0"/>
                <a:cs typeface="Arial" panose="020B0604020202020204" pitchFamily="34" charset="0"/>
              </a:rPr>
              <a:t>S-au analizat trei opțiuni pentru traseul Variantei Ocolitoare Sibiu Sud:</a:t>
            </a:r>
            <a:br>
              <a:rPr lang="ro-RO"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Varianta 1</a:t>
            </a: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a:p>
            <a:pPr marL="0" indent="0">
              <a:lnSpc>
                <a:spcPct val="100000"/>
              </a:lnSpc>
              <a:buNone/>
            </a:pPr>
            <a:r>
              <a:rPr lang="ro-RO" sz="2000" b="1" dirty="0">
                <a:latin typeface="Arial" panose="020B0604020202020204" pitchFamily="34" charset="0"/>
                <a:cs typeface="Arial" panose="020B0604020202020204" pitchFamily="34" charset="0"/>
              </a:rPr>
              <a:t>Traseu:</a:t>
            </a:r>
            <a:r>
              <a:rPr lang="ro-RO" sz="2000" dirty="0">
                <a:latin typeface="Arial" panose="020B0604020202020204" pitchFamily="34" charset="0"/>
                <a:cs typeface="Arial" panose="020B0604020202020204" pitchFamily="34" charset="0"/>
              </a:rPr>
              <a:t> pornește din E81 (între Cristian și Sibiu),pe raza Comunei Cristian, dintr-un sens giratoriu           străbate o zonă cu terenuri agricole de pe Comunei Cristian                        traversează Râul Cibin și Calea Ferată printr-un pasaj           intersectează DJ 106R Sibiu-Poplaca (pe raza Poplaca), prin sens giratoriu pe lângă Rezervația Naturală Dumbrava, prin zona Rășinari            intersectează DJ 106A Sibiu-Rășinari printr-un nod rutier           intersectează DJ106D (Sibiu-Cisnădioara) printr-un sens giratoriu            intersectează DJ 106C care leagă Sibiu de cartierul Arhitecților Cisnădie și orașul Cisnădie, printr-un sens giratoriu            străbate o zonă cu terenuri agricole, paralel cu Râul </a:t>
            </a:r>
            <a:r>
              <a:rPr lang="ro-RO" sz="2000" dirty="0" err="1">
                <a:latin typeface="Arial" panose="020B0604020202020204" pitchFamily="34" charset="0"/>
                <a:cs typeface="Arial" panose="020B0604020202020204" pitchFamily="34" charset="0"/>
              </a:rPr>
              <a:t>Seviș</a:t>
            </a:r>
            <a:r>
              <a:rPr lang="ro-RO" sz="2000" dirty="0">
                <a:latin typeface="Arial" panose="020B0604020202020204" pitchFamily="34" charset="0"/>
                <a:cs typeface="Arial" panose="020B0604020202020204" pitchFamily="34" charset="0"/>
              </a:rPr>
              <a:t>, până la intersecția cu E68 (în zona Ford Sibiu </a:t>
            </a:r>
            <a:r>
              <a:rPr lang="ro-RO" sz="2000" dirty="0" err="1">
                <a:latin typeface="Arial" panose="020B0604020202020204" pitchFamily="34" charset="0"/>
                <a:cs typeface="Arial" panose="020B0604020202020204" pitchFamily="34" charset="0"/>
              </a:rPr>
              <a:t>Mecatronics</a:t>
            </a:r>
            <a:r>
              <a:rPr lang="ro-RO" sz="2000" dirty="0">
                <a:latin typeface="Arial" panose="020B0604020202020204" pitchFamily="34" charset="0"/>
                <a:cs typeface="Arial" panose="020B0604020202020204" pitchFamily="34" charset="0"/>
              </a:rPr>
              <a:t>) – pe teritoriul Șelimbărului, printr-un sens giratoriu</a:t>
            </a:r>
            <a:br>
              <a:rPr lang="ro-RO"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endParaRPr lang="ro-RO" sz="2000" dirty="0">
              <a:latin typeface="Arial" panose="020B0604020202020204" pitchFamily="34" charset="0"/>
              <a:cs typeface="Arial" panose="020B0604020202020204" pitchFamily="34" charset="0"/>
            </a:endParaRPr>
          </a:p>
          <a:p>
            <a:pPr marL="0" indent="0">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B5B7665-3BCD-4F1D-A868-BDB1C29B663C}"/>
              </a:ext>
            </a:extLst>
          </p:cNvPr>
          <p:cNvPicPr>
            <a:picLocks noChangeAspect="1"/>
          </p:cNvPicPr>
          <p:nvPr/>
        </p:nvPicPr>
        <p:blipFill>
          <a:blip r:embed="rId2"/>
          <a:stretch>
            <a:fillRect/>
          </a:stretch>
        </p:blipFill>
        <p:spPr>
          <a:xfrm>
            <a:off x="4943872" y="41568"/>
            <a:ext cx="2304256" cy="739358"/>
          </a:xfrm>
          <a:prstGeom prst="rect">
            <a:avLst/>
          </a:prstGeom>
        </p:spPr>
      </p:pic>
      <p:sp>
        <p:nvSpPr>
          <p:cNvPr id="5" name="Arrow: Right 4">
            <a:extLst>
              <a:ext uri="{FF2B5EF4-FFF2-40B4-BE49-F238E27FC236}">
                <a16:creationId xmlns:a16="http://schemas.microsoft.com/office/drawing/2014/main" id="{65B3E332-0C7B-4D57-8148-14AD95BC05B2}"/>
              </a:ext>
            </a:extLst>
          </p:cNvPr>
          <p:cNvSpPr/>
          <p:nvPr/>
        </p:nvSpPr>
        <p:spPr>
          <a:xfrm>
            <a:off x="2039816" y="2708216"/>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Arrow: Right 5">
            <a:extLst>
              <a:ext uri="{FF2B5EF4-FFF2-40B4-BE49-F238E27FC236}">
                <a16:creationId xmlns:a16="http://schemas.microsoft.com/office/drawing/2014/main" id="{4B43380E-D2B1-4094-9A8C-D55C1293896C}"/>
              </a:ext>
            </a:extLst>
          </p:cNvPr>
          <p:cNvSpPr/>
          <p:nvPr/>
        </p:nvSpPr>
        <p:spPr>
          <a:xfrm>
            <a:off x="9603907" y="2668604"/>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Arrow: Right 6">
            <a:extLst>
              <a:ext uri="{FF2B5EF4-FFF2-40B4-BE49-F238E27FC236}">
                <a16:creationId xmlns:a16="http://schemas.microsoft.com/office/drawing/2014/main" id="{C7AB1C04-607D-4600-8365-93D0B38C1E2D}"/>
              </a:ext>
            </a:extLst>
          </p:cNvPr>
          <p:cNvSpPr/>
          <p:nvPr/>
        </p:nvSpPr>
        <p:spPr>
          <a:xfrm>
            <a:off x="7219253" y="3014898"/>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Arrow: Right 7">
            <a:extLst>
              <a:ext uri="{FF2B5EF4-FFF2-40B4-BE49-F238E27FC236}">
                <a16:creationId xmlns:a16="http://schemas.microsoft.com/office/drawing/2014/main" id="{50EB4B91-BA8C-46E1-B334-33961F8177DE}"/>
              </a:ext>
            </a:extLst>
          </p:cNvPr>
          <p:cNvSpPr/>
          <p:nvPr/>
        </p:nvSpPr>
        <p:spPr>
          <a:xfrm>
            <a:off x="2707531" y="3634141"/>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Arrow: Right 8">
            <a:extLst>
              <a:ext uri="{FF2B5EF4-FFF2-40B4-BE49-F238E27FC236}">
                <a16:creationId xmlns:a16="http://schemas.microsoft.com/office/drawing/2014/main" id="{D9D78044-D7CD-4CCF-8A4C-3964F062348E}"/>
              </a:ext>
            </a:extLst>
          </p:cNvPr>
          <p:cNvSpPr/>
          <p:nvPr/>
        </p:nvSpPr>
        <p:spPr>
          <a:xfrm>
            <a:off x="9871193" y="3642870"/>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Arrow: Right 9">
            <a:extLst>
              <a:ext uri="{FF2B5EF4-FFF2-40B4-BE49-F238E27FC236}">
                <a16:creationId xmlns:a16="http://schemas.microsoft.com/office/drawing/2014/main" id="{5274F12B-F1F7-48CC-BDAE-1ACB019994F0}"/>
              </a:ext>
            </a:extLst>
          </p:cNvPr>
          <p:cNvSpPr/>
          <p:nvPr/>
        </p:nvSpPr>
        <p:spPr>
          <a:xfrm>
            <a:off x="2075300" y="4549597"/>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Arrow: Right 10">
            <a:extLst>
              <a:ext uri="{FF2B5EF4-FFF2-40B4-BE49-F238E27FC236}">
                <a16:creationId xmlns:a16="http://schemas.microsoft.com/office/drawing/2014/main" id="{458840A7-6776-48FC-AA0B-FE5749360A83}"/>
              </a:ext>
            </a:extLst>
          </p:cNvPr>
          <p:cNvSpPr/>
          <p:nvPr/>
        </p:nvSpPr>
        <p:spPr>
          <a:xfrm>
            <a:off x="8503964" y="3943446"/>
            <a:ext cx="534573" cy="112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 name="Imagine 1">
            <a:extLst>
              <a:ext uri="{FF2B5EF4-FFF2-40B4-BE49-F238E27FC236}">
                <a16:creationId xmlns:a16="http://schemas.microsoft.com/office/drawing/2014/main" id="{DC9CB5B4-295A-4EF1-A0BF-8E35BE881368}"/>
              </a:ext>
            </a:extLst>
          </p:cNvPr>
          <p:cNvPicPr>
            <a:picLocks noChangeAspect="1"/>
          </p:cNvPicPr>
          <p:nvPr/>
        </p:nvPicPr>
        <p:blipFill>
          <a:blip r:embed="rId3"/>
          <a:stretch>
            <a:fillRect/>
          </a:stretch>
        </p:blipFill>
        <p:spPr>
          <a:xfrm>
            <a:off x="7753826" y="-26"/>
            <a:ext cx="1133333" cy="780952"/>
          </a:xfrm>
          <a:prstGeom prst="rect">
            <a:avLst/>
          </a:prstGeom>
        </p:spPr>
      </p:pic>
    </p:spTree>
    <p:extLst>
      <p:ext uri="{BB962C8B-B14F-4D97-AF65-F5344CB8AC3E}">
        <p14:creationId xmlns:p14="http://schemas.microsoft.com/office/powerpoint/2010/main" val="117561397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1F37-CBDB-4484-A5A3-83C46DF19217}"/>
              </a:ext>
            </a:extLst>
          </p:cNvPr>
          <p:cNvSpPr>
            <a:spLocks noGrp="1"/>
          </p:cNvSpPr>
          <p:nvPr>
            <p:ph type="title"/>
          </p:nvPr>
        </p:nvSpPr>
        <p:spPr/>
        <p:txBody>
          <a:bodyPr>
            <a:normAutofit/>
          </a:bodyPr>
          <a:lstStyle/>
          <a:p>
            <a:r>
              <a:rPr lang="ro-RO" sz="3200" b="1" dirty="0" err="1">
                <a:latin typeface="Arial" panose="020B0604020202020204" pitchFamily="34" charset="0"/>
                <a:cs typeface="Arial" panose="020B0604020202020204" pitchFamily="34" charset="0"/>
              </a:rPr>
              <a:t>Foto</a:t>
            </a:r>
            <a:r>
              <a:rPr lang="ro-RO" sz="3200" b="1" dirty="0">
                <a:latin typeface="Arial" panose="020B0604020202020204" pitchFamily="34" charset="0"/>
                <a:cs typeface="Arial" panose="020B0604020202020204" pitchFamily="34" charset="0"/>
              </a:rPr>
              <a:t> Varianta 1</a:t>
            </a:r>
          </a:p>
        </p:txBody>
      </p:sp>
      <p:pic>
        <p:nvPicPr>
          <p:cNvPr id="4" name="Picture 3">
            <a:extLst>
              <a:ext uri="{FF2B5EF4-FFF2-40B4-BE49-F238E27FC236}">
                <a16:creationId xmlns:a16="http://schemas.microsoft.com/office/drawing/2014/main" id="{3726AF05-4D96-4647-B2D9-F36C6F925ED8}"/>
              </a:ext>
            </a:extLst>
          </p:cNvPr>
          <p:cNvPicPr>
            <a:picLocks noChangeAspect="1"/>
          </p:cNvPicPr>
          <p:nvPr/>
        </p:nvPicPr>
        <p:blipFill>
          <a:blip r:embed="rId2"/>
          <a:stretch>
            <a:fillRect/>
          </a:stretch>
        </p:blipFill>
        <p:spPr>
          <a:xfrm>
            <a:off x="4943872" y="39518"/>
            <a:ext cx="2304256" cy="739358"/>
          </a:xfrm>
          <a:prstGeom prst="rect">
            <a:avLst/>
          </a:prstGeom>
        </p:spPr>
      </p:pic>
      <p:pic>
        <p:nvPicPr>
          <p:cNvPr id="5" name="Picture 2">
            <a:extLst>
              <a:ext uri="{FF2B5EF4-FFF2-40B4-BE49-F238E27FC236}">
                <a16:creationId xmlns:a16="http://schemas.microsoft.com/office/drawing/2014/main" id="{61B512D5-FFF1-40DD-B06B-B01722AA35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3545" y="1322363"/>
            <a:ext cx="7948246" cy="525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ine 2">
            <a:extLst>
              <a:ext uri="{FF2B5EF4-FFF2-40B4-BE49-F238E27FC236}">
                <a16:creationId xmlns:a16="http://schemas.microsoft.com/office/drawing/2014/main" id="{7246E508-E048-4BB4-B568-8141483BD0E3}"/>
              </a:ext>
            </a:extLst>
          </p:cNvPr>
          <p:cNvPicPr>
            <a:picLocks noChangeAspect="1"/>
          </p:cNvPicPr>
          <p:nvPr/>
        </p:nvPicPr>
        <p:blipFill>
          <a:blip r:embed="rId4"/>
          <a:stretch>
            <a:fillRect/>
          </a:stretch>
        </p:blipFill>
        <p:spPr>
          <a:xfrm>
            <a:off x="7703365" y="0"/>
            <a:ext cx="1133333" cy="780952"/>
          </a:xfrm>
          <a:prstGeom prst="rect">
            <a:avLst/>
          </a:prstGeom>
        </p:spPr>
      </p:pic>
    </p:spTree>
    <p:extLst>
      <p:ext uri="{BB962C8B-B14F-4D97-AF65-F5344CB8AC3E}">
        <p14:creationId xmlns:p14="http://schemas.microsoft.com/office/powerpoint/2010/main" val="42053158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3FDA0-70D3-4ED1-93F5-09FC9EBB79D2}"/>
              </a:ext>
            </a:extLst>
          </p:cNvPr>
          <p:cNvSpPr>
            <a:spLocks noGrp="1"/>
          </p:cNvSpPr>
          <p:nvPr>
            <p:ph idx="1"/>
          </p:nvPr>
        </p:nvSpPr>
        <p:spPr>
          <a:xfrm>
            <a:off x="317696" y="780925"/>
            <a:ext cx="10725442" cy="4944625"/>
          </a:xfrm>
        </p:spPr>
        <p:txBody>
          <a:bodyPr>
            <a:noAutofit/>
          </a:bodyPr>
          <a:lstStyle/>
          <a:p>
            <a:pPr marL="0" indent="0">
              <a:buNone/>
            </a:pPr>
            <a:br>
              <a:rPr lang="ro-RO" sz="2000"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Date tehnice: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lungime de aproximativ 18,300 km;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- 2 benzi pe sens, cu lățimea de 3,50 m fiecare;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parapete metalic marginal și axial;</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intersecții iluminate;</a:t>
            </a:r>
            <a:br>
              <a:rPr lang="ro-RO" sz="2000" dirty="0">
                <a:latin typeface="Arial" panose="020B0604020202020204" pitchFamily="34" charset="0"/>
                <a:cs typeface="Arial" panose="020B0604020202020204" pitchFamily="34" charset="0"/>
              </a:rPr>
            </a:br>
            <a:br>
              <a:rPr lang="ro-RO" sz="2000"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Caracteristici:</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- 6 sensuri giratorii – la intersecții cu drumurile comunale, județene și europene;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nod rutier peste DJ106A Sibiu-Rășinari;</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pasaj peste Calea Ferată și Râul Cibin - 370 m lungime;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pasaj peste DJ106A și linia de tramvai - 140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pod - 40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- 1 pod - 80 m;</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- 8 podețe peste cursuri de apă și canale;</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- 6 podețe de acces pentru exploatare agricolă și acces a animale dintr-o parte în alta a drumului;</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 drumuri de acces la terenurile agricole (drumuri de exploatare) – 10 km.</a:t>
            </a:r>
          </a:p>
          <a:p>
            <a:pPr marL="0" indent="0">
              <a:buNone/>
            </a:pPr>
            <a:endParaRPr lang="ro-RO" sz="2000" dirty="0">
              <a:latin typeface="Arial" panose="020B0604020202020204" pitchFamily="34" charset="0"/>
              <a:cs typeface="Arial" panose="020B0604020202020204" pitchFamily="34" charset="0"/>
            </a:endParaRPr>
          </a:p>
          <a:p>
            <a:pPr marL="0" indent="0">
              <a:buNone/>
            </a:pPr>
            <a:endParaRPr lang="ro-RO" sz="2000" dirty="0">
              <a:latin typeface="Arial" panose="020B0604020202020204" pitchFamily="34" charset="0"/>
              <a:cs typeface="Arial" panose="020B0604020202020204" pitchFamily="34" charset="0"/>
            </a:endParaRPr>
          </a:p>
          <a:p>
            <a:pPr marL="0" indent="0">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865C97-F7FA-4A83-86D4-003CEC6C91D1}"/>
              </a:ext>
            </a:extLst>
          </p:cNvPr>
          <p:cNvPicPr>
            <a:picLocks noChangeAspect="1"/>
          </p:cNvPicPr>
          <p:nvPr/>
        </p:nvPicPr>
        <p:blipFill>
          <a:blip r:embed="rId2"/>
          <a:stretch>
            <a:fillRect/>
          </a:stretch>
        </p:blipFill>
        <p:spPr>
          <a:xfrm>
            <a:off x="5423205" y="41568"/>
            <a:ext cx="2304256" cy="739358"/>
          </a:xfrm>
          <a:prstGeom prst="rect">
            <a:avLst/>
          </a:prstGeom>
        </p:spPr>
      </p:pic>
      <p:pic>
        <p:nvPicPr>
          <p:cNvPr id="2" name="Imagine 1">
            <a:extLst>
              <a:ext uri="{FF2B5EF4-FFF2-40B4-BE49-F238E27FC236}">
                <a16:creationId xmlns:a16="http://schemas.microsoft.com/office/drawing/2014/main" id="{FB4052BE-EC4A-4526-9C67-7AD7177A6E8D}"/>
              </a:ext>
            </a:extLst>
          </p:cNvPr>
          <p:cNvPicPr>
            <a:picLocks noChangeAspect="1"/>
          </p:cNvPicPr>
          <p:nvPr/>
        </p:nvPicPr>
        <p:blipFill>
          <a:blip r:embed="rId3"/>
          <a:stretch>
            <a:fillRect/>
          </a:stretch>
        </p:blipFill>
        <p:spPr>
          <a:xfrm>
            <a:off x="7890793" y="-601"/>
            <a:ext cx="1133333" cy="780952"/>
          </a:xfrm>
          <a:prstGeom prst="rect">
            <a:avLst/>
          </a:prstGeom>
        </p:spPr>
      </p:pic>
    </p:spTree>
    <p:extLst>
      <p:ext uri="{BB962C8B-B14F-4D97-AF65-F5344CB8AC3E}">
        <p14:creationId xmlns:p14="http://schemas.microsoft.com/office/powerpoint/2010/main" val="35908385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A2314-7F24-4D0B-9976-BBE355D09076}"/>
              </a:ext>
            </a:extLst>
          </p:cNvPr>
          <p:cNvPicPr>
            <a:picLocks noChangeAspect="1"/>
          </p:cNvPicPr>
          <p:nvPr/>
        </p:nvPicPr>
        <p:blipFill>
          <a:blip r:embed="rId2"/>
          <a:stretch>
            <a:fillRect/>
          </a:stretch>
        </p:blipFill>
        <p:spPr>
          <a:xfrm>
            <a:off x="4943872" y="83162"/>
            <a:ext cx="2304256" cy="739358"/>
          </a:xfrm>
          <a:prstGeom prst="rect">
            <a:avLst/>
          </a:prstGeom>
        </p:spPr>
      </p:pic>
      <p:sp>
        <p:nvSpPr>
          <p:cNvPr id="5" name="Title 1">
            <a:extLst>
              <a:ext uri="{FF2B5EF4-FFF2-40B4-BE49-F238E27FC236}">
                <a16:creationId xmlns:a16="http://schemas.microsoft.com/office/drawing/2014/main" id="{931CC73F-8D1E-400A-85DD-9D0837CE015F}"/>
              </a:ext>
            </a:extLst>
          </p:cNvPr>
          <p:cNvSpPr>
            <a:spLocks noGrp="1"/>
          </p:cNvSpPr>
          <p:nvPr>
            <p:ph idx="1"/>
          </p:nvPr>
        </p:nvSpPr>
        <p:spPr>
          <a:xfrm>
            <a:off x="838200" y="1009699"/>
            <a:ext cx="10515600" cy="4982728"/>
          </a:xfrm>
        </p:spPr>
        <p:txBody>
          <a:bodyPr>
            <a:normAutofit lnSpcReduction="10000"/>
          </a:bodyPr>
          <a:lstStyle/>
          <a:p>
            <a:pPr marL="0" indent="0">
              <a:buNone/>
            </a:pPr>
            <a:r>
              <a:rPr lang="ro-RO" sz="2000" b="1" dirty="0">
                <a:latin typeface="Arial" panose="020B0604020202020204" pitchFamily="34" charset="0"/>
                <a:cs typeface="Arial" panose="020B0604020202020204" pitchFamily="34" charset="0"/>
              </a:rPr>
              <a:t>Avantajele variantei 1:</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 are o lungime medie raportată la variantele 2 și 3;</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durate medii de deplasare raportat la lungimea traseului;</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generează economii financiare și de timp pentru  participanții la trafic;</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nu intersectează monumente istorice și situri arheologice </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nu intersectează arii naturale protejate;</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nu se suprapune peste terenuri sau construcții ale M.A.P.N.;</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nu presupune demolarea unor construcții civile;</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prin configurația traseului se asigură o protecție sporită a factorilor de mediu în zona urbană, cu limitare în principal a poluării fonice și a noxelor </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suprafețele de teren ocupate sunt preponderent în extravilan.</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asigură și colectarea traficului din zonele </a:t>
            </a:r>
            <a:r>
              <a:rPr lang="ro-RO" sz="2000" dirty="0" err="1">
                <a:latin typeface="Arial" panose="020B0604020202020204" pitchFamily="34" charset="0"/>
                <a:cs typeface="Arial" panose="020B0604020202020204" pitchFamily="34" charset="0"/>
              </a:rPr>
              <a:t>periurbane</a:t>
            </a:r>
            <a:r>
              <a:rPr lang="ro-RO" sz="2000" dirty="0">
                <a:latin typeface="Arial" panose="020B0604020202020204" pitchFamily="34" charset="0"/>
                <a:cs typeface="Arial" panose="020B0604020202020204" pitchFamily="34" charset="0"/>
              </a:rPr>
              <a:t> ale municipiului Sibiu: Cristian, Poplaca Rășinari, Cisnădie și Șelimbăr și în paralel asigură un potențial accentuat de dezvoltare a acestor zone</a:t>
            </a:r>
          </a:p>
          <a:p>
            <a:pPr>
              <a:buFont typeface="Wingdings" panose="05000000000000000000" pitchFamily="2" charset="2"/>
              <a:buChar char="§"/>
            </a:pPr>
            <a:endParaRPr lang="ro-RO" sz="2000" dirty="0">
              <a:latin typeface="Arial" panose="020B0604020202020204" pitchFamily="34" charset="0"/>
              <a:cs typeface="Arial" panose="020B0604020202020204" pitchFamily="34" charset="0"/>
            </a:endParaRPr>
          </a:p>
          <a:p>
            <a:pPr marL="0" indent="0">
              <a:buNone/>
            </a:pPr>
            <a:endParaRPr lang="ro-RO" sz="2000" dirty="0">
              <a:latin typeface="Arial" panose="020B0604020202020204" pitchFamily="34" charset="0"/>
              <a:cs typeface="Arial" panose="020B0604020202020204" pitchFamily="34" charset="0"/>
            </a:endParaRPr>
          </a:p>
          <a:p>
            <a:pPr marL="0" indent="0">
              <a:buNone/>
            </a:pPr>
            <a:endParaRPr lang="ro-RO" sz="2000" dirty="0">
              <a:latin typeface="Arial" panose="020B0604020202020204" pitchFamily="34" charset="0"/>
              <a:cs typeface="Arial" panose="020B0604020202020204" pitchFamily="34" charset="0"/>
            </a:endParaRPr>
          </a:p>
        </p:txBody>
      </p:sp>
      <p:pic>
        <p:nvPicPr>
          <p:cNvPr id="2" name="Imagine 1">
            <a:extLst>
              <a:ext uri="{FF2B5EF4-FFF2-40B4-BE49-F238E27FC236}">
                <a16:creationId xmlns:a16="http://schemas.microsoft.com/office/drawing/2014/main" id="{91C7EBC7-9446-44DE-AE36-7630255A7C00}"/>
              </a:ext>
            </a:extLst>
          </p:cNvPr>
          <p:cNvPicPr>
            <a:picLocks noChangeAspect="1"/>
          </p:cNvPicPr>
          <p:nvPr/>
        </p:nvPicPr>
        <p:blipFill>
          <a:blip r:embed="rId3"/>
          <a:stretch>
            <a:fillRect/>
          </a:stretch>
        </p:blipFill>
        <p:spPr>
          <a:xfrm>
            <a:off x="7727461" y="41568"/>
            <a:ext cx="1133333" cy="780952"/>
          </a:xfrm>
          <a:prstGeom prst="rect">
            <a:avLst/>
          </a:prstGeom>
        </p:spPr>
      </p:pic>
    </p:spTree>
    <p:extLst>
      <p:ext uri="{BB962C8B-B14F-4D97-AF65-F5344CB8AC3E}">
        <p14:creationId xmlns:p14="http://schemas.microsoft.com/office/powerpoint/2010/main" val="383117181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0DDCD-B8CD-4B5C-9EEF-5D50E01D5CA8}"/>
              </a:ext>
            </a:extLst>
          </p:cNvPr>
          <p:cNvSpPr>
            <a:spLocks noGrp="1"/>
          </p:cNvSpPr>
          <p:nvPr>
            <p:ph idx="1"/>
          </p:nvPr>
        </p:nvSpPr>
        <p:spPr>
          <a:xfrm>
            <a:off x="444305" y="1253331"/>
            <a:ext cx="10515600" cy="4351338"/>
          </a:xfrm>
        </p:spPr>
        <p:txBody>
          <a:bodyPr>
            <a:normAutofit/>
          </a:bodyPr>
          <a:lstStyle/>
          <a:p>
            <a:pPr marL="0" indent="0">
              <a:buNone/>
            </a:pPr>
            <a:r>
              <a:rPr lang="ro-RO" sz="2000" b="1" dirty="0">
                <a:latin typeface="Arial" panose="020B0604020202020204" pitchFamily="34" charset="0"/>
                <a:cs typeface="Arial" panose="020B0604020202020204" pitchFamily="34" charset="0"/>
              </a:rPr>
              <a:t>Dezavantajele variantei 1:</a:t>
            </a:r>
          </a:p>
          <a:p>
            <a:pPr marL="0" indent="0">
              <a:buNone/>
            </a:pPr>
            <a:endParaRPr lang="ro-RO" sz="20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nu deservește cartierul Turnișor și zona Dedeman din Municipiul Sibiu;</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fracționează terenuri agricole și terenuri destinate construirii;</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necesită exproprieri de suprafețe de teren agricol și destinate construirii, mare parte proprietate privată;</a:t>
            </a:r>
          </a:p>
          <a:p>
            <a:pPr>
              <a:buFont typeface="Wingdings" panose="05000000000000000000" pitchFamily="2" charset="2"/>
              <a:buChar char="§"/>
            </a:pPr>
            <a:r>
              <a:rPr lang="ro-RO" sz="2000" dirty="0">
                <a:latin typeface="Arial" panose="020B0604020202020204" pitchFamily="34" charset="0"/>
                <a:cs typeface="Arial" panose="020B0604020202020204" pitchFamily="34" charset="0"/>
              </a:rPr>
              <a:t>necesită construcții suplimentare (drumuri de exploatare noi, drumuri tehnologice, podețe pentru acces la terenurile agricole și de comunicare pentru animale).</a:t>
            </a:r>
          </a:p>
          <a:p>
            <a:pPr marL="0" indent="0">
              <a:buNone/>
            </a:pPr>
            <a:endParaRPr lang="ro-RO" sz="2000" dirty="0">
              <a:latin typeface="Arial" panose="020B0604020202020204" pitchFamily="34" charset="0"/>
              <a:cs typeface="Arial" panose="020B0604020202020204" pitchFamily="34" charset="0"/>
            </a:endParaRPr>
          </a:p>
          <a:p>
            <a:pPr marL="0" indent="0">
              <a:buNone/>
            </a:pPr>
            <a:endParaRPr lang="ro-RO"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8661935-3F98-4689-80F5-AFB46470B0AC}"/>
              </a:ext>
            </a:extLst>
          </p:cNvPr>
          <p:cNvPicPr>
            <a:picLocks noChangeAspect="1"/>
          </p:cNvPicPr>
          <p:nvPr/>
        </p:nvPicPr>
        <p:blipFill>
          <a:blip r:embed="rId2"/>
          <a:stretch>
            <a:fillRect/>
          </a:stretch>
        </p:blipFill>
        <p:spPr>
          <a:xfrm>
            <a:off x="5423205" y="41568"/>
            <a:ext cx="2304256" cy="739358"/>
          </a:xfrm>
          <a:prstGeom prst="rect">
            <a:avLst/>
          </a:prstGeom>
        </p:spPr>
      </p:pic>
      <p:pic>
        <p:nvPicPr>
          <p:cNvPr id="2" name="Imagine 1">
            <a:extLst>
              <a:ext uri="{FF2B5EF4-FFF2-40B4-BE49-F238E27FC236}">
                <a16:creationId xmlns:a16="http://schemas.microsoft.com/office/drawing/2014/main" id="{9681059A-7CC6-4744-B533-4A896C0F9001}"/>
              </a:ext>
            </a:extLst>
          </p:cNvPr>
          <p:cNvPicPr>
            <a:picLocks noChangeAspect="1"/>
          </p:cNvPicPr>
          <p:nvPr/>
        </p:nvPicPr>
        <p:blipFill>
          <a:blip r:embed="rId3"/>
          <a:stretch>
            <a:fillRect/>
          </a:stretch>
        </p:blipFill>
        <p:spPr>
          <a:xfrm>
            <a:off x="7871316" y="-26"/>
            <a:ext cx="1133333" cy="780952"/>
          </a:xfrm>
          <a:prstGeom prst="rect">
            <a:avLst/>
          </a:prstGeom>
        </p:spPr>
      </p:pic>
    </p:spTree>
    <p:extLst>
      <p:ext uri="{BB962C8B-B14F-4D97-AF65-F5344CB8AC3E}">
        <p14:creationId xmlns:p14="http://schemas.microsoft.com/office/powerpoint/2010/main" val="10057164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78439-4EE1-4BB8-B8FB-F57D5418D8F2}"/>
              </a:ext>
            </a:extLst>
          </p:cNvPr>
          <p:cNvSpPr>
            <a:spLocks noGrp="1"/>
          </p:cNvSpPr>
          <p:nvPr>
            <p:ph idx="1"/>
          </p:nvPr>
        </p:nvSpPr>
        <p:spPr>
          <a:xfrm>
            <a:off x="838200" y="1253331"/>
            <a:ext cx="10515600" cy="4351338"/>
          </a:xfrm>
        </p:spPr>
        <p:txBody>
          <a:bodyPr>
            <a:normAutofit/>
          </a:bodyPr>
          <a:lstStyle/>
          <a:p>
            <a:pPr marL="0" lvl="0" indent="0">
              <a:lnSpc>
                <a:spcPct val="100000"/>
              </a:lnSpc>
              <a:buNone/>
            </a:pPr>
            <a:r>
              <a:rPr lang="ro-RO" sz="2000" b="1" dirty="0">
                <a:latin typeface="Arial" panose="020B0604020202020204" pitchFamily="34" charset="0"/>
                <a:cs typeface="Arial" panose="020B0604020202020204" pitchFamily="34" charset="0"/>
              </a:rPr>
              <a:t>Varianta 2</a:t>
            </a:r>
            <a:br>
              <a:rPr lang="ro-RO" sz="2000" b="1" dirty="0">
                <a:latin typeface="Arial" panose="020B0604020202020204" pitchFamily="34" charset="0"/>
                <a:cs typeface="Arial" panose="020B0604020202020204" pitchFamily="34" charset="0"/>
              </a:rPr>
            </a:br>
            <a:br>
              <a:rPr lang="ro-RO" sz="2000" b="1" dirty="0">
                <a:latin typeface="Arial" panose="020B0604020202020204" pitchFamily="34" charset="0"/>
                <a:cs typeface="Arial" panose="020B0604020202020204" pitchFamily="34" charset="0"/>
              </a:rPr>
            </a:br>
            <a:r>
              <a:rPr lang="ro-RO" sz="2000" b="1" dirty="0">
                <a:latin typeface="Arial" panose="020B0604020202020204" pitchFamily="34" charset="0"/>
                <a:cs typeface="Arial" panose="020B0604020202020204" pitchFamily="34" charset="0"/>
              </a:rPr>
              <a:t>Traseu: </a:t>
            </a:r>
            <a:r>
              <a:rPr lang="ro-RO" sz="2000" dirty="0">
                <a:latin typeface="Arial" panose="020B0604020202020204" pitchFamily="34" charset="0"/>
                <a:cs typeface="Arial" panose="020B0604020202020204" pitchFamily="34" charset="0"/>
              </a:rPr>
              <a:t>pornește din E81 (între Cristian și Sibiu) pe raza Cristian, dintr-un sens giratoriu și străbate o zonă cu terenuri agricole în sudul și vestul Aeroportului Sibiu      traversează Râul Cibin și Calea Ferată printr-un pasaj nou       intersectează DJ106R la ieșire din Sibiu (Valea Aurie) ce leagă Sibiul de Poplaca       parcurge traseul prin Rezervația Naturală Dumbrava pe zona limitrofă Sibiului        străbate o zonă cu terenuri agricole și construite       intersectează DJ106C care leagă Sibiu de Cisnădie, în apropiere de cartierul Arhitecților        străbate o zonă cu terenuri agricole paralel cu Râul </a:t>
            </a:r>
            <a:r>
              <a:rPr lang="ro-RO" sz="2000" dirty="0" err="1">
                <a:latin typeface="Arial" panose="020B0604020202020204" pitchFamily="34" charset="0"/>
                <a:cs typeface="Arial" panose="020B0604020202020204" pitchFamily="34" charset="0"/>
              </a:rPr>
              <a:t>Seviș</a:t>
            </a:r>
            <a:r>
              <a:rPr lang="ro-RO" sz="2000" dirty="0">
                <a:latin typeface="Arial" panose="020B0604020202020204" pitchFamily="34" charset="0"/>
                <a:cs typeface="Arial" panose="020B0604020202020204" pitchFamily="34" charset="0"/>
              </a:rPr>
              <a:t> până la intersecția cu E68 (zona Ford Sibiu </a:t>
            </a:r>
            <a:r>
              <a:rPr lang="ro-RO" sz="2000" dirty="0" err="1">
                <a:latin typeface="Arial" panose="020B0604020202020204" pitchFamily="34" charset="0"/>
                <a:cs typeface="Arial" panose="020B0604020202020204" pitchFamily="34" charset="0"/>
              </a:rPr>
              <a:t>Mecatronics</a:t>
            </a:r>
            <a:r>
              <a:rPr lang="ro-RO" sz="2000" dirty="0">
                <a:latin typeface="Arial" panose="020B0604020202020204" pitchFamily="34" charset="0"/>
                <a:cs typeface="Arial" panose="020B0604020202020204" pitchFamily="34" charset="0"/>
              </a:rPr>
              <a:t>) pe teritoriul comunei Șelimbăr.</a:t>
            </a:r>
          </a:p>
          <a:p>
            <a:pPr>
              <a:lnSpc>
                <a:spcPct val="100000"/>
              </a:lnSpc>
            </a:pPr>
            <a:endParaRPr lang="ro-RO" sz="2000" b="1" dirty="0">
              <a:latin typeface="Arial" panose="020B0604020202020204" pitchFamily="34" charset="0"/>
              <a:cs typeface="Arial" panose="020B0604020202020204" pitchFamily="34" charset="0"/>
            </a:endParaRPr>
          </a:p>
          <a:p>
            <a:pPr marL="0" indent="0">
              <a:lnSpc>
                <a:spcPct val="100000"/>
              </a:lnSpc>
              <a:buNone/>
            </a:pPr>
            <a:endParaRPr lang="ro-RO" sz="2000" dirty="0"/>
          </a:p>
        </p:txBody>
      </p:sp>
      <p:pic>
        <p:nvPicPr>
          <p:cNvPr id="4" name="Picture 3">
            <a:extLst>
              <a:ext uri="{FF2B5EF4-FFF2-40B4-BE49-F238E27FC236}">
                <a16:creationId xmlns:a16="http://schemas.microsoft.com/office/drawing/2014/main" id="{9AFADE4F-3E15-49B0-AF54-E0B9015C5AB9}"/>
              </a:ext>
            </a:extLst>
          </p:cNvPr>
          <p:cNvPicPr>
            <a:picLocks noChangeAspect="1"/>
          </p:cNvPicPr>
          <p:nvPr/>
        </p:nvPicPr>
        <p:blipFill>
          <a:blip r:embed="rId2"/>
          <a:stretch>
            <a:fillRect/>
          </a:stretch>
        </p:blipFill>
        <p:spPr>
          <a:xfrm>
            <a:off x="5423205" y="41568"/>
            <a:ext cx="2304256" cy="739358"/>
          </a:xfrm>
          <a:prstGeom prst="rect">
            <a:avLst/>
          </a:prstGeom>
        </p:spPr>
      </p:pic>
      <p:sp>
        <p:nvSpPr>
          <p:cNvPr id="5" name="Arrow: Right 4">
            <a:extLst>
              <a:ext uri="{FF2B5EF4-FFF2-40B4-BE49-F238E27FC236}">
                <a16:creationId xmlns:a16="http://schemas.microsoft.com/office/drawing/2014/main" id="{0887BA9B-9CA9-488D-9B62-C9896ABB24FC}"/>
              </a:ext>
            </a:extLst>
          </p:cNvPr>
          <p:cNvSpPr/>
          <p:nvPr/>
        </p:nvSpPr>
        <p:spPr>
          <a:xfrm>
            <a:off x="8975188" y="2300203"/>
            <a:ext cx="309489" cy="154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Arrow: Right 5">
            <a:extLst>
              <a:ext uri="{FF2B5EF4-FFF2-40B4-BE49-F238E27FC236}">
                <a16:creationId xmlns:a16="http://schemas.microsoft.com/office/drawing/2014/main" id="{9D78094E-D6DA-4780-B37B-2CD18CA7CF50}"/>
              </a:ext>
            </a:extLst>
          </p:cNvPr>
          <p:cNvSpPr/>
          <p:nvPr/>
        </p:nvSpPr>
        <p:spPr>
          <a:xfrm>
            <a:off x="5616670" y="2610829"/>
            <a:ext cx="309489" cy="154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Arrow: Right 6">
            <a:extLst>
              <a:ext uri="{FF2B5EF4-FFF2-40B4-BE49-F238E27FC236}">
                <a16:creationId xmlns:a16="http://schemas.microsoft.com/office/drawing/2014/main" id="{BEDDDE5D-B800-4EAA-8316-C24173EDBC6E}"/>
              </a:ext>
            </a:extLst>
          </p:cNvPr>
          <p:cNvSpPr/>
          <p:nvPr/>
        </p:nvSpPr>
        <p:spPr>
          <a:xfrm>
            <a:off x="4746532" y="2929727"/>
            <a:ext cx="309489" cy="154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Arrow: Right 7">
            <a:extLst>
              <a:ext uri="{FF2B5EF4-FFF2-40B4-BE49-F238E27FC236}">
                <a16:creationId xmlns:a16="http://schemas.microsoft.com/office/drawing/2014/main" id="{E05F791C-1266-437C-B196-5A521742BDE5}"/>
              </a:ext>
            </a:extLst>
          </p:cNvPr>
          <p:cNvSpPr/>
          <p:nvPr/>
        </p:nvSpPr>
        <p:spPr>
          <a:xfrm>
            <a:off x="9746566" y="3177015"/>
            <a:ext cx="309489" cy="154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Arrow: Right 8">
            <a:extLst>
              <a:ext uri="{FF2B5EF4-FFF2-40B4-BE49-F238E27FC236}">
                <a16:creationId xmlns:a16="http://schemas.microsoft.com/office/drawing/2014/main" id="{BE7586AD-A336-4139-A58A-5CD66E40D189}"/>
              </a:ext>
            </a:extLst>
          </p:cNvPr>
          <p:cNvSpPr/>
          <p:nvPr/>
        </p:nvSpPr>
        <p:spPr>
          <a:xfrm>
            <a:off x="3824068" y="3196884"/>
            <a:ext cx="309489" cy="154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Arrow: Right 9">
            <a:extLst>
              <a:ext uri="{FF2B5EF4-FFF2-40B4-BE49-F238E27FC236}">
                <a16:creationId xmlns:a16="http://schemas.microsoft.com/office/drawing/2014/main" id="{ED601C87-C994-454E-AB60-EEFA9457E8D9}"/>
              </a:ext>
            </a:extLst>
          </p:cNvPr>
          <p:cNvSpPr/>
          <p:nvPr/>
        </p:nvSpPr>
        <p:spPr>
          <a:xfrm>
            <a:off x="10859086" y="3555610"/>
            <a:ext cx="309489" cy="154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2" name="Imagine 1">
            <a:extLst>
              <a:ext uri="{FF2B5EF4-FFF2-40B4-BE49-F238E27FC236}">
                <a16:creationId xmlns:a16="http://schemas.microsoft.com/office/drawing/2014/main" id="{8011C9F9-67EC-4DE3-AB39-22ACC7987B8F}"/>
              </a:ext>
            </a:extLst>
          </p:cNvPr>
          <p:cNvPicPr>
            <a:picLocks noChangeAspect="1"/>
          </p:cNvPicPr>
          <p:nvPr/>
        </p:nvPicPr>
        <p:blipFill>
          <a:blip r:embed="rId3"/>
          <a:stretch>
            <a:fillRect/>
          </a:stretch>
        </p:blipFill>
        <p:spPr>
          <a:xfrm>
            <a:off x="8055693" y="0"/>
            <a:ext cx="1133333" cy="780952"/>
          </a:xfrm>
          <a:prstGeom prst="rect">
            <a:avLst/>
          </a:prstGeom>
        </p:spPr>
      </p:pic>
    </p:spTree>
    <p:extLst>
      <p:ext uri="{BB962C8B-B14F-4D97-AF65-F5344CB8AC3E}">
        <p14:creationId xmlns:p14="http://schemas.microsoft.com/office/powerpoint/2010/main" val="219723732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9363-6198-4B72-96B1-DE54E3B0EF44}"/>
              </a:ext>
            </a:extLst>
          </p:cNvPr>
          <p:cNvSpPr>
            <a:spLocks noGrp="1"/>
          </p:cNvSpPr>
          <p:nvPr>
            <p:ph type="title"/>
          </p:nvPr>
        </p:nvSpPr>
        <p:spPr/>
        <p:txBody>
          <a:bodyPr>
            <a:normAutofit/>
          </a:bodyPr>
          <a:lstStyle/>
          <a:p>
            <a:r>
              <a:rPr lang="ro-RO" sz="3200" b="1" dirty="0" err="1">
                <a:latin typeface="Arial" panose="020B0604020202020204" pitchFamily="34" charset="0"/>
                <a:cs typeface="Arial" panose="020B0604020202020204" pitchFamily="34" charset="0"/>
              </a:rPr>
              <a:t>Foto</a:t>
            </a:r>
            <a:r>
              <a:rPr lang="ro-RO" sz="3200" b="1" dirty="0">
                <a:latin typeface="Arial" panose="020B0604020202020204" pitchFamily="34" charset="0"/>
                <a:cs typeface="Arial" panose="020B0604020202020204" pitchFamily="34" charset="0"/>
              </a:rPr>
              <a:t> varianta 2</a:t>
            </a:r>
          </a:p>
        </p:txBody>
      </p:sp>
      <p:pic>
        <p:nvPicPr>
          <p:cNvPr id="4" name="Picture 4">
            <a:extLst>
              <a:ext uri="{FF2B5EF4-FFF2-40B4-BE49-F238E27FC236}">
                <a16:creationId xmlns:a16="http://schemas.microsoft.com/office/drawing/2014/main" id="{0E5B5907-FD6C-41A2-8ACE-86F0967DF6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8490" y="1446006"/>
            <a:ext cx="8669430" cy="5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06FE605-87F4-4637-B5FC-47FE610C63F1}"/>
              </a:ext>
            </a:extLst>
          </p:cNvPr>
          <p:cNvPicPr>
            <a:picLocks noChangeAspect="1"/>
          </p:cNvPicPr>
          <p:nvPr/>
        </p:nvPicPr>
        <p:blipFill>
          <a:blip r:embed="rId3"/>
          <a:stretch>
            <a:fillRect/>
          </a:stretch>
        </p:blipFill>
        <p:spPr>
          <a:xfrm>
            <a:off x="4943872" y="158165"/>
            <a:ext cx="2304256" cy="739358"/>
          </a:xfrm>
          <a:prstGeom prst="rect">
            <a:avLst/>
          </a:prstGeom>
        </p:spPr>
      </p:pic>
      <p:pic>
        <p:nvPicPr>
          <p:cNvPr id="3" name="Imagine 2">
            <a:extLst>
              <a:ext uri="{FF2B5EF4-FFF2-40B4-BE49-F238E27FC236}">
                <a16:creationId xmlns:a16="http://schemas.microsoft.com/office/drawing/2014/main" id="{4025F9E6-2C36-4042-B73F-038665EFD706}"/>
              </a:ext>
            </a:extLst>
          </p:cNvPr>
          <p:cNvPicPr>
            <a:picLocks noChangeAspect="1"/>
          </p:cNvPicPr>
          <p:nvPr/>
        </p:nvPicPr>
        <p:blipFill>
          <a:blip r:embed="rId4"/>
          <a:stretch>
            <a:fillRect/>
          </a:stretch>
        </p:blipFill>
        <p:spPr>
          <a:xfrm>
            <a:off x="8132574" y="116571"/>
            <a:ext cx="1133333" cy="780952"/>
          </a:xfrm>
          <a:prstGeom prst="rect">
            <a:avLst/>
          </a:prstGeom>
        </p:spPr>
      </p:pic>
    </p:spTree>
    <p:extLst>
      <p:ext uri="{BB962C8B-B14F-4D97-AF65-F5344CB8AC3E}">
        <p14:creationId xmlns:p14="http://schemas.microsoft.com/office/powerpoint/2010/main" val="127254934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1657</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Varianta Ocolitoare Sibiu Sud </vt:lpstr>
      <vt:lpstr>PowerPoint Presentation</vt:lpstr>
      <vt:lpstr>PowerPoint Presentation</vt:lpstr>
      <vt:lpstr>Foto Varianta 1</vt:lpstr>
      <vt:lpstr>PowerPoint Presentation</vt:lpstr>
      <vt:lpstr>PowerPoint Presentation</vt:lpstr>
      <vt:lpstr>PowerPoint Presentation</vt:lpstr>
      <vt:lpstr>PowerPoint Presentation</vt:lpstr>
      <vt:lpstr>Foto varianta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Soluții fezabile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Varianta Ocolitoare Sibiu Sud </dc:title>
  <dc:creator>Horia Brad</dc:creator>
  <cp:lastModifiedBy>Dana Muresan</cp:lastModifiedBy>
  <cp:revision>37</cp:revision>
  <cp:lastPrinted>2020-02-26T09:50:18Z</cp:lastPrinted>
  <dcterms:created xsi:type="dcterms:W3CDTF">2020-02-24T09:49:27Z</dcterms:created>
  <dcterms:modified xsi:type="dcterms:W3CDTF">2020-02-26T10:24:44Z</dcterms:modified>
</cp:coreProperties>
</file>