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4.xml" ContentType="application/vnd.openxmlformats-officedocument.themeOverride+xml"/>
  <Override PartName="/ppt/theme/themeOverride5.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3"/>
  </p:notesMasterIdLst>
  <p:handoutMasterIdLst>
    <p:handoutMasterId r:id="rId114"/>
  </p:handoutMasterIdLst>
  <p:sldIdLst>
    <p:sldId id="256" r:id="rId3"/>
    <p:sldId id="438" r:id="rId4"/>
    <p:sldId id="489" r:id="rId5"/>
    <p:sldId id="484" r:id="rId6"/>
    <p:sldId id="473" r:id="rId7"/>
    <p:sldId id="481" r:id="rId8"/>
    <p:sldId id="482" r:id="rId9"/>
    <p:sldId id="479" r:id="rId10"/>
    <p:sldId id="677" r:id="rId11"/>
    <p:sldId id="773" r:id="rId12"/>
    <p:sldId id="690" r:id="rId13"/>
    <p:sldId id="765" r:id="rId14"/>
    <p:sldId id="766" r:id="rId15"/>
    <p:sldId id="770" r:id="rId16"/>
    <p:sldId id="476" r:id="rId17"/>
    <p:sldId id="297" r:id="rId18"/>
    <p:sldId id="403" r:id="rId19"/>
    <p:sldId id="774" r:id="rId20"/>
    <p:sldId id="405" r:id="rId21"/>
    <p:sldId id="775" r:id="rId22"/>
    <p:sldId id="776" r:id="rId23"/>
    <p:sldId id="406" r:id="rId24"/>
    <p:sldId id="777" r:id="rId25"/>
    <p:sldId id="407" r:id="rId26"/>
    <p:sldId id="778" r:id="rId27"/>
    <p:sldId id="779" r:id="rId28"/>
    <p:sldId id="408" r:id="rId29"/>
    <p:sldId id="780" r:id="rId30"/>
    <p:sldId id="295" r:id="rId31"/>
    <p:sldId id="410" r:id="rId32"/>
    <p:sldId id="781" r:id="rId33"/>
    <p:sldId id="298" r:id="rId34"/>
    <p:sldId id="412" r:id="rId35"/>
    <p:sldId id="413" r:id="rId36"/>
    <p:sldId id="414" r:id="rId37"/>
    <p:sldId id="782" r:id="rId38"/>
    <p:sldId id="415" r:id="rId39"/>
    <p:sldId id="416" r:id="rId40"/>
    <p:sldId id="417" r:id="rId41"/>
    <p:sldId id="783" r:id="rId42"/>
    <p:sldId id="784" r:id="rId43"/>
    <p:sldId id="299" r:id="rId44"/>
    <p:sldId id="425" r:id="rId45"/>
    <p:sldId id="785" r:id="rId46"/>
    <p:sldId id="402" r:id="rId47"/>
    <p:sldId id="786" r:id="rId48"/>
    <p:sldId id="787" r:id="rId49"/>
    <p:sldId id="404" r:id="rId50"/>
    <p:sldId id="788" r:id="rId51"/>
    <p:sldId id="320" r:id="rId52"/>
    <p:sldId id="409" r:id="rId53"/>
    <p:sldId id="789" r:id="rId54"/>
    <p:sldId id="305" r:id="rId55"/>
    <p:sldId id="424" r:id="rId56"/>
    <p:sldId id="441" r:id="rId57"/>
    <p:sldId id="790" r:id="rId58"/>
    <p:sldId id="292" r:id="rId59"/>
    <p:sldId id="420" r:id="rId60"/>
    <p:sldId id="791" r:id="rId61"/>
    <p:sldId id="421" r:id="rId62"/>
    <p:sldId id="792" r:id="rId63"/>
    <p:sldId id="422" r:id="rId64"/>
    <p:sldId id="793" r:id="rId65"/>
    <p:sldId id="423" r:id="rId66"/>
    <p:sldId id="301" r:id="rId67"/>
    <p:sldId id="411" r:id="rId68"/>
    <p:sldId id="321" r:id="rId69"/>
    <p:sldId id="418" r:id="rId70"/>
    <p:sldId id="419" r:id="rId71"/>
    <p:sldId id="794" r:id="rId72"/>
    <p:sldId id="426" r:id="rId73"/>
    <p:sldId id="427" r:id="rId74"/>
    <p:sldId id="289" r:id="rId75"/>
    <p:sldId id="428" r:id="rId76"/>
    <p:sldId id="429" r:id="rId77"/>
    <p:sldId id="430" r:id="rId78"/>
    <p:sldId id="431" r:id="rId79"/>
    <p:sldId id="795" r:id="rId80"/>
    <p:sldId id="432" r:id="rId81"/>
    <p:sldId id="433" r:id="rId82"/>
    <p:sldId id="796" r:id="rId83"/>
    <p:sldId id="304" r:id="rId84"/>
    <p:sldId id="434" r:id="rId85"/>
    <p:sldId id="435" r:id="rId86"/>
    <p:sldId id="797" r:id="rId87"/>
    <p:sldId id="307" r:id="rId88"/>
    <p:sldId id="436" r:id="rId89"/>
    <p:sldId id="798" r:id="rId90"/>
    <p:sldId id="437" r:id="rId91"/>
    <p:sldId id="799" r:id="rId92"/>
    <p:sldId id="313" r:id="rId93"/>
    <p:sldId id="332" r:id="rId94"/>
    <p:sldId id="385" r:id="rId95"/>
    <p:sldId id="328" r:id="rId96"/>
    <p:sldId id="386" r:id="rId97"/>
    <p:sldId id="387" r:id="rId98"/>
    <p:sldId id="388" r:id="rId99"/>
    <p:sldId id="389" r:id="rId100"/>
    <p:sldId id="390" r:id="rId101"/>
    <p:sldId id="391" r:id="rId102"/>
    <p:sldId id="394" r:id="rId103"/>
    <p:sldId id="395" r:id="rId104"/>
    <p:sldId id="393" r:id="rId105"/>
    <p:sldId id="396" r:id="rId106"/>
    <p:sldId id="398" r:id="rId107"/>
    <p:sldId id="399" r:id="rId108"/>
    <p:sldId id="397" r:id="rId109"/>
    <p:sldId id="400" r:id="rId110"/>
    <p:sldId id="401" r:id="rId111"/>
    <p:sldId id="276" r:id="rId112"/>
  </p:sldIdLst>
  <p:sldSz cx="12192000" cy="6858000"/>
  <p:notesSz cx="6819900" cy="99187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R" initials="SIR" lastIdx="2" clrIdx="0">
    <p:extLst>
      <p:ext uri="{19B8F6BF-5375-455C-9EA6-DF929625EA0E}">
        <p15:presenceInfo xmlns:p15="http://schemas.microsoft.com/office/powerpoint/2012/main" userId="SI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9933"/>
    <a:srgbClr val="ECF1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1" autoAdjust="0"/>
    <p:restoredTop sz="93979" autoAdjust="0"/>
  </p:normalViewPr>
  <p:slideViewPr>
    <p:cSldViewPr snapToGrid="0">
      <p:cViewPr varScale="1">
        <p:scale>
          <a:sx n="82" d="100"/>
          <a:sy n="82" d="100"/>
        </p:scale>
        <p:origin x="4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viewProps" Target="view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notesMaster" Target="notesMasters/notesMaster1.xml"/><Relationship Id="rId118"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commentAuthors" Target="commentAuthor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diagrams/_rels/data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4" Type="http://schemas.openxmlformats.org/officeDocument/2006/relationships/image" Target="../media/image50.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4"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B9ADA7-A3FB-4F93-9E82-71DFB2124CC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7B7F93A3-4B56-45FB-B3D9-DB7D0D04AAB5}">
      <dgm:prSet/>
      <dgm:spPr/>
      <dgm:t>
        <a:bodyPr/>
        <a:lstStyle/>
        <a:p>
          <a:r>
            <a:rPr lang="en-US" dirty="0" err="1"/>
            <a:t>Buget</a:t>
          </a:r>
          <a:r>
            <a:rPr lang="en-US" dirty="0"/>
            <a:t> total: 15,80 </a:t>
          </a:r>
          <a:r>
            <a:rPr lang="en-US" dirty="0" err="1"/>
            <a:t>mld</a:t>
          </a:r>
          <a:r>
            <a:rPr lang="en-US" dirty="0"/>
            <a:t>. euro (15.804.001.134,76 euro):</a:t>
          </a:r>
        </a:p>
      </dgm:t>
    </dgm:pt>
    <dgm:pt modelId="{2D684464-EF36-4611-8652-FA045A777D60}" type="parTrans" cxnId="{6566FC89-0E87-4A4B-BDEE-B30F9A782CF7}">
      <dgm:prSet/>
      <dgm:spPr/>
      <dgm:t>
        <a:bodyPr/>
        <a:lstStyle/>
        <a:p>
          <a:endParaRPr lang="en-US"/>
        </a:p>
      </dgm:t>
    </dgm:pt>
    <dgm:pt modelId="{4DD90D9F-DF6F-4E7E-B749-532812435982}" type="sibTrans" cxnId="{6566FC89-0E87-4A4B-BDEE-B30F9A782CF7}">
      <dgm:prSet/>
      <dgm:spPr/>
      <dgm:t>
        <a:bodyPr/>
        <a:lstStyle/>
        <a:p>
          <a:endParaRPr lang="en-US"/>
        </a:p>
      </dgm:t>
    </dgm:pt>
    <dgm:pt modelId="{64D7917E-9748-4E61-8FF5-F7F339046E39}">
      <dgm:prSet/>
      <dgm:spPr/>
      <dgm:t>
        <a:bodyPr/>
        <a:lstStyle/>
        <a:p>
          <a:r>
            <a:rPr lang="en-US"/>
            <a:t>Buget plăți directe FEGA: 9,78 mld. euro (9.783.148.797 euro);</a:t>
          </a:r>
        </a:p>
      </dgm:t>
    </dgm:pt>
    <dgm:pt modelId="{287D8C88-F89A-4C09-A7DA-2011CDC0203E}" type="parTrans" cxnId="{71E87110-56E3-48D8-9EDD-C28471EB92E9}">
      <dgm:prSet/>
      <dgm:spPr/>
      <dgm:t>
        <a:bodyPr/>
        <a:lstStyle/>
        <a:p>
          <a:endParaRPr lang="en-US"/>
        </a:p>
      </dgm:t>
    </dgm:pt>
    <dgm:pt modelId="{16E9BBBF-F248-433C-8A52-8CB13584ECF1}" type="sibTrans" cxnId="{71E87110-56E3-48D8-9EDD-C28471EB92E9}">
      <dgm:prSet/>
      <dgm:spPr/>
      <dgm:t>
        <a:bodyPr/>
        <a:lstStyle/>
        <a:p>
          <a:endParaRPr lang="en-US"/>
        </a:p>
      </dgm:t>
    </dgm:pt>
    <dgm:pt modelId="{7F7678F2-B297-4AD7-88E6-9A5D1AB1A0ED}">
      <dgm:prSet/>
      <dgm:spPr/>
      <dgm:t>
        <a:bodyPr/>
        <a:lstStyle/>
        <a:p>
          <a:r>
            <a:rPr lang="en-US" dirty="0" err="1"/>
            <a:t>Buget</a:t>
          </a:r>
          <a:r>
            <a:rPr lang="en-US" dirty="0"/>
            <a:t> </a:t>
          </a:r>
          <a:r>
            <a:rPr lang="en-US" dirty="0" err="1"/>
            <a:t>intervenții</a:t>
          </a:r>
          <a:r>
            <a:rPr lang="en-US" dirty="0"/>
            <a:t> </a:t>
          </a:r>
          <a:r>
            <a:rPr lang="en-US" dirty="0" err="1"/>
            <a:t>sectoriale</a:t>
          </a:r>
          <a:r>
            <a:rPr lang="en-US" dirty="0"/>
            <a:t> FEGA: </a:t>
          </a:r>
          <a:r>
            <a:rPr lang="en-US" dirty="0" err="1"/>
            <a:t>cca</a:t>
          </a:r>
          <a:r>
            <a:rPr lang="en-US" dirty="0"/>
            <a:t>. 0,15 </a:t>
          </a:r>
          <a:r>
            <a:rPr lang="en-US" dirty="0" err="1"/>
            <a:t>mld</a:t>
          </a:r>
          <a:r>
            <a:rPr lang="en-US" dirty="0"/>
            <a:t>. euro ( 151.684.802 euro);</a:t>
          </a:r>
        </a:p>
      </dgm:t>
    </dgm:pt>
    <dgm:pt modelId="{93AC36BE-AB33-476D-9839-9489A39D71E0}" type="parTrans" cxnId="{48AFFEAB-4DD6-468B-8C31-97A4D98EAF1F}">
      <dgm:prSet/>
      <dgm:spPr/>
      <dgm:t>
        <a:bodyPr/>
        <a:lstStyle/>
        <a:p>
          <a:endParaRPr lang="en-US"/>
        </a:p>
      </dgm:t>
    </dgm:pt>
    <dgm:pt modelId="{B5F6BBC0-FA29-4F08-9ECC-30E1409DED4D}" type="sibTrans" cxnId="{48AFFEAB-4DD6-468B-8C31-97A4D98EAF1F}">
      <dgm:prSet/>
      <dgm:spPr/>
      <dgm:t>
        <a:bodyPr/>
        <a:lstStyle/>
        <a:p>
          <a:endParaRPr lang="en-US"/>
        </a:p>
      </dgm:t>
    </dgm:pt>
    <dgm:pt modelId="{23E0FA3C-3415-4973-AC71-1E7CC773EB51}">
      <dgm:prSet/>
      <dgm:spPr/>
      <dgm:t>
        <a:bodyPr/>
        <a:lstStyle/>
        <a:p>
          <a:r>
            <a:rPr lang="en-US" dirty="0" err="1"/>
            <a:t>Buget</a:t>
          </a:r>
          <a:r>
            <a:rPr lang="en-US" dirty="0"/>
            <a:t> </a:t>
          </a:r>
          <a:r>
            <a:rPr lang="en-US" dirty="0" err="1"/>
            <a:t>dezvoltare</a:t>
          </a:r>
          <a:r>
            <a:rPr lang="en-US" dirty="0"/>
            <a:t> </a:t>
          </a:r>
          <a:r>
            <a:rPr lang="en-US" dirty="0" err="1"/>
            <a:t>rurală</a:t>
          </a:r>
          <a:r>
            <a:rPr lang="en-US" dirty="0"/>
            <a:t>*: </a:t>
          </a:r>
          <a:r>
            <a:rPr lang="en-US" dirty="0" err="1"/>
            <a:t>alocare</a:t>
          </a:r>
          <a:r>
            <a:rPr lang="en-US" dirty="0"/>
            <a:t> </a:t>
          </a:r>
          <a:r>
            <a:rPr lang="en-US" dirty="0" err="1"/>
            <a:t>publică</a:t>
          </a:r>
          <a:r>
            <a:rPr lang="en-US" dirty="0"/>
            <a:t> 5,86 </a:t>
          </a:r>
          <a:r>
            <a:rPr lang="en-US" dirty="0" err="1"/>
            <a:t>mld</a:t>
          </a:r>
          <a:r>
            <a:rPr lang="en-US" dirty="0"/>
            <a:t>. euro ( 5.869.167.535,76 euro ), din care 5,03 </a:t>
          </a:r>
          <a:r>
            <a:rPr lang="en-US" dirty="0" err="1"/>
            <a:t>mld</a:t>
          </a:r>
          <a:r>
            <a:rPr lang="en-US" dirty="0"/>
            <a:t>. euro (5.034.728.288 euro) FEADR.</a:t>
          </a:r>
        </a:p>
      </dgm:t>
    </dgm:pt>
    <dgm:pt modelId="{567AD130-03AC-45BC-8867-C0B944B22E07}" type="parTrans" cxnId="{6E1BDB26-C30A-410A-AADF-44B5D5A17740}">
      <dgm:prSet/>
      <dgm:spPr/>
      <dgm:t>
        <a:bodyPr/>
        <a:lstStyle/>
        <a:p>
          <a:endParaRPr lang="en-US"/>
        </a:p>
      </dgm:t>
    </dgm:pt>
    <dgm:pt modelId="{1E26D405-0892-489F-A1D5-B67F4F6A5914}" type="sibTrans" cxnId="{6E1BDB26-C30A-410A-AADF-44B5D5A17740}">
      <dgm:prSet/>
      <dgm:spPr/>
      <dgm:t>
        <a:bodyPr/>
        <a:lstStyle/>
        <a:p>
          <a:endParaRPr lang="en-US"/>
        </a:p>
      </dgm:t>
    </dgm:pt>
    <dgm:pt modelId="{E548C9E9-EB34-47F6-9BEC-45CE2F05DADB}">
      <dgm:prSet/>
      <dgm:spPr/>
      <dgm:t>
        <a:bodyPr/>
        <a:lstStyle/>
        <a:p>
          <a:r>
            <a:rPr lang="en-US"/>
            <a:t>* Nu include transferul din FEGA de 0,2 mld. euro</a:t>
          </a:r>
        </a:p>
      </dgm:t>
    </dgm:pt>
    <dgm:pt modelId="{664BEF61-2C36-44BD-939E-BE992CB7032A}" type="parTrans" cxnId="{5D29F086-8114-4FF1-9DE9-7CCE8C317D01}">
      <dgm:prSet/>
      <dgm:spPr/>
      <dgm:t>
        <a:bodyPr/>
        <a:lstStyle/>
        <a:p>
          <a:endParaRPr lang="en-US"/>
        </a:p>
      </dgm:t>
    </dgm:pt>
    <dgm:pt modelId="{3A47CD95-605B-45AD-ADE1-10D1C83D2863}" type="sibTrans" cxnId="{5D29F086-8114-4FF1-9DE9-7CCE8C317D01}">
      <dgm:prSet/>
      <dgm:spPr/>
      <dgm:t>
        <a:bodyPr/>
        <a:lstStyle/>
        <a:p>
          <a:endParaRPr lang="en-US"/>
        </a:p>
      </dgm:t>
    </dgm:pt>
    <dgm:pt modelId="{8EC5CBFF-51D6-4637-B3E4-9499D25188AD}" type="pres">
      <dgm:prSet presAssocID="{81B9ADA7-A3FB-4F93-9E82-71DFB2124CCD}" presName="linear" presStyleCnt="0">
        <dgm:presLayoutVars>
          <dgm:animLvl val="lvl"/>
          <dgm:resizeHandles val="exact"/>
        </dgm:presLayoutVars>
      </dgm:prSet>
      <dgm:spPr/>
      <dgm:t>
        <a:bodyPr/>
        <a:lstStyle/>
        <a:p>
          <a:endParaRPr lang="en-US"/>
        </a:p>
      </dgm:t>
    </dgm:pt>
    <dgm:pt modelId="{2BF4C1EE-7435-4C83-91F2-D18CD5C48400}" type="pres">
      <dgm:prSet presAssocID="{7B7F93A3-4B56-45FB-B3D9-DB7D0D04AAB5}" presName="parentText" presStyleLbl="node1" presStyleIdx="0" presStyleCnt="5" custScaleY="64786">
        <dgm:presLayoutVars>
          <dgm:chMax val="0"/>
          <dgm:bulletEnabled val="1"/>
        </dgm:presLayoutVars>
      </dgm:prSet>
      <dgm:spPr/>
      <dgm:t>
        <a:bodyPr/>
        <a:lstStyle/>
        <a:p>
          <a:endParaRPr lang="en-US"/>
        </a:p>
      </dgm:t>
    </dgm:pt>
    <dgm:pt modelId="{64244475-E711-498B-B726-FBD8C8BEC5CE}" type="pres">
      <dgm:prSet presAssocID="{4DD90D9F-DF6F-4E7E-B749-532812435982}" presName="spacer" presStyleCnt="0"/>
      <dgm:spPr/>
    </dgm:pt>
    <dgm:pt modelId="{0114007E-51CC-4178-992C-7DCF888501A5}" type="pres">
      <dgm:prSet presAssocID="{64D7917E-9748-4E61-8FF5-F7F339046E39}" presName="parentText" presStyleLbl="node1" presStyleIdx="1" presStyleCnt="5" custScaleY="62523">
        <dgm:presLayoutVars>
          <dgm:chMax val="0"/>
          <dgm:bulletEnabled val="1"/>
        </dgm:presLayoutVars>
      </dgm:prSet>
      <dgm:spPr/>
      <dgm:t>
        <a:bodyPr/>
        <a:lstStyle/>
        <a:p>
          <a:endParaRPr lang="en-US"/>
        </a:p>
      </dgm:t>
    </dgm:pt>
    <dgm:pt modelId="{7DF1BEA2-77E5-4776-BFC4-D46ACAD52374}" type="pres">
      <dgm:prSet presAssocID="{16E9BBBF-F248-433C-8A52-8CB13584ECF1}" presName="spacer" presStyleCnt="0"/>
      <dgm:spPr/>
    </dgm:pt>
    <dgm:pt modelId="{ABB0D0F1-4551-4825-BB4E-AB0CA0038C8F}" type="pres">
      <dgm:prSet presAssocID="{7F7678F2-B297-4AD7-88E6-9A5D1AB1A0ED}" presName="parentText" presStyleLbl="node1" presStyleIdx="2" presStyleCnt="5">
        <dgm:presLayoutVars>
          <dgm:chMax val="0"/>
          <dgm:bulletEnabled val="1"/>
        </dgm:presLayoutVars>
      </dgm:prSet>
      <dgm:spPr/>
      <dgm:t>
        <a:bodyPr/>
        <a:lstStyle/>
        <a:p>
          <a:endParaRPr lang="en-US"/>
        </a:p>
      </dgm:t>
    </dgm:pt>
    <dgm:pt modelId="{824FE576-AE59-4A94-ACE1-4D7924DAE596}" type="pres">
      <dgm:prSet presAssocID="{B5F6BBC0-FA29-4F08-9ECC-30E1409DED4D}" presName="spacer" presStyleCnt="0"/>
      <dgm:spPr/>
    </dgm:pt>
    <dgm:pt modelId="{9D3E08F5-6DA0-4D9A-B772-D0E0A04D9E46}" type="pres">
      <dgm:prSet presAssocID="{23E0FA3C-3415-4973-AC71-1E7CC773EB51}" presName="parentText" presStyleLbl="node1" presStyleIdx="3" presStyleCnt="5" custScaleY="106706">
        <dgm:presLayoutVars>
          <dgm:chMax val="0"/>
          <dgm:bulletEnabled val="1"/>
        </dgm:presLayoutVars>
      </dgm:prSet>
      <dgm:spPr/>
      <dgm:t>
        <a:bodyPr/>
        <a:lstStyle/>
        <a:p>
          <a:endParaRPr lang="en-US"/>
        </a:p>
      </dgm:t>
    </dgm:pt>
    <dgm:pt modelId="{CF9E6D0B-1B5C-40EE-9B93-26C06AB37339}" type="pres">
      <dgm:prSet presAssocID="{1E26D405-0892-489F-A1D5-B67F4F6A5914}" presName="spacer" presStyleCnt="0"/>
      <dgm:spPr/>
    </dgm:pt>
    <dgm:pt modelId="{E2D52A87-D84B-4922-811A-9D6BB05730C3}" type="pres">
      <dgm:prSet presAssocID="{E548C9E9-EB34-47F6-9BEC-45CE2F05DADB}" presName="parentText" presStyleLbl="node1" presStyleIdx="4" presStyleCnt="5">
        <dgm:presLayoutVars>
          <dgm:chMax val="0"/>
          <dgm:bulletEnabled val="1"/>
        </dgm:presLayoutVars>
      </dgm:prSet>
      <dgm:spPr/>
      <dgm:t>
        <a:bodyPr/>
        <a:lstStyle/>
        <a:p>
          <a:endParaRPr lang="en-US"/>
        </a:p>
      </dgm:t>
    </dgm:pt>
  </dgm:ptLst>
  <dgm:cxnLst>
    <dgm:cxn modelId="{71E87110-56E3-48D8-9EDD-C28471EB92E9}" srcId="{81B9ADA7-A3FB-4F93-9E82-71DFB2124CCD}" destId="{64D7917E-9748-4E61-8FF5-F7F339046E39}" srcOrd="1" destOrd="0" parTransId="{287D8C88-F89A-4C09-A7DA-2011CDC0203E}" sibTransId="{16E9BBBF-F248-433C-8A52-8CB13584ECF1}"/>
    <dgm:cxn modelId="{390AFF76-A1CD-408E-B187-F50463225F6E}" type="presOf" srcId="{81B9ADA7-A3FB-4F93-9E82-71DFB2124CCD}" destId="{8EC5CBFF-51D6-4637-B3E4-9499D25188AD}" srcOrd="0" destOrd="0" presId="urn:microsoft.com/office/officeart/2005/8/layout/vList2"/>
    <dgm:cxn modelId="{9B0721E3-D6C0-4791-BACE-77522410E9FB}" type="presOf" srcId="{64D7917E-9748-4E61-8FF5-F7F339046E39}" destId="{0114007E-51CC-4178-992C-7DCF888501A5}" srcOrd="0" destOrd="0" presId="urn:microsoft.com/office/officeart/2005/8/layout/vList2"/>
    <dgm:cxn modelId="{E2D0E3BF-9AEE-4537-8FEE-E448CF4C4D60}" type="presOf" srcId="{23E0FA3C-3415-4973-AC71-1E7CC773EB51}" destId="{9D3E08F5-6DA0-4D9A-B772-D0E0A04D9E46}" srcOrd="0" destOrd="0" presId="urn:microsoft.com/office/officeart/2005/8/layout/vList2"/>
    <dgm:cxn modelId="{48AFFEAB-4DD6-468B-8C31-97A4D98EAF1F}" srcId="{81B9ADA7-A3FB-4F93-9E82-71DFB2124CCD}" destId="{7F7678F2-B297-4AD7-88E6-9A5D1AB1A0ED}" srcOrd="2" destOrd="0" parTransId="{93AC36BE-AB33-476D-9839-9489A39D71E0}" sibTransId="{B5F6BBC0-FA29-4F08-9ECC-30E1409DED4D}"/>
    <dgm:cxn modelId="{8C63E850-6BE1-4501-AE9C-72499BB18593}" type="presOf" srcId="{7B7F93A3-4B56-45FB-B3D9-DB7D0D04AAB5}" destId="{2BF4C1EE-7435-4C83-91F2-D18CD5C48400}" srcOrd="0" destOrd="0" presId="urn:microsoft.com/office/officeart/2005/8/layout/vList2"/>
    <dgm:cxn modelId="{E11958B1-3C35-401F-9E28-9E12A53113E9}" type="presOf" srcId="{E548C9E9-EB34-47F6-9BEC-45CE2F05DADB}" destId="{E2D52A87-D84B-4922-811A-9D6BB05730C3}" srcOrd="0" destOrd="0" presId="urn:microsoft.com/office/officeart/2005/8/layout/vList2"/>
    <dgm:cxn modelId="{6E1BDB26-C30A-410A-AADF-44B5D5A17740}" srcId="{81B9ADA7-A3FB-4F93-9E82-71DFB2124CCD}" destId="{23E0FA3C-3415-4973-AC71-1E7CC773EB51}" srcOrd="3" destOrd="0" parTransId="{567AD130-03AC-45BC-8867-C0B944B22E07}" sibTransId="{1E26D405-0892-489F-A1D5-B67F4F6A5914}"/>
    <dgm:cxn modelId="{5D29F086-8114-4FF1-9DE9-7CCE8C317D01}" srcId="{81B9ADA7-A3FB-4F93-9E82-71DFB2124CCD}" destId="{E548C9E9-EB34-47F6-9BEC-45CE2F05DADB}" srcOrd="4" destOrd="0" parTransId="{664BEF61-2C36-44BD-939E-BE992CB7032A}" sibTransId="{3A47CD95-605B-45AD-ADE1-10D1C83D2863}"/>
    <dgm:cxn modelId="{6566FC89-0E87-4A4B-BDEE-B30F9A782CF7}" srcId="{81B9ADA7-A3FB-4F93-9E82-71DFB2124CCD}" destId="{7B7F93A3-4B56-45FB-B3D9-DB7D0D04AAB5}" srcOrd="0" destOrd="0" parTransId="{2D684464-EF36-4611-8652-FA045A777D60}" sibTransId="{4DD90D9F-DF6F-4E7E-B749-532812435982}"/>
    <dgm:cxn modelId="{638B7416-F5A2-479A-A418-55C7FB1E55E9}" type="presOf" srcId="{7F7678F2-B297-4AD7-88E6-9A5D1AB1A0ED}" destId="{ABB0D0F1-4551-4825-BB4E-AB0CA0038C8F}" srcOrd="0" destOrd="0" presId="urn:microsoft.com/office/officeart/2005/8/layout/vList2"/>
    <dgm:cxn modelId="{6AA6BC65-E710-43EF-A515-DDE2D51AD218}" type="presParOf" srcId="{8EC5CBFF-51D6-4637-B3E4-9499D25188AD}" destId="{2BF4C1EE-7435-4C83-91F2-D18CD5C48400}" srcOrd="0" destOrd="0" presId="urn:microsoft.com/office/officeart/2005/8/layout/vList2"/>
    <dgm:cxn modelId="{199E17BD-672A-4244-BF2D-E9EB92DB561C}" type="presParOf" srcId="{8EC5CBFF-51D6-4637-B3E4-9499D25188AD}" destId="{64244475-E711-498B-B726-FBD8C8BEC5CE}" srcOrd="1" destOrd="0" presId="urn:microsoft.com/office/officeart/2005/8/layout/vList2"/>
    <dgm:cxn modelId="{76F6E1E3-41BD-4984-9C72-C7A4EE55DF36}" type="presParOf" srcId="{8EC5CBFF-51D6-4637-B3E4-9499D25188AD}" destId="{0114007E-51CC-4178-992C-7DCF888501A5}" srcOrd="2" destOrd="0" presId="urn:microsoft.com/office/officeart/2005/8/layout/vList2"/>
    <dgm:cxn modelId="{1B192E62-323D-4F96-962E-5FD2D9093B6B}" type="presParOf" srcId="{8EC5CBFF-51D6-4637-B3E4-9499D25188AD}" destId="{7DF1BEA2-77E5-4776-BFC4-D46ACAD52374}" srcOrd="3" destOrd="0" presId="urn:microsoft.com/office/officeart/2005/8/layout/vList2"/>
    <dgm:cxn modelId="{3DC630AF-58B6-41F0-9262-C1AC09E5CC87}" type="presParOf" srcId="{8EC5CBFF-51D6-4637-B3E4-9499D25188AD}" destId="{ABB0D0F1-4551-4825-BB4E-AB0CA0038C8F}" srcOrd="4" destOrd="0" presId="urn:microsoft.com/office/officeart/2005/8/layout/vList2"/>
    <dgm:cxn modelId="{1806E0E9-8262-4778-9310-25259C20E9F4}" type="presParOf" srcId="{8EC5CBFF-51D6-4637-B3E4-9499D25188AD}" destId="{824FE576-AE59-4A94-ACE1-4D7924DAE596}" srcOrd="5" destOrd="0" presId="urn:microsoft.com/office/officeart/2005/8/layout/vList2"/>
    <dgm:cxn modelId="{EC671BB2-70B5-46F7-A661-99D66F4D9F27}" type="presParOf" srcId="{8EC5CBFF-51D6-4637-B3E4-9499D25188AD}" destId="{9D3E08F5-6DA0-4D9A-B772-D0E0A04D9E46}" srcOrd="6" destOrd="0" presId="urn:microsoft.com/office/officeart/2005/8/layout/vList2"/>
    <dgm:cxn modelId="{DB72CE3F-D3E8-413C-AD9F-8D3D8F1D15BD}" type="presParOf" srcId="{8EC5CBFF-51D6-4637-B3E4-9499D25188AD}" destId="{CF9E6D0B-1B5C-40EE-9B93-26C06AB37339}" srcOrd="7" destOrd="0" presId="urn:microsoft.com/office/officeart/2005/8/layout/vList2"/>
    <dgm:cxn modelId="{1F35AA76-C073-486B-ABE9-26DAB565D37F}" type="presParOf" srcId="{8EC5CBFF-51D6-4637-B3E4-9499D25188AD}" destId="{E2D52A87-D84B-4922-811A-9D6BB05730C3}"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C04A892-409B-4377-AD23-1B38AA1339B4}" type="doc">
      <dgm:prSet loTypeId="urn:microsoft.com/office/officeart/2005/8/layout/hList6" loCatId="list" qsTypeId="urn:microsoft.com/office/officeart/2005/8/quickstyle/simple1" qsCatId="simple" csTypeId="urn:microsoft.com/office/officeart/2005/8/colors/accent4_1" csCatId="accent4" phldr="1"/>
      <dgm:spPr/>
      <dgm:t>
        <a:bodyPr/>
        <a:lstStyle/>
        <a:p>
          <a:endParaRPr lang="en-GB"/>
        </a:p>
      </dgm:t>
    </dgm:pt>
    <dgm:pt modelId="{2B20C87F-2FB0-4643-BE11-2697D57FDEA1}">
      <dgm:prSet phldrT="[Text]" custT="1"/>
      <dgm:spPr>
        <a:solidFill>
          <a:schemeClr val="accent4">
            <a:lumMod val="20000"/>
            <a:lumOff val="80000"/>
          </a:schemeClr>
        </a:solidFill>
      </dgm:spPr>
      <dgm:t>
        <a:bodyPr/>
        <a:lstStyle/>
        <a:p>
          <a:pPr algn="l"/>
          <a:r>
            <a:rPr lang="en-GB" sz="1400" kern="1200" dirty="0"/>
            <a:t> </a:t>
          </a:r>
          <a:r>
            <a:rPr lang="en-GB" sz="2400" b="1" kern="1200" dirty="0" err="1"/>
            <a:t>Buget</a:t>
          </a:r>
          <a:r>
            <a:rPr lang="en-GB" sz="2400" b="1" kern="1200" dirty="0"/>
            <a:t>: 9 mil</a:t>
          </a:r>
          <a:r>
            <a:rPr lang="ro-RO" sz="2400" b="1" kern="1200" dirty="0"/>
            <a:t>.</a:t>
          </a:r>
          <a:r>
            <a:rPr lang="en-GB" sz="2400" b="1" kern="1200" dirty="0"/>
            <a:t> euro</a:t>
          </a:r>
        </a:p>
        <a:p>
          <a:pPr algn="l"/>
          <a:endParaRPr lang="en-GB" sz="1800" b="0" kern="1200" dirty="0">
            <a:solidFill>
              <a:prstClr val="black"/>
            </a:solidFill>
            <a:latin typeface="Trebuchet MS" panose="020B0603020202020204" pitchFamily="34" charset="0"/>
            <a:ea typeface="+mn-ea"/>
            <a:cs typeface="+mn-cs"/>
          </a:endParaRPr>
        </a:p>
        <a:p>
          <a:pPr algn="l"/>
          <a:r>
            <a:rPr lang="en-GB" sz="2400" b="1" kern="1200" dirty="0"/>
            <a:t>Cu </a:t>
          </a:r>
          <a:r>
            <a:rPr lang="en-GB" sz="2400" b="1" kern="1200" dirty="0" err="1"/>
            <a:t>caracter</a:t>
          </a:r>
          <a:r>
            <a:rPr lang="en-GB" sz="2400" b="1" kern="1200" dirty="0"/>
            <a:t> de </a:t>
          </a:r>
          <a:r>
            <a:rPr lang="en-GB" sz="2400" b="1" kern="1200" dirty="0" err="1"/>
            <a:t>noutate</a:t>
          </a:r>
          <a:r>
            <a:rPr lang="en-GB" sz="2400" kern="1200" dirty="0"/>
            <a:t>:</a:t>
          </a:r>
        </a:p>
        <a:p>
          <a:r>
            <a:rPr lang="en-GB" sz="2400" kern="1200" dirty="0"/>
            <a:t>Se </a:t>
          </a:r>
          <a:r>
            <a:rPr lang="en-GB" sz="2400" kern="1200" dirty="0" err="1"/>
            <a:t>introduc</a:t>
          </a:r>
          <a:r>
            <a:rPr lang="en-GB" sz="2400" kern="1200" dirty="0"/>
            <a:t> </a:t>
          </a:r>
          <a:r>
            <a:rPr lang="en-GB" sz="2400" kern="1200" dirty="0" err="1"/>
            <a:t>apelurile</a:t>
          </a:r>
          <a:r>
            <a:rPr lang="en-GB" sz="2400" kern="1200" dirty="0"/>
            <a:t> de </a:t>
          </a:r>
          <a:r>
            <a:rPr lang="en-GB" sz="2400" kern="1200" dirty="0" err="1"/>
            <a:t>selecție</a:t>
          </a:r>
          <a:r>
            <a:rPr lang="ro-RO" sz="2400" kern="1200" dirty="0"/>
            <a:t>.</a:t>
          </a:r>
          <a:endParaRPr lang="en-GB" sz="2400" kern="1200" dirty="0"/>
        </a:p>
        <a:p>
          <a:r>
            <a:rPr lang="en-GB" sz="2400" kern="1200" dirty="0" err="1"/>
            <a:t>Activitatea</a:t>
          </a:r>
          <a:r>
            <a:rPr lang="en-GB" sz="2400" kern="1200" dirty="0"/>
            <a:t> RRN </a:t>
          </a:r>
          <a:r>
            <a:rPr lang="en-GB" sz="2400" kern="1200" dirty="0" err="1"/>
            <a:t>va</a:t>
          </a:r>
          <a:r>
            <a:rPr lang="en-GB" sz="2400" kern="1200" dirty="0"/>
            <a:t> </a:t>
          </a:r>
          <a:r>
            <a:rPr lang="en-GB" sz="2400" kern="1200" dirty="0" err="1"/>
            <a:t>acoperi</a:t>
          </a:r>
          <a:r>
            <a:rPr lang="en-GB" sz="2400" kern="1200" dirty="0"/>
            <a:t> </a:t>
          </a:r>
          <a:r>
            <a:rPr lang="en-GB" sz="2400" kern="1200" dirty="0" err="1"/>
            <a:t>întregul</a:t>
          </a:r>
          <a:r>
            <a:rPr lang="en-GB" sz="2400" kern="1200" dirty="0"/>
            <a:t> PNS (</a:t>
          </a:r>
          <a:r>
            <a:rPr lang="en-GB" sz="2400" kern="1200" dirty="0" err="1"/>
            <a:t>plăți</a:t>
          </a:r>
          <a:r>
            <a:rPr lang="en-GB" sz="2400" kern="1200" dirty="0"/>
            <a:t> </a:t>
          </a:r>
          <a:r>
            <a:rPr lang="en-GB" sz="2400" kern="1200" dirty="0" err="1"/>
            <a:t>directe</a:t>
          </a:r>
          <a:r>
            <a:rPr lang="en-GB" sz="2400" kern="1200" dirty="0"/>
            <a:t> </a:t>
          </a:r>
          <a:r>
            <a:rPr lang="en-GB" sz="2400" kern="1200" dirty="0" err="1"/>
            <a:t>și</a:t>
          </a:r>
          <a:r>
            <a:rPr lang="en-GB" sz="2400" kern="1200" dirty="0"/>
            <a:t> </a:t>
          </a:r>
          <a:r>
            <a:rPr lang="en-GB" sz="2400" kern="1200" dirty="0" err="1"/>
            <a:t>dezvoltare</a:t>
          </a:r>
          <a:r>
            <a:rPr lang="en-GB" sz="2400" kern="1200" dirty="0"/>
            <a:t> </a:t>
          </a:r>
          <a:r>
            <a:rPr lang="en-GB" sz="2400" kern="1200" dirty="0" err="1"/>
            <a:t>rurală</a:t>
          </a:r>
          <a:r>
            <a:rPr lang="ro-RO" sz="2400" kern="1200" dirty="0"/>
            <a:t>).</a:t>
          </a:r>
          <a:endParaRPr lang="en-GB" sz="2400" kern="1200" dirty="0"/>
        </a:p>
        <a:p>
          <a:pPr algn="ctr"/>
          <a:endParaRPr lang="en-GB" sz="2800" kern="1200" dirty="0"/>
        </a:p>
      </dgm:t>
    </dgm:pt>
    <dgm:pt modelId="{BD73279F-A7CB-435B-8B99-7AABD91A5F29}" type="parTrans" cxnId="{6FF1A606-146E-4449-B5F6-BF521607F5B6}">
      <dgm:prSet/>
      <dgm:spPr/>
      <dgm:t>
        <a:bodyPr/>
        <a:lstStyle/>
        <a:p>
          <a:endParaRPr lang="en-GB"/>
        </a:p>
      </dgm:t>
    </dgm:pt>
    <dgm:pt modelId="{75C5D88E-E56C-4A25-BB63-EC0F8692EAD2}" type="sibTrans" cxnId="{6FF1A606-146E-4449-B5F6-BF521607F5B6}">
      <dgm:prSet/>
      <dgm:spPr/>
      <dgm:t>
        <a:bodyPr/>
        <a:lstStyle/>
        <a:p>
          <a:endParaRPr lang="en-GB"/>
        </a:p>
      </dgm:t>
    </dgm:pt>
    <dgm:pt modelId="{B0F93AF5-F141-4941-8086-499148AB7A69}">
      <dgm:prSet phldrT="[Text]" phldr="1"/>
      <dgm:spPr>
        <a:solidFill>
          <a:schemeClr val="accent4">
            <a:lumMod val="20000"/>
            <a:lumOff val="80000"/>
          </a:schemeClr>
        </a:solidFill>
      </dgm:spPr>
      <dgm:t>
        <a:bodyPr/>
        <a:lstStyle/>
        <a:p>
          <a:pPr algn="l"/>
          <a:endParaRPr lang="en-GB" sz="1100" kern="1200" dirty="0"/>
        </a:p>
      </dgm:t>
    </dgm:pt>
    <dgm:pt modelId="{3F25D4B3-0FB5-4C9F-BE56-E7B0E4085DF9}" type="parTrans" cxnId="{BDD303E5-EFFC-4040-8111-3BFE729D0413}">
      <dgm:prSet/>
      <dgm:spPr/>
      <dgm:t>
        <a:bodyPr/>
        <a:lstStyle/>
        <a:p>
          <a:endParaRPr lang="en-GB"/>
        </a:p>
      </dgm:t>
    </dgm:pt>
    <dgm:pt modelId="{9ED92D64-A13E-4856-AE84-E64422FB1370}" type="sibTrans" cxnId="{BDD303E5-EFFC-4040-8111-3BFE729D0413}">
      <dgm:prSet/>
      <dgm:spPr/>
      <dgm:t>
        <a:bodyPr/>
        <a:lstStyle/>
        <a:p>
          <a:endParaRPr lang="en-GB"/>
        </a:p>
      </dgm:t>
    </dgm:pt>
    <dgm:pt modelId="{67F4B708-FB71-4C52-AE3D-908EBCF074E9}">
      <dgm:prSet phldrT="[Text]" custT="1"/>
      <dgm:spPr>
        <a:solidFill>
          <a:schemeClr val="accent4">
            <a:lumMod val="20000"/>
            <a:lumOff val="80000"/>
          </a:schemeClr>
        </a:solidFill>
      </dgm:spPr>
      <dgm:t>
        <a:bodyPr/>
        <a:lstStyle/>
        <a:p>
          <a:pPr marL="0" lvl="0" algn="l" defTabSz="889000">
            <a:lnSpc>
              <a:spcPct val="90000"/>
            </a:lnSpc>
            <a:spcBef>
              <a:spcPct val="0"/>
            </a:spcBef>
            <a:spcAft>
              <a:spcPct val="35000"/>
            </a:spcAft>
            <a:buNone/>
          </a:pPr>
          <a:endParaRPr lang="ro-RO" sz="2000" dirty="0">
            <a:latin typeface="Trebuchet MS" panose="020B0603020202020204" pitchFamily="34" charset="0"/>
          </a:endParaRPr>
        </a:p>
        <a:p>
          <a:pPr marL="0" lvl="0" algn="l" defTabSz="889000">
            <a:lnSpc>
              <a:spcPct val="90000"/>
            </a:lnSpc>
            <a:spcBef>
              <a:spcPct val="0"/>
            </a:spcBef>
            <a:spcAft>
              <a:spcPct val="35000"/>
            </a:spcAft>
            <a:buNone/>
          </a:pPr>
          <a:r>
            <a:rPr lang="en-GB" sz="2000" dirty="0" err="1">
              <a:latin typeface="Trebuchet MS" panose="020B0603020202020204" pitchFamily="34" charset="0"/>
            </a:rPr>
            <a:t>Facilitează</a:t>
          </a:r>
          <a:r>
            <a:rPr lang="en-GB" sz="2000" dirty="0">
              <a:latin typeface="Trebuchet MS" panose="020B0603020202020204" pitchFamily="34" charset="0"/>
            </a:rPr>
            <a:t> </a:t>
          </a:r>
          <a:r>
            <a:rPr lang="en-GB" sz="2000" dirty="0" err="1">
              <a:latin typeface="Trebuchet MS" panose="020B0603020202020204" pitchFamily="34" charset="0"/>
            </a:rPr>
            <a:t>schimbul</a:t>
          </a:r>
          <a:r>
            <a:rPr lang="en-GB" sz="2000" dirty="0">
              <a:latin typeface="Trebuchet MS" panose="020B0603020202020204" pitchFamily="34" charset="0"/>
            </a:rPr>
            <a:t> de </a:t>
          </a:r>
          <a:r>
            <a:rPr lang="en-GB" sz="2000" dirty="0" err="1">
              <a:latin typeface="Trebuchet MS" panose="020B0603020202020204" pitchFamily="34" charset="0"/>
            </a:rPr>
            <a:t>informații</a:t>
          </a:r>
          <a:r>
            <a:rPr lang="en-GB" sz="2000" dirty="0">
              <a:latin typeface="Trebuchet MS" panose="020B0603020202020204" pitchFamily="34" charset="0"/>
            </a:rPr>
            <a:t>, </a:t>
          </a:r>
          <a:r>
            <a:rPr lang="en-GB" sz="2000" dirty="0" err="1">
              <a:latin typeface="Trebuchet MS" panose="020B0603020202020204" pitchFamily="34" charset="0"/>
            </a:rPr>
            <a:t>practici</a:t>
          </a:r>
          <a:r>
            <a:rPr lang="en-GB" sz="2000" dirty="0">
              <a:latin typeface="Trebuchet MS" panose="020B0603020202020204" pitchFamily="34" charset="0"/>
            </a:rPr>
            <a:t>, </a:t>
          </a:r>
          <a:r>
            <a:rPr lang="en-GB" sz="2000" dirty="0" err="1">
              <a:latin typeface="Trebuchet MS" panose="020B0603020202020204" pitchFamily="34" charset="0"/>
            </a:rPr>
            <a:t>experiențe</a:t>
          </a:r>
          <a:r>
            <a:rPr lang="en-GB" sz="2000" dirty="0">
              <a:latin typeface="Trebuchet MS" panose="020B0603020202020204" pitchFamily="34" charset="0"/>
            </a:rPr>
            <a:t>, </a:t>
          </a:r>
          <a:r>
            <a:rPr lang="en-GB" sz="2000" dirty="0" err="1">
              <a:latin typeface="Trebuchet MS" panose="020B0603020202020204" pitchFamily="34" charset="0"/>
            </a:rPr>
            <a:t>idei</a:t>
          </a:r>
          <a:r>
            <a:rPr lang="en-GB" sz="2000" dirty="0">
              <a:latin typeface="Trebuchet MS" panose="020B0603020202020204" pitchFamily="34" charset="0"/>
            </a:rPr>
            <a:t> </a:t>
          </a:r>
          <a:r>
            <a:rPr lang="en-GB" sz="2000" dirty="0" err="1">
              <a:latin typeface="Trebuchet MS" panose="020B0603020202020204" pitchFamily="34" charset="0"/>
            </a:rPr>
            <a:t>și</a:t>
          </a:r>
          <a:r>
            <a:rPr lang="en-GB" sz="2000" dirty="0">
              <a:latin typeface="Trebuchet MS" panose="020B0603020202020204" pitchFamily="34" charset="0"/>
            </a:rPr>
            <a:t> </a:t>
          </a:r>
          <a:r>
            <a:rPr lang="en-GB" sz="2000" dirty="0" err="1">
              <a:latin typeface="Trebuchet MS" panose="020B0603020202020204" pitchFamily="34" charset="0"/>
            </a:rPr>
            <a:t>resurse</a:t>
          </a:r>
          <a:r>
            <a:rPr lang="en-GB" sz="2000" dirty="0">
              <a:latin typeface="Trebuchet MS" panose="020B0603020202020204" pitchFamily="34" charset="0"/>
            </a:rPr>
            <a:t> </a:t>
          </a:r>
          <a:r>
            <a:rPr lang="en-GB" sz="2000" dirty="0" err="1">
              <a:latin typeface="Trebuchet MS" panose="020B0603020202020204" pitchFamily="34" charset="0"/>
            </a:rPr>
            <a:t>în</a:t>
          </a:r>
          <a:r>
            <a:rPr lang="en-GB" sz="2000" dirty="0">
              <a:latin typeface="Trebuchet MS" panose="020B0603020202020204" pitchFamily="34" charset="0"/>
            </a:rPr>
            <a:t> </a:t>
          </a:r>
          <a:r>
            <a:rPr lang="en-GB" sz="2000" dirty="0" err="1">
              <a:latin typeface="Trebuchet MS" panose="020B0603020202020204" pitchFamily="34" charset="0"/>
            </a:rPr>
            <a:t>rândul</a:t>
          </a:r>
          <a:r>
            <a:rPr lang="en-GB" sz="2000" dirty="0">
              <a:latin typeface="Trebuchet MS" panose="020B0603020202020204" pitchFamily="34" charset="0"/>
            </a:rPr>
            <a:t> </a:t>
          </a:r>
          <a:r>
            <a:rPr lang="en-GB" sz="2000" dirty="0" err="1">
              <a:latin typeface="Trebuchet MS" panose="020B0603020202020204" pitchFamily="34" charset="0"/>
            </a:rPr>
            <a:t>actorilor</a:t>
          </a:r>
          <a:r>
            <a:rPr lang="en-GB" sz="2000" dirty="0">
              <a:latin typeface="Trebuchet MS" panose="020B0603020202020204" pitchFamily="34" charset="0"/>
            </a:rPr>
            <a:t> </a:t>
          </a:r>
          <a:r>
            <a:rPr lang="en-GB" sz="2000" dirty="0" err="1">
              <a:latin typeface="Trebuchet MS" panose="020B0603020202020204" pitchFamily="34" charset="0"/>
            </a:rPr>
            <a:t>relevanți</a:t>
          </a:r>
          <a:r>
            <a:rPr lang="en-GB" sz="2000" dirty="0">
              <a:latin typeface="Trebuchet MS" panose="020B0603020202020204" pitchFamily="34" charset="0"/>
            </a:rPr>
            <a:t> din </a:t>
          </a:r>
          <a:r>
            <a:rPr lang="en-GB" sz="2000" dirty="0" err="1">
              <a:latin typeface="Trebuchet MS" panose="020B0603020202020204" pitchFamily="34" charset="0"/>
            </a:rPr>
            <a:t>domeniul</a:t>
          </a:r>
          <a:r>
            <a:rPr lang="en-GB" sz="2000" dirty="0">
              <a:latin typeface="Trebuchet MS" panose="020B0603020202020204" pitchFamily="34" charset="0"/>
            </a:rPr>
            <a:t> rural;</a:t>
          </a:r>
        </a:p>
        <a:p>
          <a:pPr marL="0" lvl="0" algn="l" defTabSz="889000">
            <a:lnSpc>
              <a:spcPct val="90000"/>
            </a:lnSpc>
            <a:spcBef>
              <a:spcPct val="0"/>
            </a:spcBef>
            <a:spcAft>
              <a:spcPct val="35000"/>
            </a:spcAft>
            <a:buNone/>
          </a:pPr>
          <a:r>
            <a:rPr lang="it-IT" sz="2000" dirty="0">
              <a:latin typeface="Trebuchet MS" panose="020B0603020202020204" pitchFamily="34" charset="0"/>
            </a:rPr>
            <a:t>Consolidează serviciile de consultanță și inovare</a:t>
          </a:r>
          <a:r>
            <a:rPr lang="ro-RO" sz="2000" dirty="0">
              <a:latin typeface="Trebuchet MS" panose="020B0603020202020204" pitchFamily="34" charset="0"/>
            </a:rPr>
            <a:t>;</a:t>
          </a:r>
          <a:endParaRPr lang="en-GB" sz="2000" dirty="0">
            <a:latin typeface="Trebuchet MS" panose="020B0603020202020204" pitchFamily="34" charset="0"/>
          </a:endParaRPr>
        </a:p>
        <a:p>
          <a:pPr marL="0" lvl="0" algn="l" defTabSz="889000">
            <a:lnSpc>
              <a:spcPct val="90000"/>
            </a:lnSpc>
            <a:spcBef>
              <a:spcPct val="0"/>
            </a:spcBef>
            <a:spcAft>
              <a:spcPct val="35000"/>
            </a:spcAft>
            <a:buNone/>
          </a:pPr>
          <a:r>
            <a:rPr lang="en-GB" sz="2000" dirty="0" err="1">
              <a:latin typeface="Trebuchet MS" panose="020B0603020202020204" pitchFamily="34" charset="0"/>
            </a:rPr>
            <a:t>Sprijină</a:t>
          </a:r>
          <a:r>
            <a:rPr lang="en-GB" sz="2000" dirty="0">
              <a:latin typeface="Trebuchet MS" panose="020B0603020202020204" pitchFamily="34" charset="0"/>
            </a:rPr>
            <a:t> </a:t>
          </a:r>
          <a:r>
            <a:rPr lang="en-GB" sz="2000" dirty="0" err="1">
              <a:latin typeface="Trebuchet MS" panose="020B0603020202020204" pitchFamily="34" charset="0"/>
            </a:rPr>
            <a:t>parteneriatele</a:t>
          </a:r>
          <a:r>
            <a:rPr lang="en-GB" sz="2000" dirty="0">
              <a:latin typeface="Trebuchet MS" panose="020B0603020202020204" pitchFamily="34" charset="0"/>
            </a:rPr>
            <a:t> </a:t>
          </a:r>
          <a:r>
            <a:rPr lang="en-GB" sz="2000" dirty="0" err="1">
              <a:latin typeface="Trebuchet MS" panose="020B0603020202020204" pitchFamily="34" charset="0"/>
            </a:rPr>
            <a:t>în</a:t>
          </a:r>
          <a:r>
            <a:rPr lang="en-GB" sz="2000" dirty="0">
              <a:latin typeface="Trebuchet MS" panose="020B0603020202020204" pitchFamily="34" charset="0"/>
            </a:rPr>
            <a:t> </a:t>
          </a:r>
          <a:r>
            <a:rPr lang="en-GB" sz="2000" dirty="0" err="1">
              <a:latin typeface="Trebuchet MS" panose="020B0603020202020204" pitchFamily="34" charset="0"/>
            </a:rPr>
            <a:t>cadrul</a:t>
          </a:r>
          <a:r>
            <a:rPr lang="en-GB" sz="2000" dirty="0">
              <a:latin typeface="Trebuchet MS" panose="020B0603020202020204" pitchFamily="34" charset="0"/>
            </a:rPr>
            <a:t> GAL</a:t>
          </a:r>
          <a:r>
            <a:rPr lang="ro-RO" sz="2000" dirty="0">
              <a:latin typeface="Trebuchet MS" panose="020B0603020202020204" pitchFamily="34" charset="0"/>
            </a:rPr>
            <a:t>-</a:t>
          </a:r>
          <a:r>
            <a:rPr lang="en-GB" sz="2000" dirty="0" err="1">
              <a:latin typeface="Trebuchet MS" panose="020B0603020202020204" pitchFamily="34" charset="0"/>
            </a:rPr>
            <a:t>urilor</a:t>
          </a:r>
          <a:r>
            <a:rPr lang="en-GB" sz="2000" dirty="0">
              <a:latin typeface="Trebuchet MS" panose="020B0603020202020204" pitchFamily="34" charset="0"/>
            </a:rPr>
            <a:t>, </a:t>
          </a:r>
          <a:r>
            <a:rPr lang="en-GB" sz="2000" dirty="0" err="1">
              <a:latin typeface="Trebuchet MS" panose="020B0603020202020204" pitchFamily="34" charset="0"/>
            </a:rPr>
            <a:t>acordând</a:t>
          </a:r>
          <a:r>
            <a:rPr lang="en-GB" sz="2000" dirty="0">
              <a:latin typeface="Trebuchet MS" panose="020B0603020202020204" pitchFamily="34" charset="0"/>
            </a:rPr>
            <a:t> </a:t>
          </a:r>
          <a:r>
            <a:rPr lang="en-GB" sz="2000" dirty="0" err="1">
              <a:latin typeface="Trebuchet MS" panose="020B0603020202020204" pitchFamily="34" charset="0"/>
            </a:rPr>
            <a:t>inclusiv</a:t>
          </a:r>
          <a:r>
            <a:rPr lang="en-GB" sz="2000" dirty="0">
              <a:latin typeface="Trebuchet MS" panose="020B0603020202020204" pitchFamily="34" charset="0"/>
            </a:rPr>
            <a:t> </a:t>
          </a:r>
          <a:r>
            <a:rPr lang="en-GB" sz="2000" dirty="0" err="1">
              <a:latin typeface="Trebuchet MS" panose="020B0603020202020204" pitchFamily="34" charset="0"/>
            </a:rPr>
            <a:t>sprijin</a:t>
          </a:r>
          <a:r>
            <a:rPr lang="en-GB" sz="2000" dirty="0">
              <a:latin typeface="Trebuchet MS" panose="020B0603020202020204" pitchFamily="34" charset="0"/>
            </a:rPr>
            <a:t> </a:t>
          </a:r>
          <a:r>
            <a:rPr lang="en-GB" sz="2000" dirty="0" err="1">
              <a:latin typeface="Trebuchet MS" panose="020B0603020202020204" pitchFamily="34" charset="0"/>
            </a:rPr>
            <a:t>pentru</a:t>
          </a:r>
          <a:r>
            <a:rPr lang="en-GB" sz="2000" dirty="0">
              <a:latin typeface="Trebuchet MS" panose="020B0603020202020204" pitchFamily="34" charset="0"/>
            </a:rPr>
            <a:t> </a:t>
          </a:r>
          <a:r>
            <a:rPr lang="en-GB" sz="2000" dirty="0" err="1">
              <a:latin typeface="Trebuchet MS" panose="020B0603020202020204" pitchFamily="34" charset="0"/>
            </a:rPr>
            <a:t>cooperare</a:t>
          </a:r>
          <a:r>
            <a:rPr lang="ro-RO" sz="2000" dirty="0">
              <a:latin typeface="Trebuchet MS" panose="020B0603020202020204" pitchFamily="34" charset="0"/>
            </a:rPr>
            <a:t>;</a:t>
          </a:r>
          <a:endParaRPr lang="en-GB" sz="2000" dirty="0">
            <a:latin typeface="Trebuchet MS" panose="020B0603020202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GB" sz="2000" dirty="0" err="1">
              <a:latin typeface="Trebuchet MS" panose="020B0603020202020204" pitchFamily="34" charset="0"/>
            </a:rPr>
            <a:t>Diseminează</a:t>
          </a:r>
          <a:r>
            <a:rPr lang="en-GB" sz="2000" dirty="0">
              <a:latin typeface="Trebuchet MS" panose="020B0603020202020204" pitchFamily="34" charset="0"/>
            </a:rPr>
            <a:t> </a:t>
          </a:r>
          <a:r>
            <a:rPr lang="en-GB" sz="2000" dirty="0" err="1">
              <a:latin typeface="Trebuchet MS" panose="020B0603020202020204" pitchFamily="34" charset="0"/>
            </a:rPr>
            <a:t>rezultatele</a:t>
          </a:r>
          <a:r>
            <a:rPr lang="en-GB" sz="2000" dirty="0">
              <a:latin typeface="Trebuchet MS" panose="020B0603020202020204" pitchFamily="34" charset="0"/>
            </a:rPr>
            <a:t> </a:t>
          </a:r>
          <a:r>
            <a:rPr lang="en-GB" sz="2000" dirty="0" err="1">
              <a:latin typeface="Trebuchet MS" panose="020B0603020202020204" pitchFamily="34" charset="0"/>
            </a:rPr>
            <a:t>activităților</a:t>
          </a:r>
          <a:r>
            <a:rPr lang="en-GB" sz="2000" dirty="0">
              <a:latin typeface="Trebuchet MS" panose="020B0603020202020204" pitchFamily="34" charset="0"/>
            </a:rPr>
            <a:t> de </a:t>
          </a:r>
          <a:r>
            <a:rPr lang="en-GB" sz="2000" dirty="0" err="1">
              <a:latin typeface="Trebuchet MS" panose="020B0603020202020204" pitchFamily="34" charset="0"/>
            </a:rPr>
            <a:t>monitorizare</a:t>
          </a:r>
          <a:r>
            <a:rPr lang="en-GB" sz="2000" dirty="0">
              <a:latin typeface="Trebuchet MS" panose="020B0603020202020204" pitchFamily="34" charset="0"/>
            </a:rPr>
            <a:t> </a:t>
          </a:r>
          <a:r>
            <a:rPr lang="en-GB" sz="2000" dirty="0" err="1">
              <a:latin typeface="Trebuchet MS" panose="020B0603020202020204" pitchFamily="34" charset="0"/>
            </a:rPr>
            <a:t>și</a:t>
          </a:r>
          <a:r>
            <a:rPr lang="en-GB" sz="2000" dirty="0">
              <a:latin typeface="Trebuchet MS" panose="020B0603020202020204" pitchFamily="34" charset="0"/>
            </a:rPr>
            <a:t> </a:t>
          </a:r>
          <a:r>
            <a:rPr lang="en-GB" sz="2000" dirty="0" err="1">
              <a:latin typeface="Trebuchet MS" panose="020B0603020202020204" pitchFamily="34" charset="0"/>
            </a:rPr>
            <a:t>evaluare</a:t>
          </a:r>
          <a:r>
            <a:rPr lang="ro-RO" sz="2000" dirty="0">
              <a:latin typeface="Trebuchet MS" panose="020B0603020202020204" pitchFamily="34" charset="0"/>
            </a:rPr>
            <a:t>.</a:t>
          </a:r>
          <a:endParaRPr lang="en-GB" sz="2000" dirty="0">
            <a:latin typeface="Trebuchet MS" panose="020B0603020202020204" pitchFamily="34" charset="0"/>
          </a:endParaRPr>
        </a:p>
        <a:p>
          <a:pPr marL="0" lvl="0" algn="ctr" defTabSz="889000">
            <a:lnSpc>
              <a:spcPct val="90000"/>
            </a:lnSpc>
            <a:spcBef>
              <a:spcPct val="0"/>
            </a:spcBef>
            <a:spcAft>
              <a:spcPct val="35000"/>
            </a:spcAft>
            <a:buNone/>
          </a:pPr>
          <a:endParaRPr lang="en-GB" sz="1700" dirty="0"/>
        </a:p>
      </dgm:t>
    </dgm:pt>
    <dgm:pt modelId="{CF3A50E2-071B-45A0-AA67-75AC6CEC70FB}" type="parTrans" cxnId="{A2CA2B70-6DED-4003-82D3-515EF6911780}">
      <dgm:prSet/>
      <dgm:spPr/>
      <dgm:t>
        <a:bodyPr/>
        <a:lstStyle/>
        <a:p>
          <a:endParaRPr lang="en-GB"/>
        </a:p>
      </dgm:t>
    </dgm:pt>
    <dgm:pt modelId="{FB1828CC-2646-4C61-B399-C1FC03B606EE}" type="sibTrans" cxnId="{A2CA2B70-6DED-4003-82D3-515EF6911780}">
      <dgm:prSet/>
      <dgm:spPr/>
      <dgm:t>
        <a:bodyPr/>
        <a:lstStyle/>
        <a:p>
          <a:endParaRPr lang="en-GB"/>
        </a:p>
      </dgm:t>
    </dgm:pt>
    <dgm:pt modelId="{AF86415F-CB1A-4D31-A917-2420D8342243}" type="pres">
      <dgm:prSet presAssocID="{BC04A892-409B-4377-AD23-1B38AA1339B4}" presName="Name0" presStyleCnt="0">
        <dgm:presLayoutVars>
          <dgm:dir/>
          <dgm:resizeHandles val="exact"/>
        </dgm:presLayoutVars>
      </dgm:prSet>
      <dgm:spPr/>
      <dgm:t>
        <a:bodyPr/>
        <a:lstStyle/>
        <a:p>
          <a:endParaRPr lang="en-US"/>
        </a:p>
      </dgm:t>
    </dgm:pt>
    <dgm:pt modelId="{69FE117B-11BF-420A-B1C1-BD95BC362E1B}" type="pres">
      <dgm:prSet presAssocID="{2B20C87F-2FB0-4643-BE11-2697D57FDEA1}" presName="node" presStyleLbl="node1" presStyleIdx="0" presStyleCnt="2" custLinFactNeighborX="4970" custLinFactNeighborY="0">
        <dgm:presLayoutVars>
          <dgm:bulletEnabled val="1"/>
        </dgm:presLayoutVars>
      </dgm:prSet>
      <dgm:spPr/>
      <dgm:t>
        <a:bodyPr/>
        <a:lstStyle/>
        <a:p>
          <a:endParaRPr lang="en-US"/>
        </a:p>
      </dgm:t>
    </dgm:pt>
    <dgm:pt modelId="{54365E3A-C91C-470B-9B5C-9D394F4F2BF5}" type="pres">
      <dgm:prSet presAssocID="{75C5D88E-E56C-4A25-BB63-EC0F8692EAD2}" presName="sibTrans" presStyleCnt="0"/>
      <dgm:spPr/>
    </dgm:pt>
    <dgm:pt modelId="{90AD8D35-F885-4A14-9D1A-D1DB9EF121D5}" type="pres">
      <dgm:prSet presAssocID="{67F4B708-FB71-4C52-AE3D-908EBCF074E9}" presName="node" presStyleLbl="node1" presStyleIdx="1" presStyleCnt="2">
        <dgm:presLayoutVars>
          <dgm:bulletEnabled val="1"/>
        </dgm:presLayoutVars>
      </dgm:prSet>
      <dgm:spPr/>
      <dgm:t>
        <a:bodyPr/>
        <a:lstStyle/>
        <a:p>
          <a:endParaRPr lang="en-US"/>
        </a:p>
      </dgm:t>
    </dgm:pt>
  </dgm:ptLst>
  <dgm:cxnLst>
    <dgm:cxn modelId="{BFFF4427-2EC2-465B-B3EA-EDCDD1B82900}" type="presOf" srcId="{BC04A892-409B-4377-AD23-1B38AA1339B4}" destId="{AF86415F-CB1A-4D31-A917-2420D8342243}" srcOrd="0" destOrd="0" presId="urn:microsoft.com/office/officeart/2005/8/layout/hList6"/>
    <dgm:cxn modelId="{A2CA2B70-6DED-4003-82D3-515EF6911780}" srcId="{BC04A892-409B-4377-AD23-1B38AA1339B4}" destId="{67F4B708-FB71-4C52-AE3D-908EBCF074E9}" srcOrd="1" destOrd="0" parTransId="{CF3A50E2-071B-45A0-AA67-75AC6CEC70FB}" sibTransId="{FB1828CC-2646-4C61-B399-C1FC03B606EE}"/>
    <dgm:cxn modelId="{81E9280B-15B5-4094-AA87-A9D7B817A96D}" type="presOf" srcId="{2B20C87F-2FB0-4643-BE11-2697D57FDEA1}" destId="{69FE117B-11BF-420A-B1C1-BD95BC362E1B}" srcOrd="0" destOrd="0" presId="urn:microsoft.com/office/officeart/2005/8/layout/hList6"/>
    <dgm:cxn modelId="{BDD303E5-EFFC-4040-8111-3BFE729D0413}" srcId="{2B20C87F-2FB0-4643-BE11-2697D57FDEA1}" destId="{B0F93AF5-F141-4941-8086-499148AB7A69}" srcOrd="0" destOrd="0" parTransId="{3F25D4B3-0FB5-4C9F-BE56-E7B0E4085DF9}" sibTransId="{9ED92D64-A13E-4856-AE84-E64422FB1370}"/>
    <dgm:cxn modelId="{6FF1A606-146E-4449-B5F6-BF521607F5B6}" srcId="{BC04A892-409B-4377-AD23-1B38AA1339B4}" destId="{2B20C87F-2FB0-4643-BE11-2697D57FDEA1}" srcOrd="0" destOrd="0" parTransId="{BD73279F-A7CB-435B-8B99-7AABD91A5F29}" sibTransId="{75C5D88E-E56C-4A25-BB63-EC0F8692EAD2}"/>
    <dgm:cxn modelId="{047A3642-46B8-4F05-934E-B2AE99EDA468}" type="presOf" srcId="{67F4B708-FB71-4C52-AE3D-908EBCF074E9}" destId="{90AD8D35-F885-4A14-9D1A-D1DB9EF121D5}" srcOrd="0" destOrd="0" presId="urn:microsoft.com/office/officeart/2005/8/layout/hList6"/>
    <dgm:cxn modelId="{DA394560-B821-4E49-861F-C79511E0F24F}" type="presOf" srcId="{B0F93AF5-F141-4941-8086-499148AB7A69}" destId="{69FE117B-11BF-420A-B1C1-BD95BC362E1B}" srcOrd="0" destOrd="1" presId="urn:microsoft.com/office/officeart/2005/8/layout/hList6"/>
    <dgm:cxn modelId="{50150BDB-3DCD-43E8-9018-5D2B5E3EEB00}" type="presParOf" srcId="{AF86415F-CB1A-4D31-A917-2420D8342243}" destId="{69FE117B-11BF-420A-B1C1-BD95BC362E1B}" srcOrd="0" destOrd="0" presId="urn:microsoft.com/office/officeart/2005/8/layout/hList6"/>
    <dgm:cxn modelId="{204D12FD-F42B-47D4-9054-784183AA8632}" type="presParOf" srcId="{AF86415F-CB1A-4D31-A917-2420D8342243}" destId="{54365E3A-C91C-470B-9B5C-9D394F4F2BF5}" srcOrd="1" destOrd="0" presId="urn:microsoft.com/office/officeart/2005/8/layout/hList6"/>
    <dgm:cxn modelId="{B1F41B51-3E9B-46DC-A004-9C4E94D5D5BF}" type="presParOf" srcId="{AF86415F-CB1A-4D31-A917-2420D8342243}" destId="{90AD8D35-F885-4A14-9D1A-D1DB9EF121D5}"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B5CCF4C-5A3B-41C5-8072-F043780C446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D714C0C-8B47-4882-9C19-4F9E1C585DA4}">
      <dgm:prSet phldrT="[Text]" cust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dgm:spPr>
      <dgm:t>
        <a:bodyPr/>
        <a:lstStyle/>
        <a:p>
          <a:r>
            <a:rPr lang="en-US" sz="2400" dirty="0" err="1">
              <a:latin typeface="Trebuchet MS" panose="020B0603020202020204" pitchFamily="34" charset="0"/>
            </a:rPr>
            <a:t>Silvomediu</a:t>
          </a:r>
          <a:r>
            <a:rPr lang="en-US" sz="2400" dirty="0">
              <a:latin typeface="Trebuchet MS" panose="020B0603020202020204" pitchFamily="34" charset="0"/>
            </a:rPr>
            <a:t> </a:t>
          </a:r>
        </a:p>
        <a:p>
          <a:r>
            <a:rPr lang="en-US" sz="2400" b="1" dirty="0" err="1">
              <a:latin typeface="Trebuchet MS" panose="020B0603020202020204" pitchFamily="34" charset="0"/>
            </a:rPr>
            <a:t>Buget</a:t>
          </a:r>
          <a:r>
            <a:rPr lang="en-US" sz="2400" b="1" dirty="0">
              <a:latin typeface="Trebuchet MS" panose="020B0603020202020204" pitchFamily="34" charset="0"/>
            </a:rPr>
            <a:t>: 84,8 mil. euro</a:t>
          </a:r>
        </a:p>
      </dgm:t>
    </dgm:pt>
    <dgm:pt modelId="{1EE93FDA-B1C5-4A27-A2C2-F6A6710DC298}" type="parTrans" cxnId="{ECA610F2-73B0-47ED-9EA9-69F580DF3B23}">
      <dgm:prSet/>
      <dgm:spPr/>
      <dgm:t>
        <a:bodyPr/>
        <a:lstStyle/>
        <a:p>
          <a:endParaRPr lang="en-US"/>
        </a:p>
      </dgm:t>
    </dgm:pt>
    <dgm:pt modelId="{99A8B269-9FD9-4C84-8B9F-77920B7626B0}" type="sibTrans" cxnId="{ECA610F2-73B0-47ED-9EA9-69F580DF3B23}">
      <dgm:prSet/>
      <dgm:spPr/>
      <dgm:t>
        <a:bodyPr/>
        <a:lstStyle/>
        <a:p>
          <a:endParaRPr lang="en-US"/>
        </a:p>
      </dgm:t>
    </dgm:pt>
    <dgm:pt modelId="{616B4B2C-9C65-4BE5-83E9-743FB7DF89F0}">
      <dgm:prSet phldrT="[Text]" cust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dgm:spPr>
      <dgm:t>
        <a:bodyPr/>
        <a:lstStyle/>
        <a:p>
          <a:r>
            <a:rPr lang="en-US" sz="2400" dirty="0" err="1">
              <a:latin typeface="Trebuchet MS" panose="020B0603020202020204" pitchFamily="34" charset="0"/>
            </a:rPr>
            <a:t>Investi</a:t>
          </a:r>
          <a:r>
            <a:rPr lang="ro-RO" sz="2400" dirty="0">
              <a:latin typeface="Trebuchet MS" panose="020B0603020202020204" pitchFamily="34" charset="0"/>
            </a:rPr>
            <a:t>ț</a:t>
          </a:r>
          <a:r>
            <a:rPr lang="en-US" sz="2400" dirty="0">
              <a:latin typeface="Trebuchet MS" panose="020B0603020202020204" pitchFamily="34" charset="0"/>
            </a:rPr>
            <a:t>ii </a:t>
          </a:r>
          <a:r>
            <a:rPr lang="en-US" sz="2400" dirty="0" err="1">
              <a:latin typeface="Trebuchet MS" panose="020B0603020202020204" pitchFamily="34" charset="0"/>
            </a:rPr>
            <a:t>tehnologii</a:t>
          </a:r>
          <a:r>
            <a:rPr lang="ro-RO" sz="2400" dirty="0">
              <a:latin typeface="Trebuchet MS" panose="020B0603020202020204" pitchFamily="34" charset="0"/>
            </a:rPr>
            <a:t> forestiere</a:t>
          </a:r>
        </a:p>
        <a:p>
          <a:r>
            <a:rPr lang="ro-RO" sz="2400" b="1" dirty="0">
              <a:latin typeface="Trebuchet MS" panose="020B0603020202020204" pitchFamily="34" charset="0"/>
            </a:rPr>
            <a:t>Buget: 86,6 mil. Euro</a:t>
          </a:r>
          <a:r>
            <a:rPr lang="en-US" sz="2400" b="1" dirty="0">
              <a:latin typeface="Trebuchet MS" panose="020B0603020202020204" pitchFamily="34" charset="0"/>
            </a:rPr>
            <a:t> – 65% </a:t>
          </a:r>
          <a:r>
            <a:rPr lang="en-US" sz="2400" b="1" dirty="0" err="1">
              <a:latin typeface="Trebuchet MS" panose="020B0603020202020204" pitchFamily="34" charset="0"/>
            </a:rPr>
            <a:t>intensitatea</a:t>
          </a:r>
          <a:r>
            <a:rPr lang="en-US" sz="2400" b="1" dirty="0">
              <a:latin typeface="Trebuchet MS" panose="020B0603020202020204" pitchFamily="34" charset="0"/>
            </a:rPr>
            <a:t> </a:t>
          </a:r>
          <a:r>
            <a:rPr lang="en-US" sz="2400" b="1" dirty="0" err="1">
              <a:latin typeface="Trebuchet MS" panose="020B0603020202020204" pitchFamily="34" charset="0"/>
            </a:rPr>
            <a:t>sprijinului</a:t>
          </a:r>
          <a:r>
            <a:rPr lang="en-US" sz="2400" b="1" dirty="0">
              <a:latin typeface="Trebuchet MS" panose="020B0603020202020204" pitchFamily="34" charset="0"/>
            </a:rPr>
            <a:t> </a:t>
          </a:r>
        </a:p>
      </dgm:t>
    </dgm:pt>
    <dgm:pt modelId="{57E6C81A-C91E-4AAB-B4AA-1A26ACC7E474}" type="parTrans" cxnId="{DB086149-01F5-4BB1-B83F-804673C6FF3F}">
      <dgm:prSet/>
      <dgm:spPr/>
      <dgm:t>
        <a:bodyPr/>
        <a:lstStyle/>
        <a:p>
          <a:endParaRPr lang="en-US"/>
        </a:p>
      </dgm:t>
    </dgm:pt>
    <dgm:pt modelId="{5ADBFF9E-66CF-451D-B878-3CEA4E24A3CD}" type="sibTrans" cxnId="{DB086149-01F5-4BB1-B83F-804673C6FF3F}">
      <dgm:prSet/>
      <dgm:spPr/>
      <dgm:t>
        <a:bodyPr/>
        <a:lstStyle/>
        <a:p>
          <a:endParaRPr lang="en-US"/>
        </a:p>
      </dgm:t>
    </dgm:pt>
    <dgm:pt modelId="{7B14ADF4-265C-4C97-9F8D-15A6DC7921F8}" type="pres">
      <dgm:prSet presAssocID="{FB5CCF4C-5A3B-41C5-8072-F043780C446F}" presName="linear" presStyleCnt="0">
        <dgm:presLayoutVars>
          <dgm:dir/>
          <dgm:animLvl val="lvl"/>
          <dgm:resizeHandles val="exact"/>
        </dgm:presLayoutVars>
      </dgm:prSet>
      <dgm:spPr/>
      <dgm:t>
        <a:bodyPr/>
        <a:lstStyle/>
        <a:p>
          <a:endParaRPr lang="en-US"/>
        </a:p>
      </dgm:t>
    </dgm:pt>
    <dgm:pt modelId="{5D644FCF-F50F-4287-82E5-AAC557DCCAA1}" type="pres">
      <dgm:prSet presAssocID="{BD714C0C-8B47-4882-9C19-4F9E1C585DA4}" presName="parentLin" presStyleCnt="0"/>
      <dgm:spPr/>
    </dgm:pt>
    <dgm:pt modelId="{C89D1C1C-323E-4421-9F29-36C4137276F5}" type="pres">
      <dgm:prSet presAssocID="{BD714C0C-8B47-4882-9C19-4F9E1C585DA4}" presName="parentLeftMargin" presStyleLbl="node1" presStyleIdx="0" presStyleCnt="2"/>
      <dgm:spPr/>
      <dgm:t>
        <a:bodyPr/>
        <a:lstStyle/>
        <a:p>
          <a:endParaRPr lang="en-US"/>
        </a:p>
      </dgm:t>
    </dgm:pt>
    <dgm:pt modelId="{D3B12FA6-F672-404B-855C-F755D171642B}" type="pres">
      <dgm:prSet presAssocID="{BD714C0C-8B47-4882-9C19-4F9E1C585DA4}" presName="parentText" presStyleLbl="node1" presStyleIdx="0" presStyleCnt="2">
        <dgm:presLayoutVars>
          <dgm:chMax val="0"/>
          <dgm:bulletEnabled val="1"/>
        </dgm:presLayoutVars>
      </dgm:prSet>
      <dgm:spPr/>
      <dgm:t>
        <a:bodyPr/>
        <a:lstStyle/>
        <a:p>
          <a:endParaRPr lang="en-US"/>
        </a:p>
      </dgm:t>
    </dgm:pt>
    <dgm:pt modelId="{732B6731-A686-4DD9-A3F6-27CA61E67B7D}" type="pres">
      <dgm:prSet presAssocID="{BD714C0C-8B47-4882-9C19-4F9E1C585DA4}" presName="negativeSpace" presStyleCnt="0"/>
      <dgm:spPr/>
    </dgm:pt>
    <dgm:pt modelId="{5127B0EE-CBB1-4D01-B7FB-6243F85932B9}" type="pres">
      <dgm:prSet presAssocID="{BD714C0C-8B47-4882-9C19-4F9E1C585DA4}" presName="childText" presStyleLbl="conFgAcc1" presStyleIdx="0" presStyleCnt="2">
        <dgm:presLayoutVars>
          <dgm:bulletEnabled val="1"/>
        </dgm:presLayoutVars>
      </dgm:prSet>
      <dgm:spPr/>
    </dgm:pt>
    <dgm:pt modelId="{878A035D-5D9A-468B-9F2B-6412CCA9EAFE}" type="pres">
      <dgm:prSet presAssocID="{99A8B269-9FD9-4C84-8B9F-77920B7626B0}" presName="spaceBetweenRectangles" presStyleCnt="0"/>
      <dgm:spPr/>
    </dgm:pt>
    <dgm:pt modelId="{C852FB36-6227-48EB-AB9F-A572B1F661EB}" type="pres">
      <dgm:prSet presAssocID="{616B4B2C-9C65-4BE5-83E9-743FB7DF89F0}" presName="parentLin" presStyleCnt="0"/>
      <dgm:spPr/>
    </dgm:pt>
    <dgm:pt modelId="{9D100E5C-6B9F-4A71-B0DD-3B43A31E8A5C}" type="pres">
      <dgm:prSet presAssocID="{616B4B2C-9C65-4BE5-83E9-743FB7DF89F0}" presName="parentLeftMargin" presStyleLbl="node1" presStyleIdx="0" presStyleCnt="2"/>
      <dgm:spPr/>
      <dgm:t>
        <a:bodyPr/>
        <a:lstStyle/>
        <a:p>
          <a:endParaRPr lang="en-US"/>
        </a:p>
      </dgm:t>
    </dgm:pt>
    <dgm:pt modelId="{69B98B46-EE57-435E-A6DD-5C95FEA2E850}" type="pres">
      <dgm:prSet presAssocID="{616B4B2C-9C65-4BE5-83E9-743FB7DF89F0}" presName="parentText" presStyleLbl="node1" presStyleIdx="1" presStyleCnt="2" custLinFactNeighborX="-3479" custLinFactNeighborY="733">
        <dgm:presLayoutVars>
          <dgm:chMax val="0"/>
          <dgm:bulletEnabled val="1"/>
        </dgm:presLayoutVars>
      </dgm:prSet>
      <dgm:spPr/>
      <dgm:t>
        <a:bodyPr/>
        <a:lstStyle/>
        <a:p>
          <a:endParaRPr lang="en-US"/>
        </a:p>
      </dgm:t>
    </dgm:pt>
    <dgm:pt modelId="{FD3DA275-920B-4B70-9CB8-271E55537AF7}" type="pres">
      <dgm:prSet presAssocID="{616B4B2C-9C65-4BE5-83E9-743FB7DF89F0}" presName="negativeSpace" presStyleCnt="0"/>
      <dgm:spPr/>
    </dgm:pt>
    <dgm:pt modelId="{41F0C0A7-6BFB-4222-9E47-87E104FEFD37}" type="pres">
      <dgm:prSet presAssocID="{616B4B2C-9C65-4BE5-83E9-743FB7DF89F0}" presName="childText" presStyleLbl="conFgAcc1" presStyleIdx="1" presStyleCnt="2">
        <dgm:presLayoutVars>
          <dgm:bulletEnabled val="1"/>
        </dgm:presLayoutVars>
      </dgm:prSet>
      <dgm:spPr/>
    </dgm:pt>
  </dgm:ptLst>
  <dgm:cxnLst>
    <dgm:cxn modelId="{DB086149-01F5-4BB1-B83F-804673C6FF3F}" srcId="{FB5CCF4C-5A3B-41C5-8072-F043780C446F}" destId="{616B4B2C-9C65-4BE5-83E9-743FB7DF89F0}" srcOrd="1" destOrd="0" parTransId="{57E6C81A-C91E-4AAB-B4AA-1A26ACC7E474}" sibTransId="{5ADBFF9E-66CF-451D-B878-3CEA4E24A3CD}"/>
    <dgm:cxn modelId="{88FA2359-5737-43EF-80AF-275F5DEDD507}" type="presOf" srcId="{616B4B2C-9C65-4BE5-83E9-743FB7DF89F0}" destId="{9D100E5C-6B9F-4A71-B0DD-3B43A31E8A5C}" srcOrd="0" destOrd="0" presId="urn:microsoft.com/office/officeart/2005/8/layout/list1"/>
    <dgm:cxn modelId="{B01F339C-94C9-43E3-AF53-4FF1C894DD2E}" type="presOf" srcId="{FB5CCF4C-5A3B-41C5-8072-F043780C446F}" destId="{7B14ADF4-265C-4C97-9F8D-15A6DC7921F8}" srcOrd="0" destOrd="0" presId="urn:microsoft.com/office/officeart/2005/8/layout/list1"/>
    <dgm:cxn modelId="{ECA610F2-73B0-47ED-9EA9-69F580DF3B23}" srcId="{FB5CCF4C-5A3B-41C5-8072-F043780C446F}" destId="{BD714C0C-8B47-4882-9C19-4F9E1C585DA4}" srcOrd="0" destOrd="0" parTransId="{1EE93FDA-B1C5-4A27-A2C2-F6A6710DC298}" sibTransId="{99A8B269-9FD9-4C84-8B9F-77920B7626B0}"/>
    <dgm:cxn modelId="{5C36EBC5-546A-406A-A97C-43E349A780F2}" type="presOf" srcId="{616B4B2C-9C65-4BE5-83E9-743FB7DF89F0}" destId="{69B98B46-EE57-435E-A6DD-5C95FEA2E850}" srcOrd="1" destOrd="0" presId="urn:microsoft.com/office/officeart/2005/8/layout/list1"/>
    <dgm:cxn modelId="{04830AF9-B008-4408-92F8-4FC045AB0152}" type="presOf" srcId="{BD714C0C-8B47-4882-9C19-4F9E1C585DA4}" destId="{C89D1C1C-323E-4421-9F29-36C4137276F5}" srcOrd="0" destOrd="0" presId="urn:microsoft.com/office/officeart/2005/8/layout/list1"/>
    <dgm:cxn modelId="{1FBAD32D-E87F-4D6E-9F1C-E28CA66EFA2D}" type="presOf" srcId="{BD714C0C-8B47-4882-9C19-4F9E1C585DA4}" destId="{D3B12FA6-F672-404B-855C-F755D171642B}" srcOrd="1" destOrd="0" presId="urn:microsoft.com/office/officeart/2005/8/layout/list1"/>
    <dgm:cxn modelId="{F2C37436-0A68-4DA4-A521-8105BE1697A9}" type="presParOf" srcId="{7B14ADF4-265C-4C97-9F8D-15A6DC7921F8}" destId="{5D644FCF-F50F-4287-82E5-AAC557DCCAA1}" srcOrd="0" destOrd="0" presId="urn:microsoft.com/office/officeart/2005/8/layout/list1"/>
    <dgm:cxn modelId="{DBE13F03-5C16-4543-A710-0CC2B78A7680}" type="presParOf" srcId="{5D644FCF-F50F-4287-82E5-AAC557DCCAA1}" destId="{C89D1C1C-323E-4421-9F29-36C4137276F5}" srcOrd="0" destOrd="0" presId="urn:microsoft.com/office/officeart/2005/8/layout/list1"/>
    <dgm:cxn modelId="{38023E07-96B8-4E91-A986-1610692F98E3}" type="presParOf" srcId="{5D644FCF-F50F-4287-82E5-AAC557DCCAA1}" destId="{D3B12FA6-F672-404B-855C-F755D171642B}" srcOrd="1" destOrd="0" presId="urn:microsoft.com/office/officeart/2005/8/layout/list1"/>
    <dgm:cxn modelId="{B9FE4C58-58BA-4B78-8E2A-5AB891AFF7FD}" type="presParOf" srcId="{7B14ADF4-265C-4C97-9F8D-15A6DC7921F8}" destId="{732B6731-A686-4DD9-A3F6-27CA61E67B7D}" srcOrd="1" destOrd="0" presId="urn:microsoft.com/office/officeart/2005/8/layout/list1"/>
    <dgm:cxn modelId="{EEBF3DDD-1958-451F-8EC9-258588488DF6}" type="presParOf" srcId="{7B14ADF4-265C-4C97-9F8D-15A6DC7921F8}" destId="{5127B0EE-CBB1-4D01-B7FB-6243F85932B9}" srcOrd="2" destOrd="0" presId="urn:microsoft.com/office/officeart/2005/8/layout/list1"/>
    <dgm:cxn modelId="{4958B058-17CD-4223-84E8-757754F22238}" type="presParOf" srcId="{7B14ADF4-265C-4C97-9F8D-15A6DC7921F8}" destId="{878A035D-5D9A-468B-9F2B-6412CCA9EAFE}" srcOrd="3" destOrd="0" presId="urn:microsoft.com/office/officeart/2005/8/layout/list1"/>
    <dgm:cxn modelId="{52F20F05-E32F-47A1-B003-6E51121DD4BF}" type="presParOf" srcId="{7B14ADF4-265C-4C97-9F8D-15A6DC7921F8}" destId="{C852FB36-6227-48EB-AB9F-A572B1F661EB}" srcOrd="4" destOrd="0" presId="urn:microsoft.com/office/officeart/2005/8/layout/list1"/>
    <dgm:cxn modelId="{2B91FC3F-7FB9-41E9-8092-49EFAA5D1A1E}" type="presParOf" srcId="{C852FB36-6227-48EB-AB9F-A572B1F661EB}" destId="{9D100E5C-6B9F-4A71-B0DD-3B43A31E8A5C}" srcOrd="0" destOrd="0" presId="urn:microsoft.com/office/officeart/2005/8/layout/list1"/>
    <dgm:cxn modelId="{BA27E722-B309-4DDA-B6A6-84EBEF335DB3}" type="presParOf" srcId="{C852FB36-6227-48EB-AB9F-A572B1F661EB}" destId="{69B98B46-EE57-435E-A6DD-5C95FEA2E850}" srcOrd="1" destOrd="0" presId="urn:microsoft.com/office/officeart/2005/8/layout/list1"/>
    <dgm:cxn modelId="{D92C8B04-1AB8-4A84-B9D7-0FEF53404FB6}" type="presParOf" srcId="{7B14ADF4-265C-4C97-9F8D-15A6DC7921F8}" destId="{FD3DA275-920B-4B70-9CB8-271E55537AF7}" srcOrd="5" destOrd="0" presId="urn:microsoft.com/office/officeart/2005/8/layout/list1"/>
    <dgm:cxn modelId="{D0D375D9-AEC6-4C9E-AD19-71C130E007DB}" type="presParOf" srcId="{7B14ADF4-265C-4C97-9F8D-15A6DC7921F8}" destId="{41F0C0A7-6BFB-4222-9E47-87E104FEFD37}"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39C619A-51F2-46BD-BD66-64C56043FBA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2C1037AC-7C6F-4232-8E5F-9118C5C184CD}">
      <dgm:prSet phldrT="[Text]" custT="1">
        <dgm:style>
          <a:lnRef idx="2">
            <a:schemeClr val="accent4"/>
          </a:lnRef>
          <a:fillRef idx="1">
            <a:schemeClr val="lt1"/>
          </a:fillRef>
          <a:effectRef idx="0">
            <a:schemeClr val="accent4"/>
          </a:effectRef>
          <a:fontRef idx="minor">
            <a:schemeClr val="dk1"/>
          </a:fontRef>
        </dgm:style>
      </dgm:prSet>
      <dgm:spPr>
        <a:xfrm>
          <a:off x="483046" y="346509"/>
          <a:ext cx="5684229" cy="693019"/>
        </a:xfrm>
        <a:prstGeom prst="rect">
          <a:avLst/>
        </a:prstGeom>
        <a:solidFill>
          <a:schemeClr val="accent4">
            <a:lumMod val="20000"/>
            <a:lumOff val="80000"/>
          </a:schemeClr>
        </a:solidFill>
        <a:ln/>
      </dgm:spPr>
      <dgm:t>
        <a:bodyPr/>
        <a:lstStyle/>
        <a:p>
          <a:pPr>
            <a:buNone/>
          </a:pPr>
          <a:r>
            <a:rPr lang="ro-RO" sz="1800" b="1" dirty="0">
              <a:solidFill>
                <a:schemeClr val="tx1"/>
              </a:solidFill>
              <a:latin typeface="Trebuchet MS" panose="020B0603020202020204" pitchFamily="34" charset="0"/>
              <a:ea typeface="+mn-ea"/>
              <a:cs typeface="+mn-cs"/>
            </a:rPr>
            <a:t>PEI</a:t>
          </a:r>
          <a:r>
            <a:rPr lang="ro-RO" sz="1800" dirty="0">
              <a:solidFill>
                <a:schemeClr val="tx1"/>
              </a:solidFill>
              <a:latin typeface="Trebuchet MS" panose="020B0603020202020204" pitchFamily="34" charset="0"/>
              <a:ea typeface="+mn-ea"/>
              <a:cs typeface="+mn-cs"/>
            </a:rPr>
            <a:t> </a:t>
          </a:r>
          <a:r>
            <a:rPr lang="en-GB" sz="1800" dirty="0">
              <a:solidFill>
                <a:schemeClr val="tx1"/>
              </a:solidFill>
              <a:latin typeface="Trebuchet MS" panose="020B0603020202020204" pitchFamily="34" charset="0"/>
              <a:ea typeface="+mn-ea"/>
              <a:cs typeface="+mn-cs"/>
            </a:rPr>
            <a:t>-</a:t>
          </a:r>
          <a:r>
            <a:rPr lang="ro-RO"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Cooperare</a:t>
          </a:r>
          <a:r>
            <a:rPr lang="en-GB"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și</a:t>
          </a:r>
          <a:r>
            <a:rPr lang="en-GB"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inovare</a:t>
          </a:r>
          <a:r>
            <a:rPr lang="en-GB"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în</a:t>
          </a:r>
          <a:r>
            <a:rPr lang="en-GB"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agricultură</a:t>
          </a:r>
          <a:r>
            <a:rPr lang="en-GB"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prin</a:t>
          </a:r>
          <a:r>
            <a:rPr lang="en-GB"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intermediul</a:t>
          </a:r>
          <a:r>
            <a:rPr lang="en-GB"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grupurilor</a:t>
          </a:r>
          <a:r>
            <a:rPr lang="en-GB"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operaționale</a:t>
          </a:r>
          <a:r>
            <a:rPr lang="en-GB" sz="1800" dirty="0">
              <a:solidFill>
                <a:schemeClr val="tx1"/>
              </a:solidFill>
              <a:latin typeface="Trebuchet MS" panose="020B0603020202020204" pitchFamily="34" charset="0"/>
              <a:ea typeface="+mn-ea"/>
              <a:cs typeface="+mn-cs"/>
            </a:rPr>
            <a:t> PEI</a:t>
          </a:r>
          <a:r>
            <a:rPr lang="ro-RO" sz="1800" dirty="0">
              <a:solidFill>
                <a:schemeClr val="tx1"/>
              </a:solidFill>
              <a:latin typeface="Trebuchet MS" panose="020B0603020202020204" pitchFamily="34" charset="0"/>
              <a:ea typeface="+mn-ea"/>
              <a:cs typeface="+mn-cs"/>
            </a:rPr>
            <a:t> </a:t>
          </a:r>
        </a:p>
        <a:p>
          <a:pPr>
            <a:buNone/>
          </a:pPr>
          <a:r>
            <a:rPr lang="ro-RO" sz="1800" b="1" dirty="0">
              <a:solidFill>
                <a:schemeClr val="tx1"/>
              </a:solidFill>
              <a:latin typeface="Trebuchet MS" panose="020B0603020202020204" pitchFamily="34" charset="0"/>
              <a:ea typeface="+mn-ea"/>
              <a:cs typeface="+mn-cs"/>
            </a:rPr>
            <a:t>300.000 euro/proiect</a:t>
          </a:r>
        </a:p>
        <a:p>
          <a:pPr>
            <a:buNone/>
          </a:pPr>
          <a:r>
            <a:rPr lang="ro-RO" sz="1800" b="1" dirty="0">
              <a:solidFill>
                <a:schemeClr val="tx1"/>
              </a:solidFill>
              <a:latin typeface="Trebuchet MS" panose="020B0603020202020204" pitchFamily="34" charset="0"/>
              <a:ea typeface="+mn-ea"/>
              <a:cs typeface="+mn-cs"/>
            </a:rPr>
            <a:t>Buget: 20 mil. euro</a:t>
          </a:r>
          <a:endParaRPr lang="en-GB" sz="1800" b="1" dirty="0">
            <a:solidFill>
              <a:schemeClr val="tx1"/>
            </a:solidFill>
            <a:latin typeface="Trebuchet MS" panose="020B0603020202020204" pitchFamily="34" charset="0"/>
            <a:ea typeface="+mn-ea"/>
            <a:cs typeface="+mn-cs"/>
          </a:endParaRPr>
        </a:p>
      </dgm:t>
    </dgm:pt>
    <dgm:pt modelId="{53FF13C6-3BC6-4491-AEBE-1452830C287A}" type="parTrans" cxnId="{A3536484-30A5-4EBD-BB59-D9073B14AD70}">
      <dgm:prSet/>
      <dgm:spPr/>
      <dgm:t>
        <a:bodyPr/>
        <a:lstStyle/>
        <a:p>
          <a:endParaRPr lang="en-GB"/>
        </a:p>
      </dgm:t>
    </dgm:pt>
    <dgm:pt modelId="{A1E8EA7F-68C6-4BD1-B196-F3E917CB1B08}" type="sibTrans" cxnId="{A3536484-30A5-4EBD-BB59-D9073B14AD70}">
      <dgm:prSet/>
      <dgm:spPr>
        <a:xfrm>
          <a:off x="-3916746" y="-601396"/>
          <a:ext cx="4667889" cy="4667889"/>
        </a:xfrm>
        <a:prstGeom prst="blockArc">
          <a:avLst>
            <a:gd name="adj1" fmla="val 18900000"/>
            <a:gd name="adj2" fmla="val 2700000"/>
            <a:gd name="adj3" fmla="val 463"/>
          </a:avLst>
        </a:prstGeom>
        <a:noFill/>
        <a:ln w="26425" cap="flat" cmpd="sng" algn="ctr">
          <a:solidFill>
            <a:srgbClr val="6076B4">
              <a:shade val="60000"/>
              <a:hueOff val="0"/>
              <a:satOff val="0"/>
              <a:lumOff val="0"/>
              <a:alphaOff val="0"/>
            </a:srgbClr>
          </a:solidFill>
          <a:prstDash val="solid"/>
        </a:ln>
        <a:effectLst/>
      </dgm:spPr>
      <dgm:t>
        <a:bodyPr/>
        <a:lstStyle/>
        <a:p>
          <a:endParaRPr lang="en-GB"/>
        </a:p>
      </dgm:t>
    </dgm:pt>
    <dgm:pt modelId="{D3D1295A-57AC-4B10-A521-3534E7FD796F}">
      <dgm:prSet phldrT="[Text]" custT="1">
        <dgm:style>
          <a:lnRef idx="2">
            <a:schemeClr val="accent4"/>
          </a:lnRef>
          <a:fillRef idx="1">
            <a:schemeClr val="lt1"/>
          </a:fillRef>
          <a:effectRef idx="0">
            <a:schemeClr val="accent4"/>
          </a:effectRef>
          <a:fontRef idx="minor">
            <a:schemeClr val="dk1"/>
          </a:fontRef>
        </dgm:style>
      </dgm:prSet>
      <dgm:spPr>
        <a:xfrm>
          <a:off x="734958" y="1386038"/>
          <a:ext cx="5432316" cy="693019"/>
        </a:xfrm>
        <a:solidFill>
          <a:schemeClr val="accent4">
            <a:lumMod val="20000"/>
            <a:lumOff val="80000"/>
          </a:schemeClr>
        </a:solidFill>
        <a:ln/>
      </dgm:spPr>
      <dgm:t>
        <a:bodyPr/>
        <a:lstStyle/>
        <a:p>
          <a:pPr>
            <a:buNone/>
          </a:pPr>
          <a:r>
            <a:rPr lang="ro-RO" sz="1800" b="1" dirty="0">
              <a:solidFill>
                <a:schemeClr val="tx1"/>
              </a:solidFill>
              <a:latin typeface="Trebuchet MS" panose="020B0603020202020204" pitchFamily="34" charset="0"/>
              <a:ea typeface="+mn-ea"/>
              <a:cs typeface="+mn-cs"/>
            </a:rPr>
            <a:t>Cooperare lanț scurt </a:t>
          </a:r>
          <a:r>
            <a:rPr lang="ro-RO" sz="1800" dirty="0">
              <a:solidFill>
                <a:schemeClr val="tx1"/>
              </a:solidFill>
              <a:latin typeface="Trebuchet MS" panose="020B0603020202020204" pitchFamily="34" charset="0"/>
              <a:ea typeface="+mn-ea"/>
              <a:cs typeface="+mn-cs"/>
            </a:rPr>
            <a:t>-</a:t>
          </a:r>
          <a:r>
            <a:rPr lang="en-GB"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Dezvoltarea</a:t>
          </a:r>
          <a:r>
            <a:rPr lang="en-GB"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cooperării</a:t>
          </a:r>
          <a:r>
            <a:rPr lang="en-GB"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în</a:t>
          </a:r>
          <a:r>
            <a:rPr lang="en-GB"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cadrul</a:t>
          </a:r>
          <a:r>
            <a:rPr lang="en-GB"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lanțului</a:t>
          </a:r>
          <a:r>
            <a:rPr lang="en-GB" sz="1800" dirty="0">
              <a:solidFill>
                <a:schemeClr val="tx1"/>
              </a:solidFill>
              <a:latin typeface="Trebuchet MS" panose="020B0603020202020204" pitchFamily="34" charset="0"/>
              <a:ea typeface="+mn-ea"/>
              <a:cs typeface="+mn-cs"/>
            </a:rPr>
            <a:t> </a:t>
          </a:r>
          <a:r>
            <a:rPr lang="en-GB" sz="1800" dirty="0" err="1">
              <a:solidFill>
                <a:schemeClr val="tx1"/>
              </a:solidFill>
              <a:latin typeface="Trebuchet MS" panose="020B0603020202020204" pitchFamily="34" charset="0"/>
              <a:ea typeface="+mn-ea"/>
              <a:cs typeface="+mn-cs"/>
            </a:rPr>
            <a:t>valoric</a:t>
          </a:r>
          <a:endParaRPr lang="ro-RO" sz="1800" dirty="0">
            <a:solidFill>
              <a:schemeClr val="tx1"/>
            </a:solidFill>
            <a:latin typeface="Trebuchet MS" panose="020B0603020202020204" pitchFamily="34" charset="0"/>
            <a:ea typeface="+mn-ea"/>
            <a:cs typeface="+mn-cs"/>
          </a:endParaRPr>
        </a:p>
        <a:p>
          <a:pPr>
            <a:buNone/>
          </a:pPr>
          <a:r>
            <a:rPr lang="ro-RO" sz="1800" b="1" dirty="0">
              <a:solidFill>
                <a:schemeClr val="tx1"/>
              </a:solidFill>
              <a:latin typeface="Trebuchet MS" panose="020B0603020202020204" pitchFamily="34" charset="0"/>
              <a:ea typeface="+mn-ea"/>
              <a:cs typeface="+mn-cs"/>
            </a:rPr>
            <a:t>250.000 euro/proiect</a:t>
          </a:r>
        </a:p>
        <a:p>
          <a:pPr>
            <a:buNone/>
          </a:pPr>
          <a:r>
            <a:rPr lang="ro-RO" sz="1800" b="1" dirty="0">
              <a:solidFill>
                <a:schemeClr val="tx1"/>
              </a:solidFill>
              <a:latin typeface="Trebuchet MS" panose="020B0603020202020204" pitchFamily="34" charset="0"/>
              <a:ea typeface="+mn-ea"/>
              <a:cs typeface="+mn-cs"/>
            </a:rPr>
            <a:t>Buget: 20 mil. euro</a:t>
          </a:r>
          <a:endParaRPr lang="en-GB" sz="1800" b="1" dirty="0">
            <a:solidFill>
              <a:schemeClr val="tx1"/>
            </a:solidFill>
            <a:latin typeface="Trebuchet MS" panose="020B0603020202020204" pitchFamily="34" charset="0"/>
            <a:ea typeface="+mn-ea"/>
            <a:cs typeface="+mn-cs"/>
          </a:endParaRPr>
        </a:p>
      </dgm:t>
    </dgm:pt>
    <dgm:pt modelId="{B3D3C619-FC31-4FB2-BEB3-E5E7D7A7D8A3}" type="parTrans" cxnId="{4A953261-6B35-4D68-90A1-13747CD7D5D2}">
      <dgm:prSet/>
      <dgm:spPr/>
      <dgm:t>
        <a:bodyPr/>
        <a:lstStyle/>
        <a:p>
          <a:endParaRPr lang="en-GB"/>
        </a:p>
      </dgm:t>
    </dgm:pt>
    <dgm:pt modelId="{4DACBE2F-BDC4-47CD-B094-5B3CCC665594}" type="sibTrans" cxnId="{4A953261-6B35-4D68-90A1-13747CD7D5D2}">
      <dgm:prSet/>
      <dgm:spPr/>
      <dgm:t>
        <a:bodyPr/>
        <a:lstStyle/>
        <a:p>
          <a:endParaRPr lang="en-GB"/>
        </a:p>
      </dgm:t>
    </dgm:pt>
    <dgm:pt modelId="{8898CB86-AC8B-4884-85A0-7F6AA263CEC0}">
      <dgm:prSet phldrT="[Text]" custT="1">
        <dgm:style>
          <a:lnRef idx="2">
            <a:schemeClr val="accent4"/>
          </a:lnRef>
          <a:fillRef idx="1">
            <a:schemeClr val="lt1"/>
          </a:fillRef>
          <a:effectRef idx="0">
            <a:schemeClr val="accent4"/>
          </a:effectRef>
          <a:fontRef idx="minor">
            <a:schemeClr val="dk1"/>
          </a:fontRef>
        </dgm:style>
      </dgm:prSet>
      <dgm:spPr>
        <a:xfrm>
          <a:off x="483046" y="2425567"/>
          <a:ext cx="5684229" cy="693019"/>
        </a:xfrm>
        <a:solidFill>
          <a:schemeClr val="accent4">
            <a:lumMod val="20000"/>
            <a:lumOff val="80000"/>
          </a:schemeClr>
        </a:solidFill>
        <a:ln/>
      </dgm:spPr>
      <dgm:t>
        <a:bodyPr/>
        <a:lstStyle/>
        <a:p>
          <a:pPr>
            <a:buNone/>
          </a:pPr>
          <a:r>
            <a:rPr lang="ro-RO" sz="1800" b="1" dirty="0">
              <a:solidFill>
                <a:schemeClr val="tx1"/>
              </a:solidFill>
              <a:latin typeface="Trebuchet MS" panose="020B0603020202020204" pitchFamily="34" charset="0"/>
              <a:ea typeface="+mn-ea"/>
              <a:cs typeface="+mn-cs"/>
            </a:rPr>
            <a:t>Grupuri de producători </a:t>
          </a:r>
          <a:r>
            <a:rPr lang="ro-RO" sz="1800" dirty="0">
              <a:solidFill>
                <a:schemeClr val="tx1"/>
              </a:solidFill>
              <a:latin typeface="Trebuchet MS" panose="020B0603020202020204" pitchFamily="34" charset="0"/>
              <a:ea typeface="+mn-ea"/>
              <a:cs typeface="+mn-cs"/>
            </a:rPr>
            <a:t>- Înființarea grupurilor de producători în sectorul agricol/pomicol</a:t>
          </a:r>
          <a:endParaRPr lang="en-GB" sz="1800" dirty="0">
            <a:solidFill>
              <a:schemeClr val="tx1"/>
            </a:solidFill>
            <a:latin typeface="Trebuchet MS" panose="020B0603020202020204" pitchFamily="34" charset="0"/>
            <a:ea typeface="+mn-ea"/>
            <a:cs typeface="+mn-cs"/>
          </a:endParaRPr>
        </a:p>
        <a:p>
          <a:pPr>
            <a:buNone/>
          </a:pPr>
          <a:r>
            <a:rPr lang="ro-RO" sz="1800" b="1" dirty="0">
              <a:solidFill>
                <a:schemeClr val="tx1"/>
              </a:solidFill>
              <a:latin typeface="Trebuchet MS" panose="020B0603020202020204" pitchFamily="34" charset="0"/>
              <a:ea typeface="+mn-ea"/>
              <a:cs typeface="+mn-cs"/>
            </a:rPr>
            <a:t>100.000 euro/an</a:t>
          </a:r>
        </a:p>
        <a:p>
          <a:pPr>
            <a:buNone/>
          </a:pPr>
          <a:r>
            <a:rPr lang="ro-RO" sz="1800" b="1" dirty="0">
              <a:solidFill>
                <a:schemeClr val="tx1"/>
              </a:solidFill>
              <a:latin typeface="Trebuchet MS" panose="020B0603020202020204" pitchFamily="34" charset="0"/>
              <a:ea typeface="+mn-ea"/>
              <a:cs typeface="+mn-cs"/>
            </a:rPr>
            <a:t>Buget: 15 mil. euro</a:t>
          </a:r>
          <a:endParaRPr lang="en-GB" sz="1800" dirty="0">
            <a:solidFill>
              <a:schemeClr val="tx1"/>
            </a:solidFill>
            <a:latin typeface="Trebuchet MS" panose="020B0603020202020204" pitchFamily="34" charset="0"/>
            <a:ea typeface="+mn-ea"/>
            <a:cs typeface="+mn-cs"/>
          </a:endParaRPr>
        </a:p>
      </dgm:t>
    </dgm:pt>
    <dgm:pt modelId="{E3C7E4FC-3064-4E6D-A50A-6831463AD2B8}" type="parTrans" cxnId="{AB7C66A0-9A2D-46BA-80B5-CE879DF82F63}">
      <dgm:prSet/>
      <dgm:spPr/>
      <dgm:t>
        <a:bodyPr/>
        <a:lstStyle/>
        <a:p>
          <a:endParaRPr lang="en-GB"/>
        </a:p>
      </dgm:t>
    </dgm:pt>
    <dgm:pt modelId="{4AB66D0A-B8A4-4998-A9AD-4B4009975620}" type="sibTrans" cxnId="{AB7C66A0-9A2D-46BA-80B5-CE879DF82F63}">
      <dgm:prSet/>
      <dgm:spPr/>
      <dgm:t>
        <a:bodyPr/>
        <a:lstStyle/>
        <a:p>
          <a:endParaRPr lang="en-GB"/>
        </a:p>
      </dgm:t>
    </dgm:pt>
    <dgm:pt modelId="{C0B10D26-4AE6-4B46-AEB8-2A8748F3DDED}">
      <dgm:prSet custT="1">
        <dgm:style>
          <a:lnRef idx="2">
            <a:schemeClr val="accent2"/>
          </a:lnRef>
          <a:fillRef idx="1">
            <a:schemeClr val="lt1"/>
          </a:fillRef>
          <a:effectRef idx="0">
            <a:schemeClr val="accent2"/>
          </a:effectRef>
          <a:fontRef idx="minor">
            <a:schemeClr val="dk1"/>
          </a:fontRef>
        </dgm:style>
      </dgm:prSet>
      <dgm:spPr>
        <a:solidFill>
          <a:schemeClr val="accent4">
            <a:lumMod val="20000"/>
            <a:lumOff val="80000"/>
          </a:schemeClr>
        </a:solidFill>
      </dgm:spPr>
      <dgm:t>
        <a:bodyPr/>
        <a:lstStyle/>
        <a:p>
          <a:r>
            <a:rPr lang="ro-RO" sz="1800" b="1" dirty="0">
              <a:solidFill>
                <a:schemeClr val="tx1"/>
              </a:solidFill>
              <a:latin typeface="Trebuchet MS" panose="020B0603020202020204" pitchFamily="34" charset="0"/>
              <a:ea typeface="+mn-ea"/>
              <a:cs typeface="+mn-cs"/>
            </a:rPr>
            <a:t>Prime de asigurare și instrument de gestionare a riscului</a:t>
          </a:r>
        </a:p>
        <a:p>
          <a:r>
            <a:rPr lang="ro-RO" sz="1800" b="1" dirty="0">
              <a:solidFill>
                <a:schemeClr val="tx1"/>
              </a:solidFill>
              <a:latin typeface="Trebuchet MS" panose="020B0603020202020204" pitchFamily="34" charset="0"/>
              <a:ea typeface="+mn-ea"/>
              <a:cs typeface="+mn-cs"/>
            </a:rPr>
            <a:t>Buget: 97,9 mil. euro </a:t>
          </a:r>
          <a:endParaRPr lang="en-GB" sz="1800" b="1" dirty="0">
            <a:solidFill>
              <a:schemeClr val="tx1"/>
            </a:solidFill>
            <a:latin typeface="Trebuchet MS" panose="020B0603020202020204" pitchFamily="34" charset="0"/>
            <a:ea typeface="+mn-ea"/>
            <a:cs typeface="+mn-cs"/>
          </a:endParaRPr>
        </a:p>
      </dgm:t>
    </dgm:pt>
    <dgm:pt modelId="{4842533B-31D6-464C-A282-5B5EDC25D8C2}" type="parTrans" cxnId="{0770C4A1-3A69-4C6F-AA17-8BF04940DF9D}">
      <dgm:prSet/>
      <dgm:spPr/>
      <dgm:t>
        <a:bodyPr/>
        <a:lstStyle/>
        <a:p>
          <a:endParaRPr lang="en-US"/>
        </a:p>
      </dgm:t>
    </dgm:pt>
    <dgm:pt modelId="{C1C7B1AA-9101-4A54-8CD2-FC444DE1AF41}" type="sibTrans" cxnId="{0770C4A1-3A69-4C6F-AA17-8BF04940DF9D}">
      <dgm:prSet/>
      <dgm:spPr/>
      <dgm:t>
        <a:bodyPr/>
        <a:lstStyle/>
        <a:p>
          <a:endParaRPr lang="en-US"/>
        </a:p>
      </dgm:t>
    </dgm:pt>
    <dgm:pt modelId="{DE117825-4D28-4319-B0AC-395C9BA6E8D4}" type="pres">
      <dgm:prSet presAssocID="{739C619A-51F2-46BD-BD66-64C56043FBA0}" presName="Name0" presStyleCnt="0">
        <dgm:presLayoutVars>
          <dgm:chMax val="7"/>
          <dgm:chPref val="7"/>
          <dgm:dir/>
        </dgm:presLayoutVars>
      </dgm:prSet>
      <dgm:spPr/>
      <dgm:t>
        <a:bodyPr/>
        <a:lstStyle/>
        <a:p>
          <a:endParaRPr lang="en-US"/>
        </a:p>
      </dgm:t>
    </dgm:pt>
    <dgm:pt modelId="{29C8CDBD-C36E-42BB-8088-ED48C652A1BF}" type="pres">
      <dgm:prSet presAssocID="{739C619A-51F2-46BD-BD66-64C56043FBA0}" presName="Name1" presStyleCnt="0"/>
      <dgm:spPr/>
    </dgm:pt>
    <dgm:pt modelId="{6DE91E05-A423-4F40-B68F-480166EC0E62}" type="pres">
      <dgm:prSet presAssocID="{739C619A-51F2-46BD-BD66-64C56043FBA0}" presName="cycle" presStyleCnt="0"/>
      <dgm:spPr/>
    </dgm:pt>
    <dgm:pt modelId="{350BA2E6-7C8F-48C7-9C75-C7673969D046}" type="pres">
      <dgm:prSet presAssocID="{739C619A-51F2-46BD-BD66-64C56043FBA0}" presName="srcNode" presStyleLbl="node1" presStyleIdx="0" presStyleCnt="4"/>
      <dgm:spPr/>
    </dgm:pt>
    <dgm:pt modelId="{7BD7CDD6-BF06-450D-8B4C-6B71A1A15C29}" type="pres">
      <dgm:prSet presAssocID="{739C619A-51F2-46BD-BD66-64C56043FBA0}" presName="conn" presStyleLbl="parChTrans1D2" presStyleIdx="0" presStyleCnt="1" custLinFactNeighborX="-392" custLinFactNeighborY="353"/>
      <dgm:spPr/>
      <dgm:t>
        <a:bodyPr/>
        <a:lstStyle/>
        <a:p>
          <a:endParaRPr lang="en-US"/>
        </a:p>
      </dgm:t>
    </dgm:pt>
    <dgm:pt modelId="{3156F090-5167-4615-BE7B-EAB9740B5FCB}" type="pres">
      <dgm:prSet presAssocID="{739C619A-51F2-46BD-BD66-64C56043FBA0}" presName="extraNode" presStyleLbl="node1" presStyleIdx="0" presStyleCnt="4"/>
      <dgm:spPr/>
    </dgm:pt>
    <dgm:pt modelId="{B7041DA2-49B0-4F75-8307-7FB3928034B2}" type="pres">
      <dgm:prSet presAssocID="{739C619A-51F2-46BD-BD66-64C56043FBA0}" presName="dstNode" presStyleLbl="node1" presStyleIdx="0" presStyleCnt="4"/>
      <dgm:spPr/>
    </dgm:pt>
    <dgm:pt modelId="{B859F60A-879A-4DB6-A12C-82673F9A89E1}" type="pres">
      <dgm:prSet presAssocID="{2C1037AC-7C6F-4232-8E5F-9118C5C184CD}" presName="text_1" presStyleLbl="node1" presStyleIdx="0" presStyleCnt="4" custScaleX="93825" custScaleY="163619" custLinFactNeighborX="1884" custLinFactNeighborY="-30613">
        <dgm:presLayoutVars>
          <dgm:bulletEnabled val="1"/>
        </dgm:presLayoutVars>
      </dgm:prSet>
      <dgm:spPr/>
      <dgm:t>
        <a:bodyPr/>
        <a:lstStyle/>
        <a:p>
          <a:endParaRPr lang="en-US"/>
        </a:p>
      </dgm:t>
    </dgm:pt>
    <dgm:pt modelId="{C1761586-3FDC-42E5-B9F0-CF270B2CB1FE}" type="pres">
      <dgm:prSet presAssocID="{2C1037AC-7C6F-4232-8E5F-9118C5C184CD}" presName="accent_1" presStyleCnt="0"/>
      <dgm:spPr/>
    </dgm:pt>
    <dgm:pt modelId="{D2717A92-02C2-491D-B9A4-D0777D5310D5}" type="pres">
      <dgm:prSet presAssocID="{2C1037AC-7C6F-4232-8E5F-9118C5C184CD}" presName="accentRepeatNode" presStyleLbl="solidFgAcc1" presStyleIdx="0" presStyleCnt="4" custLinFactNeighborX="-571" custLinFactNeighborY="-13709"/>
      <dgm:spPr>
        <a:xfrm>
          <a:off x="49909" y="259882"/>
          <a:ext cx="866274" cy="866274"/>
        </a:xfrm>
        <a:prstGeom prst="ellipse">
          <a:avLst/>
        </a:prstGeom>
        <a:blipFill rotWithShape="0">
          <a:blip xmlns:r="http://schemas.openxmlformats.org/officeDocument/2006/relationships" r:embed="rId1"/>
          <a:srcRect/>
          <a:stretch>
            <a:fillRect t="-13000" b="-13000"/>
          </a:stretch>
        </a:blipFill>
        <a:ln w="26425" cap="flat" cmpd="sng" algn="ctr">
          <a:solidFill>
            <a:srgbClr val="6076B4">
              <a:hueOff val="0"/>
              <a:satOff val="0"/>
              <a:lumOff val="0"/>
              <a:alphaOff val="0"/>
            </a:srgbClr>
          </a:solidFill>
          <a:prstDash val="solid"/>
        </a:ln>
        <a:effectLst/>
      </dgm:spPr>
    </dgm:pt>
    <dgm:pt modelId="{5B90BB3A-9BD2-4C29-AAE8-B75437F68D1C}" type="pres">
      <dgm:prSet presAssocID="{D3D1295A-57AC-4B10-A521-3534E7FD796F}" presName="text_2" presStyleLbl="node1" presStyleIdx="1" presStyleCnt="4" custScaleY="169734" custLinFactNeighborY="9282">
        <dgm:presLayoutVars>
          <dgm:bulletEnabled val="1"/>
        </dgm:presLayoutVars>
      </dgm:prSet>
      <dgm:spPr/>
      <dgm:t>
        <a:bodyPr/>
        <a:lstStyle/>
        <a:p>
          <a:endParaRPr lang="en-US"/>
        </a:p>
      </dgm:t>
    </dgm:pt>
    <dgm:pt modelId="{38D5F9D4-69D2-4A3A-AA86-FDA2B00919B3}" type="pres">
      <dgm:prSet presAssocID="{D3D1295A-57AC-4B10-A521-3534E7FD796F}" presName="accent_2" presStyleCnt="0"/>
      <dgm:spPr/>
    </dgm:pt>
    <dgm:pt modelId="{29453B99-1DD1-45FE-9953-09F023AC2815}" type="pres">
      <dgm:prSet presAssocID="{D3D1295A-57AC-4B10-A521-3534E7FD796F}" presName="accentRepeatNode" presStyleLbl="solidFgAcc1" presStyleIdx="1" presStyleCnt="4" custLinFactNeighborX="-1142" custLinFactNeighborY="11995"/>
      <dgm:spPr>
        <a:xfrm>
          <a:off x="301821" y="1299411"/>
          <a:ext cx="866274" cy="866274"/>
        </a:xfrm>
        <a:prstGeom prst="ellipse">
          <a:avLst/>
        </a:prstGeom>
        <a:blipFill rotWithShape="0">
          <a:blip xmlns:r="http://schemas.openxmlformats.org/officeDocument/2006/relationships" r:embed="rId2"/>
          <a:srcRect/>
          <a:stretch>
            <a:fillRect t="-18000" b="-18000"/>
          </a:stretch>
        </a:blipFill>
        <a:ln w="26425" cap="flat" cmpd="sng" algn="ctr">
          <a:solidFill>
            <a:srgbClr val="6076B4">
              <a:hueOff val="0"/>
              <a:satOff val="0"/>
              <a:lumOff val="0"/>
              <a:alphaOff val="0"/>
            </a:srgbClr>
          </a:solidFill>
          <a:prstDash val="solid"/>
        </a:ln>
        <a:effectLst/>
      </dgm:spPr>
    </dgm:pt>
    <dgm:pt modelId="{CEC64A6F-82E2-48A3-811D-741AA4CDB2E0}" type="pres">
      <dgm:prSet presAssocID="{8898CB86-AC8B-4884-85A0-7F6AA263CEC0}" presName="text_3" presStyleLbl="node1" presStyleIdx="2" presStyleCnt="4" custScaleY="171271" custLinFactNeighborX="867" custLinFactNeighborY="38416">
        <dgm:presLayoutVars>
          <dgm:bulletEnabled val="1"/>
        </dgm:presLayoutVars>
      </dgm:prSet>
      <dgm:spPr/>
      <dgm:t>
        <a:bodyPr/>
        <a:lstStyle/>
        <a:p>
          <a:endParaRPr lang="en-US"/>
        </a:p>
      </dgm:t>
    </dgm:pt>
    <dgm:pt modelId="{27488C25-B32B-4083-86D1-2D72DEE4CF06}" type="pres">
      <dgm:prSet presAssocID="{8898CB86-AC8B-4884-85A0-7F6AA263CEC0}" presName="accent_3" presStyleCnt="0"/>
      <dgm:spPr/>
    </dgm:pt>
    <dgm:pt modelId="{251F66FD-CD5B-4881-A977-FF90C5ACC16E}" type="pres">
      <dgm:prSet presAssocID="{8898CB86-AC8B-4884-85A0-7F6AA263CEC0}" presName="accentRepeatNode" presStyleLbl="solidFgAcc1" presStyleIdx="2" presStyleCnt="4" custLinFactNeighborX="-1142" custLinFactNeighborY="21706"/>
      <dgm:spPr>
        <a:xfrm>
          <a:off x="49909" y="2338939"/>
          <a:ext cx="866274" cy="866274"/>
        </a:xfrm>
        <a:prstGeom prst="ellipse">
          <a:avLst/>
        </a:prstGeom>
        <a:blipFill rotWithShape="0">
          <a:blip xmlns:r="http://schemas.openxmlformats.org/officeDocument/2006/relationships" r:embed="rId3"/>
          <a:srcRect/>
          <a:stretch>
            <a:fillRect l="-41000" r="-41000"/>
          </a:stretch>
        </a:blipFill>
        <a:ln w="26425" cap="flat" cmpd="sng" algn="ctr">
          <a:solidFill>
            <a:srgbClr val="6076B4">
              <a:hueOff val="0"/>
              <a:satOff val="0"/>
              <a:lumOff val="0"/>
              <a:alphaOff val="0"/>
            </a:srgbClr>
          </a:solidFill>
          <a:prstDash val="solid"/>
        </a:ln>
        <a:effectLst/>
      </dgm:spPr>
    </dgm:pt>
    <dgm:pt modelId="{E293341F-70AC-489B-AE7D-0F54C1F9CB52}" type="pres">
      <dgm:prSet presAssocID="{C0B10D26-4AE6-4B46-AEB8-2A8748F3DDED}" presName="text_4" presStyleLbl="node1" presStyleIdx="3" presStyleCnt="4" custScaleX="97205" custScaleY="120997" custLinFactNeighborX="2126" custLinFactNeighborY="53692">
        <dgm:presLayoutVars>
          <dgm:bulletEnabled val="1"/>
        </dgm:presLayoutVars>
      </dgm:prSet>
      <dgm:spPr/>
      <dgm:t>
        <a:bodyPr/>
        <a:lstStyle/>
        <a:p>
          <a:endParaRPr lang="en-US"/>
        </a:p>
      </dgm:t>
    </dgm:pt>
    <dgm:pt modelId="{C1381147-0074-4207-8941-9D3DCAAA57D6}" type="pres">
      <dgm:prSet presAssocID="{C0B10D26-4AE6-4B46-AEB8-2A8748F3DDED}" presName="accent_4" presStyleCnt="0"/>
      <dgm:spPr/>
    </dgm:pt>
    <dgm:pt modelId="{DF84FBA3-613D-467F-BF75-1631F3A48032}" type="pres">
      <dgm:prSet presAssocID="{C0B10D26-4AE6-4B46-AEB8-2A8748F3DDED}" presName="accentRepeatNode" presStyleLbl="solidFgAcc1" presStyleIdx="3" presStyleCnt="4" custLinFactNeighborX="-15137" custLinFactNeighborY="26250"/>
      <dgm:spPr>
        <a:blipFill rotWithShape="0">
          <a:blip xmlns:r="http://schemas.openxmlformats.org/officeDocument/2006/relationships" r:embed="rId4"/>
          <a:srcRect/>
          <a:stretch>
            <a:fillRect l="-35000" r="-35000"/>
          </a:stretch>
        </a:blipFill>
      </dgm:spPr>
    </dgm:pt>
  </dgm:ptLst>
  <dgm:cxnLst>
    <dgm:cxn modelId="{4A953261-6B35-4D68-90A1-13747CD7D5D2}" srcId="{739C619A-51F2-46BD-BD66-64C56043FBA0}" destId="{D3D1295A-57AC-4B10-A521-3534E7FD796F}" srcOrd="1" destOrd="0" parTransId="{B3D3C619-FC31-4FB2-BEB3-E5E7D7A7D8A3}" sibTransId="{4DACBE2F-BDC4-47CD-B094-5B3CCC665594}"/>
    <dgm:cxn modelId="{548AACAD-9D70-4775-AF1A-BEAB04C9F452}" type="presOf" srcId="{D3D1295A-57AC-4B10-A521-3534E7FD796F}" destId="{5B90BB3A-9BD2-4C29-AAE8-B75437F68D1C}" srcOrd="0" destOrd="0" presId="urn:microsoft.com/office/officeart/2008/layout/VerticalCurvedList"/>
    <dgm:cxn modelId="{343F117E-28A5-4C1F-A3BB-99E1D6512A80}" type="presOf" srcId="{A1E8EA7F-68C6-4BD1-B196-F3E917CB1B08}" destId="{7BD7CDD6-BF06-450D-8B4C-6B71A1A15C29}" srcOrd="0" destOrd="0" presId="urn:microsoft.com/office/officeart/2008/layout/VerticalCurvedList"/>
    <dgm:cxn modelId="{A524961E-B549-4CCD-935A-3C73318AB1C1}" type="presOf" srcId="{C0B10D26-4AE6-4B46-AEB8-2A8748F3DDED}" destId="{E293341F-70AC-489B-AE7D-0F54C1F9CB52}" srcOrd="0" destOrd="0" presId="urn:microsoft.com/office/officeart/2008/layout/VerticalCurvedList"/>
    <dgm:cxn modelId="{D281B65C-970D-477F-BD37-CC720A858998}" type="presOf" srcId="{2C1037AC-7C6F-4232-8E5F-9118C5C184CD}" destId="{B859F60A-879A-4DB6-A12C-82673F9A89E1}" srcOrd="0" destOrd="0" presId="urn:microsoft.com/office/officeart/2008/layout/VerticalCurvedList"/>
    <dgm:cxn modelId="{AB7C66A0-9A2D-46BA-80B5-CE879DF82F63}" srcId="{739C619A-51F2-46BD-BD66-64C56043FBA0}" destId="{8898CB86-AC8B-4884-85A0-7F6AA263CEC0}" srcOrd="2" destOrd="0" parTransId="{E3C7E4FC-3064-4E6D-A50A-6831463AD2B8}" sibTransId="{4AB66D0A-B8A4-4998-A9AD-4B4009975620}"/>
    <dgm:cxn modelId="{0770C4A1-3A69-4C6F-AA17-8BF04940DF9D}" srcId="{739C619A-51F2-46BD-BD66-64C56043FBA0}" destId="{C0B10D26-4AE6-4B46-AEB8-2A8748F3DDED}" srcOrd="3" destOrd="0" parTransId="{4842533B-31D6-464C-A282-5B5EDC25D8C2}" sibTransId="{C1C7B1AA-9101-4A54-8CD2-FC444DE1AF41}"/>
    <dgm:cxn modelId="{A3536484-30A5-4EBD-BB59-D9073B14AD70}" srcId="{739C619A-51F2-46BD-BD66-64C56043FBA0}" destId="{2C1037AC-7C6F-4232-8E5F-9118C5C184CD}" srcOrd="0" destOrd="0" parTransId="{53FF13C6-3BC6-4491-AEBE-1452830C287A}" sibTransId="{A1E8EA7F-68C6-4BD1-B196-F3E917CB1B08}"/>
    <dgm:cxn modelId="{76CAF05F-5EB5-4946-B2E3-9BA270EDCE6F}" type="presOf" srcId="{8898CB86-AC8B-4884-85A0-7F6AA263CEC0}" destId="{CEC64A6F-82E2-48A3-811D-741AA4CDB2E0}" srcOrd="0" destOrd="0" presId="urn:microsoft.com/office/officeart/2008/layout/VerticalCurvedList"/>
    <dgm:cxn modelId="{A1596D49-EAB9-4677-8991-1EB75A08D9F4}" type="presOf" srcId="{739C619A-51F2-46BD-BD66-64C56043FBA0}" destId="{DE117825-4D28-4319-B0AC-395C9BA6E8D4}" srcOrd="0" destOrd="0" presId="urn:microsoft.com/office/officeart/2008/layout/VerticalCurvedList"/>
    <dgm:cxn modelId="{EAA4AFE1-C447-4C86-82D6-D9CC0386DD78}" type="presParOf" srcId="{DE117825-4D28-4319-B0AC-395C9BA6E8D4}" destId="{29C8CDBD-C36E-42BB-8088-ED48C652A1BF}" srcOrd="0" destOrd="0" presId="urn:microsoft.com/office/officeart/2008/layout/VerticalCurvedList"/>
    <dgm:cxn modelId="{42D42949-B582-487C-A35A-09177FBFB0BF}" type="presParOf" srcId="{29C8CDBD-C36E-42BB-8088-ED48C652A1BF}" destId="{6DE91E05-A423-4F40-B68F-480166EC0E62}" srcOrd="0" destOrd="0" presId="urn:microsoft.com/office/officeart/2008/layout/VerticalCurvedList"/>
    <dgm:cxn modelId="{4341E8BF-B6EE-4B31-8DF5-F3F16AB22BAF}" type="presParOf" srcId="{6DE91E05-A423-4F40-B68F-480166EC0E62}" destId="{350BA2E6-7C8F-48C7-9C75-C7673969D046}" srcOrd="0" destOrd="0" presId="urn:microsoft.com/office/officeart/2008/layout/VerticalCurvedList"/>
    <dgm:cxn modelId="{7B69CBC0-18DB-4CCA-A0EC-D2DE9F54A311}" type="presParOf" srcId="{6DE91E05-A423-4F40-B68F-480166EC0E62}" destId="{7BD7CDD6-BF06-450D-8B4C-6B71A1A15C29}" srcOrd="1" destOrd="0" presId="urn:microsoft.com/office/officeart/2008/layout/VerticalCurvedList"/>
    <dgm:cxn modelId="{E2647547-68A6-41C3-8CA4-433C305E41CC}" type="presParOf" srcId="{6DE91E05-A423-4F40-B68F-480166EC0E62}" destId="{3156F090-5167-4615-BE7B-EAB9740B5FCB}" srcOrd="2" destOrd="0" presId="urn:microsoft.com/office/officeart/2008/layout/VerticalCurvedList"/>
    <dgm:cxn modelId="{F18FC7A6-0559-442A-96E5-9D8790B4CD05}" type="presParOf" srcId="{6DE91E05-A423-4F40-B68F-480166EC0E62}" destId="{B7041DA2-49B0-4F75-8307-7FB3928034B2}" srcOrd="3" destOrd="0" presId="urn:microsoft.com/office/officeart/2008/layout/VerticalCurvedList"/>
    <dgm:cxn modelId="{31293327-AE85-448F-95F2-22E3DF93A08B}" type="presParOf" srcId="{29C8CDBD-C36E-42BB-8088-ED48C652A1BF}" destId="{B859F60A-879A-4DB6-A12C-82673F9A89E1}" srcOrd="1" destOrd="0" presId="urn:microsoft.com/office/officeart/2008/layout/VerticalCurvedList"/>
    <dgm:cxn modelId="{E1A0778E-AFF2-4634-8BE8-A8EF83E97BC5}" type="presParOf" srcId="{29C8CDBD-C36E-42BB-8088-ED48C652A1BF}" destId="{C1761586-3FDC-42E5-B9F0-CF270B2CB1FE}" srcOrd="2" destOrd="0" presId="urn:microsoft.com/office/officeart/2008/layout/VerticalCurvedList"/>
    <dgm:cxn modelId="{EB5B0367-4A78-48CE-AF26-F6BBB587CED3}" type="presParOf" srcId="{C1761586-3FDC-42E5-B9F0-CF270B2CB1FE}" destId="{D2717A92-02C2-491D-B9A4-D0777D5310D5}" srcOrd="0" destOrd="0" presId="urn:microsoft.com/office/officeart/2008/layout/VerticalCurvedList"/>
    <dgm:cxn modelId="{F6B40BB3-8265-454B-8588-8BF735A2EEE6}" type="presParOf" srcId="{29C8CDBD-C36E-42BB-8088-ED48C652A1BF}" destId="{5B90BB3A-9BD2-4C29-AAE8-B75437F68D1C}" srcOrd="3" destOrd="0" presId="urn:microsoft.com/office/officeart/2008/layout/VerticalCurvedList"/>
    <dgm:cxn modelId="{517CFC12-5AD0-4B48-9B02-4F5FC5978653}" type="presParOf" srcId="{29C8CDBD-C36E-42BB-8088-ED48C652A1BF}" destId="{38D5F9D4-69D2-4A3A-AA86-FDA2B00919B3}" srcOrd="4" destOrd="0" presId="urn:microsoft.com/office/officeart/2008/layout/VerticalCurvedList"/>
    <dgm:cxn modelId="{360AF847-8E75-4264-85AA-91976A036495}" type="presParOf" srcId="{38D5F9D4-69D2-4A3A-AA86-FDA2B00919B3}" destId="{29453B99-1DD1-45FE-9953-09F023AC2815}" srcOrd="0" destOrd="0" presId="urn:microsoft.com/office/officeart/2008/layout/VerticalCurvedList"/>
    <dgm:cxn modelId="{7539D130-9116-4346-BCC6-F2702E6F606F}" type="presParOf" srcId="{29C8CDBD-C36E-42BB-8088-ED48C652A1BF}" destId="{CEC64A6F-82E2-48A3-811D-741AA4CDB2E0}" srcOrd="5" destOrd="0" presId="urn:microsoft.com/office/officeart/2008/layout/VerticalCurvedList"/>
    <dgm:cxn modelId="{8DD1036F-7531-4CA5-A703-31FA34230B12}" type="presParOf" srcId="{29C8CDBD-C36E-42BB-8088-ED48C652A1BF}" destId="{27488C25-B32B-4083-86D1-2D72DEE4CF06}" srcOrd="6" destOrd="0" presId="urn:microsoft.com/office/officeart/2008/layout/VerticalCurvedList"/>
    <dgm:cxn modelId="{04DC733F-89F1-4B72-984B-74A2C9D83F9D}" type="presParOf" srcId="{27488C25-B32B-4083-86D1-2D72DEE4CF06}" destId="{251F66FD-CD5B-4881-A977-FF90C5ACC16E}" srcOrd="0" destOrd="0" presId="urn:microsoft.com/office/officeart/2008/layout/VerticalCurvedList"/>
    <dgm:cxn modelId="{FBE3A143-825A-4382-936E-1BA1798AB1E4}" type="presParOf" srcId="{29C8CDBD-C36E-42BB-8088-ED48C652A1BF}" destId="{E293341F-70AC-489B-AE7D-0F54C1F9CB52}" srcOrd="7" destOrd="0" presId="urn:microsoft.com/office/officeart/2008/layout/VerticalCurvedList"/>
    <dgm:cxn modelId="{2D378E8C-23A9-415D-8B08-B4428593E8C2}" type="presParOf" srcId="{29C8CDBD-C36E-42BB-8088-ED48C652A1BF}" destId="{C1381147-0074-4207-8941-9D3DCAAA57D6}" srcOrd="8" destOrd="0" presId="urn:microsoft.com/office/officeart/2008/layout/VerticalCurvedList"/>
    <dgm:cxn modelId="{43C6F902-08AF-492E-A8DF-A11C4AA403EE}" type="presParOf" srcId="{C1381147-0074-4207-8941-9D3DCAAA57D6}" destId="{DF84FBA3-613D-467F-BF75-1631F3A4803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23EDB0-4071-47AB-862C-5E0278C2BB49}" type="doc">
      <dgm:prSet loTypeId="urn:microsoft.com/office/officeart/2005/8/layout/lProcess2" loCatId="list" qsTypeId="urn:microsoft.com/office/officeart/2005/8/quickstyle/3d2" qsCatId="3D" csTypeId="urn:microsoft.com/office/officeart/2005/8/colors/accent4_2" csCatId="accent4" phldr="1"/>
      <dgm:spPr/>
    </dgm:pt>
    <dgm:pt modelId="{D21AF084-0D46-44EA-B411-CCAC5C0BE4F0}">
      <dgm:prSet custT="1"/>
      <dgm:spPr/>
      <dgm:t>
        <a:bodyPr/>
        <a:lstStyle/>
        <a:p>
          <a:pPr algn="ctr"/>
          <a:r>
            <a:rPr lang="en-GB" sz="1800" b="1" kern="1200" dirty="0">
              <a:latin typeface="Calibri" panose="020F0502020204030204"/>
              <a:ea typeface="+mn-ea"/>
              <a:cs typeface="+mn-cs"/>
            </a:rPr>
            <a:t>-</a:t>
          </a:r>
          <a:endParaRPr lang="ro-RO" sz="1800" b="1" kern="1200" dirty="0">
            <a:latin typeface="Calibri" panose="020F0502020204030204"/>
            <a:ea typeface="+mn-ea"/>
            <a:cs typeface="+mn-cs"/>
          </a:endParaRPr>
        </a:p>
        <a:p>
          <a:pPr algn="ctr"/>
          <a:endParaRPr lang="ro-RO" sz="1800" b="1" kern="1200" dirty="0">
            <a:latin typeface="Calibri" panose="020F0502020204030204"/>
            <a:ea typeface="+mn-ea"/>
            <a:cs typeface="+mn-cs"/>
          </a:endParaRPr>
        </a:p>
        <a:p>
          <a:pPr algn="ctr"/>
          <a:endParaRPr lang="ro-RO" sz="1800" b="1" kern="1200" dirty="0">
            <a:latin typeface="Calibri" panose="020F0502020204030204"/>
            <a:ea typeface="+mn-ea"/>
            <a:cs typeface="+mn-cs"/>
          </a:endParaRPr>
        </a:p>
        <a:p>
          <a:pPr algn="ctr"/>
          <a:endParaRPr lang="ro-RO" sz="1800" b="1" kern="1200" dirty="0">
            <a:latin typeface="Calibri" panose="020F0502020204030204"/>
            <a:ea typeface="+mn-ea"/>
            <a:cs typeface="+mn-cs"/>
          </a:endParaRPr>
        </a:p>
        <a:p>
          <a:pPr algn="ctr"/>
          <a:endParaRPr lang="ro-RO" sz="1800" b="1" kern="1200" dirty="0">
            <a:latin typeface="Calibri" panose="020F0502020204030204"/>
            <a:ea typeface="+mn-ea"/>
            <a:cs typeface="+mn-cs"/>
          </a:endParaRPr>
        </a:p>
        <a:p>
          <a:pPr algn="ctr"/>
          <a:endParaRPr lang="ro-RO" sz="2000" b="1" kern="1200" dirty="0">
            <a:latin typeface="Trebuchet MS" panose="020B0603020202020204" pitchFamily="34" charset="0"/>
            <a:ea typeface="+mn-ea"/>
            <a:cs typeface="+mn-cs"/>
          </a:endParaRPr>
        </a:p>
        <a:p>
          <a:pPr algn="ctr"/>
          <a:endParaRPr lang="ro-RO" sz="2000" b="1" kern="1200" dirty="0">
            <a:latin typeface="Trebuchet MS" panose="020B0603020202020204" pitchFamily="34" charset="0"/>
            <a:ea typeface="+mn-ea"/>
            <a:cs typeface="+mn-cs"/>
          </a:endParaRPr>
        </a:p>
        <a:p>
          <a:pPr algn="ctr"/>
          <a:endParaRPr lang="en-GB" sz="1400" b="1" kern="1200" dirty="0">
            <a:latin typeface="Trebuchet MS" panose="020B0603020202020204" pitchFamily="34" charset="0"/>
            <a:ea typeface="+mn-ea"/>
            <a:cs typeface="+mn-cs"/>
          </a:endParaRPr>
        </a:p>
        <a:p>
          <a:pPr algn="ctr"/>
          <a:endParaRPr lang="en-GB" sz="100" b="1" kern="1200" dirty="0">
            <a:latin typeface="Trebuchet MS" panose="020B0603020202020204" pitchFamily="34" charset="0"/>
            <a:ea typeface="+mn-ea"/>
            <a:cs typeface="+mn-cs"/>
          </a:endParaRPr>
        </a:p>
        <a:p>
          <a:pPr algn="l"/>
          <a:endParaRPr lang="ro-RO" sz="2000" b="1" kern="1200" dirty="0">
            <a:latin typeface="Trebuchet MS" panose="020B0603020202020204" pitchFamily="34" charset="0"/>
            <a:ea typeface="+mn-ea"/>
            <a:cs typeface="+mn-cs"/>
          </a:endParaRPr>
        </a:p>
        <a:p>
          <a:pPr algn="l"/>
          <a:endParaRPr lang="ro-RO" sz="1200" b="1" kern="1200" dirty="0">
            <a:latin typeface="Trebuchet MS" panose="020B0603020202020204" pitchFamily="34" charset="0"/>
            <a:ea typeface="+mn-ea"/>
            <a:cs typeface="+mn-cs"/>
          </a:endParaRPr>
        </a:p>
        <a:p>
          <a:pPr algn="l"/>
          <a:r>
            <a:rPr lang="en-GB" sz="2200" b="1" kern="1200" dirty="0" err="1">
              <a:latin typeface="Trebuchet MS" panose="020B0603020202020204" pitchFamily="34" charset="0"/>
              <a:ea typeface="+mn-ea"/>
              <a:cs typeface="+mn-cs"/>
            </a:rPr>
            <a:t>Dezvoltarea</a:t>
          </a:r>
          <a:r>
            <a:rPr lang="en-GB" sz="2200" b="1" kern="1200" dirty="0">
              <a:latin typeface="Trebuchet MS" panose="020B0603020202020204" pitchFamily="34" charset="0"/>
              <a:ea typeface="+mn-ea"/>
              <a:cs typeface="+mn-cs"/>
            </a:rPr>
            <a:t> </a:t>
          </a:r>
          <a:r>
            <a:rPr lang="en-GB" sz="2200" b="1" kern="1200" dirty="0" err="1">
              <a:latin typeface="Trebuchet MS" panose="020B0603020202020204" pitchFamily="34" charset="0"/>
              <a:ea typeface="+mn-ea"/>
              <a:cs typeface="+mn-cs"/>
            </a:rPr>
            <a:t>locală</a:t>
          </a:r>
          <a:r>
            <a:rPr lang="en-GB" sz="2200" b="1" kern="1200" dirty="0">
              <a:latin typeface="Trebuchet MS" panose="020B0603020202020204" pitchFamily="34" charset="0"/>
              <a:ea typeface="+mn-ea"/>
              <a:cs typeface="+mn-cs"/>
            </a:rPr>
            <a:t> </a:t>
          </a:r>
          <a:r>
            <a:rPr lang="en-GB" sz="2200" b="1" kern="1200" dirty="0" err="1">
              <a:latin typeface="Trebuchet MS" panose="020B0603020202020204" pitchFamily="34" charset="0"/>
              <a:ea typeface="+mn-ea"/>
              <a:cs typeface="+mn-cs"/>
            </a:rPr>
            <a:t>plasată</a:t>
          </a:r>
          <a:r>
            <a:rPr lang="en-GB" sz="2200" b="1" kern="1200" dirty="0">
              <a:latin typeface="Trebuchet MS" panose="020B0603020202020204" pitchFamily="34" charset="0"/>
              <a:ea typeface="+mn-ea"/>
              <a:cs typeface="+mn-cs"/>
            </a:rPr>
            <a:t> sub </a:t>
          </a:r>
          <a:r>
            <a:rPr lang="en-GB" sz="2200" b="1" kern="1200" dirty="0" err="1">
              <a:latin typeface="Trebuchet MS" panose="020B0603020202020204" pitchFamily="34" charset="0"/>
              <a:ea typeface="+mn-ea"/>
              <a:cs typeface="+mn-cs"/>
            </a:rPr>
            <a:t>responsabilitatea</a:t>
          </a:r>
          <a:r>
            <a:rPr lang="en-GB" sz="2200" b="1" kern="1200" dirty="0">
              <a:latin typeface="Trebuchet MS" panose="020B0603020202020204" pitchFamily="34" charset="0"/>
              <a:ea typeface="+mn-ea"/>
              <a:cs typeface="+mn-cs"/>
            </a:rPr>
            <a:t> </a:t>
          </a:r>
          <a:r>
            <a:rPr lang="en-GB" sz="2200" b="1" kern="1200" dirty="0" err="1">
              <a:latin typeface="Trebuchet MS" panose="020B0603020202020204" pitchFamily="34" charset="0"/>
              <a:ea typeface="+mn-ea"/>
              <a:cs typeface="+mn-cs"/>
            </a:rPr>
            <a:t>comunității</a:t>
          </a:r>
          <a:endParaRPr lang="ro-RO" sz="2200" b="1" kern="1200" dirty="0">
            <a:latin typeface="Trebuchet MS" panose="020B0603020202020204" pitchFamily="34" charset="0"/>
            <a:ea typeface="+mn-ea"/>
            <a:cs typeface="+mn-cs"/>
          </a:endParaRPr>
        </a:p>
        <a:p>
          <a:pPr algn="l"/>
          <a:endParaRPr lang="ro-RO" sz="1050" b="1" kern="1200" dirty="0">
            <a:latin typeface="Trebuchet MS" panose="020B0603020202020204" pitchFamily="34" charset="0"/>
            <a:ea typeface="+mn-ea"/>
            <a:cs typeface="+mn-cs"/>
          </a:endParaRPr>
        </a:p>
        <a:p>
          <a:pPr algn="l"/>
          <a:r>
            <a:rPr lang="ro-RO" sz="2000" b="1" kern="1200" dirty="0">
              <a:latin typeface="Trebuchet MS" panose="020B0603020202020204" pitchFamily="34" charset="0"/>
              <a:ea typeface="+mn-ea"/>
              <a:cs typeface="+mn-cs"/>
            </a:rPr>
            <a:t>Buget</a:t>
          </a:r>
          <a:r>
            <a:rPr lang="en-GB" sz="2000" b="0" kern="1200" dirty="0">
              <a:latin typeface="Trebuchet MS" panose="020B0603020202020204" pitchFamily="34" charset="0"/>
              <a:ea typeface="+mn-ea"/>
              <a:cs typeface="+mn-cs"/>
            </a:rPr>
            <a:t>: </a:t>
          </a:r>
          <a:r>
            <a:rPr lang="en-GB" sz="2000" b="1" kern="1200" dirty="0">
              <a:latin typeface="Trebuchet MS" panose="020B0603020202020204" pitchFamily="34" charset="0"/>
              <a:ea typeface="+mn-ea"/>
              <a:cs typeface="+mn-cs"/>
            </a:rPr>
            <a:t>500 mil. Euro</a:t>
          </a:r>
          <a:endParaRPr lang="ro-RO" sz="2000" b="1" kern="1200" dirty="0">
            <a:latin typeface="Trebuchet MS" panose="020B0603020202020204" pitchFamily="34" charset="0"/>
            <a:ea typeface="+mn-ea"/>
            <a:cs typeface="+mn-cs"/>
          </a:endParaRPr>
        </a:p>
        <a:p>
          <a:pPr algn="l"/>
          <a:endParaRPr lang="ro-RO" sz="900" b="1" kern="1200" dirty="0">
            <a:latin typeface="Trebuchet MS" panose="020B0603020202020204" pitchFamily="34" charset="0"/>
            <a:ea typeface="+mn-ea"/>
            <a:cs typeface="+mn-cs"/>
          </a:endParaRPr>
        </a:p>
        <a:p>
          <a:pPr algn="l"/>
          <a:r>
            <a:rPr lang="ro-RO" sz="2000" b="0" kern="1200" dirty="0">
              <a:latin typeface="Trebuchet MS" panose="020B0603020202020204" pitchFamily="34" charset="0"/>
              <a:ea typeface="+mn-ea"/>
              <a:cs typeface="+mn-cs"/>
            </a:rPr>
            <a:t>Teritoriul eligibil – </a:t>
          </a:r>
          <a:r>
            <a:rPr lang="en-US" sz="2000" kern="1200" dirty="0" err="1"/>
            <a:t>comune</a:t>
          </a:r>
          <a:r>
            <a:rPr lang="en-US" sz="2000" kern="1200" dirty="0"/>
            <a:t> </a:t>
          </a:r>
          <a:r>
            <a:rPr lang="en-US" sz="2000" kern="1200" dirty="0" err="1"/>
            <a:t>și</a:t>
          </a:r>
          <a:r>
            <a:rPr lang="en-US" sz="2000" kern="1200" dirty="0"/>
            <a:t> </a:t>
          </a:r>
          <a:r>
            <a:rPr lang="en-US" sz="2000" kern="1200" dirty="0" err="1"/>
            <a:t>orașe</a:t>
          </a:r>
          <a:r>
            <a:rPr lang="en-US" sz="2000" kern="1200" dirty="0"/>
            <a:t> </a:t>
          </a:r>
          <a:r>
            <a:rPr lang="en-US" sz="2000" kern="1200" dirty="0" err="1"/>
            <a:t>mici</a:t>
          </a:r>
          <a:r>
            <a:rPr lang="en-US" sz="2000" kern="1200" dirty="0"/>
            <a:t> cu o </a:t>
          </a:r>
          <a:r>
            <a:rPr lang="en-US" sz="2000" kern="1200" dirty="0" err="1"/>
            <a:t>populație</a:t>
          </a:r>
          <a:r>
            <a:rPr lang="en-US" sz="2000" kern="1200" dirty="0"/>
            <a:t> </a:t>
          </a:r>
          <a:r>
            <a:rPr lang="ro-RO" sz="2000" kern="1200" dirty="0"/>
            <a:t>sub </a:t>
          </a:r>
          <a:r>
            <a:rPr lang="en-US" sz="2000" kern="1200" dirty="0"/>
            <a:t>20.000 </a:t>
          </a:r>
          <a:r>
            <a:rPr lang="en-US" sz="2000" kern="1200" dirty="0" err="1"/>
            <a:t>locuitori</a:t>
          </a:r>
          <a:r>
            <a:rPr lang="en-US" sz="2000" kern="1200" dirty="0"/>
            <a:t>.</a:t>
          </a:r>
          <a:endParaRPr lang="ro-RO" sz="2000" kern="1200" dirty="0"/>
        </a:p>
        <a:p>
          <a:pPr algn="l"/>
          <a:r>
            <a:rPr lang="ro-RO" sz="2000" b="0" kern="1200" dirty="0">
              <a:latin typeface="Trebuchet MS" panose="020B0603020202020204" pitchFamily="34" charset="0"/>
              <a:ea typeface="+mn-ea"/>
              <a:cs typeface="+mn-cs"/>
            </a:rPr>
            <a:t>Valoare strategie 		teritoriu acoperit și populație</a:t>
          </a:r>
        </a:p>
        <a:p>
          <a:pPr algn="l"/>
          <a:r>
            <a:rPr lang="en-GB" sz="2000" b="1" kern="1200" dirty="0">
              <a:latin typeface="Trebuchet MS" panose="020B0603020202020204" pitchFamily="34" charset="0"/>
              <a:ea typeface="+mn-ea"/>
              <a:cs typeface="+mn-cs"/>
            </a:rPr>
            <a:t>Val. </a:t>
          </a:r>
          <a:r>
            <a:rPr lang="en-GB" sz="2000" b="1" kern="1200" dirty="0" err="1">
              <a:latin typeface="Trebuchet MS" panose="020B0603020202020204" pitchFamily="34" charset="0"/>
              <a:ea typeface="+mn-ea"/>
              <a:cs typeface="+mn-cs"/>
            </a:rPr>
            <a:t>maximă</a:t>
          </a:r>
          <a:r>
            <a:rPr lang="en-GB" sz="2000" b="1" kern="1200" dirty="0">
              <a:latin typeface="Trebuchet MS" panose="020B0603020202020204" pitchFamily="34" charset="0"/>
              <a:ea typeface="+mn-ea"/>
              <a:cs typeface="+mn-cs"/>
            </a:rPr>
            <a:t> </a:t>
          </a:r>
          <a:r>
            <a:rPr lang="en-GB" sz="2000" b="1" kern="1200" dirty="0" err="1">
              <a:latin typeface="Trebuchet MS" panose="020B0603020202020204" pitchFamily="34" charset="0"/>
              <a:ea typeface="+mn-ea"/>
              <a:cs typeface="+mn-cs"/>
            </a:rPr>
            <a:t>nerambursabilă</a:t>
          </a:r>
          <a:r>
            <a:rPr lang="en-GB" sz="2000" b="0" kern="1200" dirty="0">
              <a:latin typeface="Trebuchet MS" panose="020B0603020202020204" pitchFamily="34" charset="0"/>
              <a:ea typeface="+mn-ea"/>
              <a:cs typeface="+mn-cs"/>
            </a:rPr>
            <a:t>- </a:t>
          </a:r>
          <a:r>
            <a:rPr lang="en-GB" sz="2000" b="1" kern="1200" dirty="0">
              <a:latin typeface="Trebuchet MS" panose="020B0603020202020204" pitchFamily="34" charset="0"/>
              <a:ea typeface="+mn-ea"/>
              <a:cs typeface="+mn-cs"/>
            </a:rPr>
            <a:t>200.000 euro/</a:t>
          </a:r>
          <a:r>
            <a:rPr lang="en-GB" sz="2000" b="1" kern="1200" dirty="0" err="1">
              <a:latin typeface="Trebuchet MS" panose="020B0603020202020204" pitchFamily="34" charset="0"/>
              <a:ea typeface="+mn-ea"/>
              <a:cs typeface="+mn-cs"/>
            </a:rPr>
            <a:t>proiect</a:t>
          </a:r>
          <a:endParaRPr lang="en-GB" sz="2000" b="1" kern="1200" dirty="0">
            <a:latin typeface="Trebuchet MS" panose="020B0603020202020204" pitchFamily="34" charset="0"/>
            <a:ea typeface="+mn-ea"/>
            <a:cs typeface="+mn-cs"/>
          </a:endParaRPr>
        </a:p>
        <a:p>
          <a:pPr algn="l"/>
          <a:endParaRPr lang="ro-RO" sz="1200" b="1" kern="1200" dirty="0">
            <a:latin typeface="Trebuchet MS" panose="020B0603020202020204" pitchFamily="34" charset="0"/>
            <a:ea typeface="+mn-ea"/>
            <a:cs typeface="+mn-cs"/>
          </a:endParaRPr>
        </a:p>
        <a:p>
          <a:pPr algn="l"/>
          <a:r>
            <a:rPr lang="ro-RO" sz="2000" b="1" kern="1200" dirty="0">
              <a:latin typeface="Trebuchet MS" panose="020B0603020202020204" pitchFamily="34" charset="0"/>
              <a:ea typeface="+mn-ea"/>
              <a:cs typeface="+mn-cs"/>
            </a:rPr>
            <a:t>Nou! </a:t>
          </a:r>
        </a:p>
        <a:p>
          <a:pPr algn="l"/>
          <a:r>
            <a:rPr lang="en-GB" sz="2000" b="1" kern="1200" dirty="0" err="1">
              <a:latin typeface="Trebuchet MS" panose="020B0603020202020204" pitchFamily="34" charset="0"/>
              <a:ea typeface="+mn-ea"/>
              <a:cs typeface="+mn-cs"/>
            </a:rPr>
            <a:t>Înființare</a:t>
          </a:r>
          <a:r>
            <a:rPr lang="en-GB" sz="2000" b="1" kern="1200" dirty="0">
              <a:latin typeface="Trebuchet MS" panose="020B0603020202020204" pitchFamily="34" charset="0"/>
              <a:ea typeface="+mn-ea"/>
              <a:cs typeface="+mn-cs"/>
            </a:rPr>
            <a:t> de </a:t>
          </a:r>
          <a:r>
            <a:rPr lang="en-GB" sz="2000" b="1" kern="1200" dirty="0" err="1">
              <a:latin typeface="Trebuchet MS" panose="020B0603020202020204" pitchFamily="34" charset="0"/>
              <a:ea typeface="+mn-ea"/>
              <a:cs typeface="+mn-cs"/>
            </a:rPr>
            <a:t>activități</a:t>
          </a:r>
          <a:r>
            <a:rPr lang="en-GB" sz="2000" b="1" kern="1200" dirty="0">
              <a:latin typeface="Trebuchet MS" panose="020B0603020202020204" pitchFamily="34" charset="0"/>
              <a:ea typeface="+mn-ea"/>
              <a:cs typeface="+mn-cs"/>
            </a:rPr>
            <a:t> </a:t>
          </a:r>
          <a:r>
            <a:rPr lang="en-GB" sz="2000" b="1" kern="1200" dirty="0" err="1">
              <a:latin typeface="Trebuchet MS" panose="020B0603020202020204" pitchFamily="34" charset="0"/>
              <a:ea typeface="+mn-ea"/>
              <a:cs typeface="+mn-cs"/>
            </a:rPr>
            <a:t>neagricole</a:t>
          </a:r>
          <a:r>
            <a:rPr lang="en-GB" sz="2000" b="1" kern="1200" dirty="0">
              <a:latin typeface="Trebuchet MS" panose="020B0603020202020204" pitchFamily="34" charset="0"/>
              <a:ea typeface="+mn-ea"/>
              <a:cs typeface="+mn-cs"/>
            </a:rPr>
            <a:t> </a:t>
          </a:r>
          <a:r>
            <a:rPr lang="ro-RO" sz="2000" b="1" kern="1200" dirty="0">
              <a:latin typeface="Trebuchet MS" panose="020B0603020202020204" pitchFamily="34" charset="0"/>
              <a:ea typeface="+mn-ea"/>
              <a:cs typeface="+mn-cs"/>
            </a:rPr>
            <a:t>prin GAL</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sume</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forfetare</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în</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cuantum</a:t>
          </a:r>
          <a:r>
            <a:rPr lang="en-GB" sz="2000" b="0" kern="1200" dirty="0">
              <a:latin typeface="Trebuchet MS" panose="020B0603020202020204" pitchFamily="34" charset="0"/>
              <a:ea typeface="+mn-ea"/>
              <a:cs typeface="+mn-cs"/>
            </a:rPr>
            <a:t> maxim de 70.000 EUR/plan de </a:t>
          </a:r>
          <a:r>
            <a:rPr lang="en-GB" sz="2000" b="0" kern="1200" dirty="0" err="1">
              <a:latin typeface="Trebuchet MS" panose="020B0603020202020204" pitchFamily="34" charset="0"/>
              <a:ea typeface="+mn-ea"/>
              <a:cs typeface="+mn-cs"/>
            </a:rPr>
            <a:t>afaceri</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în</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funcție</a:t>
          </a:r>
          <a:r>
            <a:rPr lang="en-GB" sz="2000" b="0" kern="1200" dirty="0">
              <a:latin typeface="Trebuchet MS" panose="020B0603020202020204" pitchFamily="34" charset="0"/>
              <a:ea typeface="+mn-ea"/>
              <a:cs typeface="+mn-cs"/>
            </a:rPr>
            <a:t> de </a:t>
          </a:r>
          <a:r>
            <a:rPr lang="en-GB" sz="2000" b="0" kern="1200" dirty="0" err="1">
              <a:latin typeface="Trebuchet MS" panose="020B0603020202020204" pitchFamily="34" charset="0"/>
              <a:ea typeface="+mn-ea"/>
              <a:cs typeface="+mn-cs"/>
            </a:rPr>
            <a:t>criteriile</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obiective</a:t>
          </a:r>
          <a:r>
            <a:rPr lang="en-GB" sz="2000" b="0" kern="1200" dirty="0">
              <a:latin typeface="Trebuchet MS" panose="020B0603020202020204" pitchFamily="34" charset="0"/>
              <a:ea typeface="+mn-ea"/>
              <a:cs typeface="+mn-cs"/>
            </a:rPr>
            <a:t> ale GAL.</a:t>
          </a:r>
          <a:endParaRPr lang="ro-RO" sz="2000" b="0" kern="1200" dirty="0">
            <a:latin typeface="Trebuchet MS" panose="020B0603020202020204" pitchFamily="34" charset="0"/>
            <a:ea typeface="+mn-ea"/>
            <a:cs typeface="+mn-cs"/>
          </a:endParaRPr>
        </a:p>
        <a:p>
          <a:pPr algn="l"/>
          <a:r>
            <a:rPr lang="ro-RO" sz="1800" b="1" kern="1200" dirty="0">
              <a:latin typeface="Trebuchet MS" panose="020B0603020202020204" pitchFamily="34" charset="0"/>
              <a:ea typeface="+mn-ea"/>
              <a:cs typeface="+mn-cs"/>
            </a:rPr>
            <a:t>Intervențiile LEADER - complementare cu intervențiile din PNS, demarcarea se realizează în funcție de acțiunile sprijinite/obiectivele proiectelor/valoarea adăugată LEADER.</a:t>
          </a:r>
          <a:endParaRPr lang="en-GB" sz="1800" b="1" kern="1200" dirty="0">
            <a:latin typeface="Trebuchet MS" panose="020B0603020202020204" pitchFamily="34" charset="0"/>
            <a:ea typeface="+mn-ea"/>
            <a:cs typeface="+mn-cs"/>
          </a:endParaRPr>
        </a:p>
      </dgm:t>
    </dgm:pt>
    <dgm:pt modelId="{95331913-7CBB-4BE5-8EF1-6BD883D6C67A}" type="parTrans" cxnId="{CA2A893D-F367-4FC2-A0DE-49336BC0B553}">
      <dgm:prSet/>
      <dgm:spPr/>
      <dgm:t>
        <a:bodyPr/>
        <a:lstStyle/>
        <a:p>
          <a:endParaRPr lang="en-GB"/>
        </a:p>
      </dgm:t>
    </dgm:pt>
    <dgm:pt modelId="{8DF305A5-BFFD-4863-8A3E-5A9BEC9A389D}" type="sibTrans" cxnId="{CA2A893D-F367-4FC2-A0DE-49336BC0B553}">
      <dgm:prSet/>
      <dgm:spPr/>
      <dgm:t>
        <a:bodyPr/>
        <a:lstStyle/>
        <a:p>
          <a:endParaRPr lang="en-GB"/>
        </a:p>
      </dgm:t>
    </dgm:pt>
    <dgm:pt modelId="{7FA27D77-F644-4755-97E4-EA46E2B80F75}" type="pres">
      <dgm:prSet presAssocID="{F223EDB0-4071-47AB-862C-5E0278C2BB49}" presName="theList" presStyleCnt="0">
        <dgm:presLayoutVars>
          <dgm:dir/>
          <dgm:animLvl val="lvl"/>
          <dgm:resizeHandles val="exact"/>
        </dgm:presLayoutVars>
      </dgm:prSet>
      <dgm:spPr/>
    </dgm:pt>
    <dgm:pt modelId="{9AEB63BF-EEA7-4DE4-811E-1F583EC8223D}" type="pres">
      <dgm:prSet presAssocID="{D21AF084-0D46-44EA-B411-CCAC5C0BE4F0}" presName="compNode" presStyleCnt="0"/>
      <dgm:spPr/>
    </dgm:pt>
    <dgm:pt modelId="{7570C596-9920-42A0-B39D-7588EB191617}" type="pres">
      <dgm:prSet presAssocID="{D21AF084-0D46-44EA-B411-CCAC5C0BE4F0}" presName="aNode" presStyleLbl="bgShp" presStyleIdx="0" presStyleCnt="1" custLinFactNeighborX="578" custLinFactNeighborY="307"/>
      <dgm:spPr/>
      <dgm:t>
        <a:bodyPr/>
        <a:lstStyle/>
        <a:p>
          <a:endParaRPr lang="en-US"/>
        </a:p>
      </dgm:t>
    </dgm:pt>
    <dgm:pt modelId="{9AD09098-1CB4-4C6E-A675-247272A21CA7}" type="pres">
      <dgm:prSet presAssocID="{D21AF084-0D46-44EA-B411-CCAC5C0BE4F0}" presName="textNode" presStyleLbl="bgShp" presStyleIdx="0" presStyleCnt="1"/>
      <dgm:spPr/>
      <dgm:t>
        <a:bodyPr/>
        <a:lstStyle/>
        <a:p>
          <a:endParaRPr lang="en-US"/>
        </a:p>
      </dgm:t>
    </dgm:pt>
    <dgm:pt modelId="{87DEBF88-18B4-4F54-9C20-F9FED5927A22}" type="pres">
      <dgm:prSet presAssocID="{D21AF084-0D46-44EA-B411-CCAC5C0BE4F0}" presName="compChildNode" presStyleCnt="0"/>
      <dgm:spPr/>
    </dgm:pt>
    <dgm:pt modelId="{656F37BC-0012-46C0-94E7-26DDC695D557}" type="pres">
      <dgm:prSet presAssocID="{D21AF084-0D46-44EA-B411-CCAC5C0BE4F0}" presName="theInnerList" presStyleCnt="0"/>
      <dgm:spPr/>
    </dgm:pt>
  </dgm:ptLst>
  <dgm:cxnLst>
    <dgm:cxn modelId="{C6FD2583-2FC2-4A1A-AD3F-1851BAA7AB5A}" type="presOf" srcId="{F223EDB0-4071-47AB-862C-5E0278C2BB49}" destId="{7FA27D77-F644-4755-97E4-EA46E2B80F75}" srcOrd="0" destOrd="0" presId="urn:microsoft.com/office/officeart/2005/8/layout/lProcess2"/>
    <dgm:cxn modelId="{D5F45420-E6A9-44CE-A1A1-9DEC1E063104}" type="presOf" srcId="{D21AF084-0D46-44EA-B411-CCAC5C0BE4F0}" destId="{9AD09098-1CB4-4C6E-A675-247272A21CA7}" srcOrd="1" destOrd="0" presId="urn:microsoft.com/office/officeart/2005/8/layout/lProcess2"/>
    <dgm:cxn modelId="{CA2A893D-F367-4FC2-A0DE-49336BC0B553}" srcId="{F223EDB0-4071-47AB-862C-5E0278C2BB49}" destId="{D21AF084-0D46-44EA-B411-CCAC5C0BE4F0}" srcOrd="0" destOrd="0" parTransId="{95331913-7CBB-4BE5-8EF1-6BD883D6C67A}" sibTransId="{8DF305A5-BFFD-4863-8A3E-5A9BEC9A389D}"/>
    <dgm:cxn modelId="{D6A99E8A-F987-444C-838E-40F3578F550A}" type="presOf" srcId="{D21AF084-0D46-44EA-B411-CCAC5C0BE4F0}" destId="{7570C596-9920-42A0-B39D-7588EB191617}" srcOrd="0" destOrd="0" presId="urn:microsoft.com/office/officeart/2005/8/layout/lProcess2"/>
    <dgm:cxn modelId="{942F81CE-6A0F-4767-BFE7-4DE8BE31D9F6}" type="presParOf" srcId="{7FA27D77-F644-4755-97E4-EA46E2B80F75}" destId="{9AEB63BF-EEA7-4DE4-811E-1F583EC8223D}" srcOrd="0" destOrd="0" presId="urn:microsoft.com/office/officeart/2005/8/layout/lProcess2"/>
    <dgm:cxn modelId="{7E1AD376-6DE2-4EFD-8C66-05943008C6C2}" type="presParOf" srcId="{9AEB63BF-EEA7-4DE4-811E-1F583EC8223D}" destId="{7570C596-9920-42A0-B39D-7588EB191617}" srcOrd="0" destOrd="0" presId="urn:microsoft.com/office/officeart/2005/8/layout/lProcess2"/>
    <dgm:cxn modelId="{BC981439-E0FC-47A5-B143-F396E6538216}" type="presParOf" srcId="{9AEB63BF-EEA7-4DE4-811E-1F583EC8223D}" destId="{9AD09098-1CB4-4C6E-A675-247272A21CA7}" srcOrd="1" destOrd="0" presId="urn:microsoft.com/office/officeart/2005/8/layout/lProcess2"/>
    <dgm:cxn modelId="{A8ED6D5F-8CB8-475B-9ABD-CA1395EE7984}" type="presParOf" srcId="{9AEB63BF-EEA7-4DE4-811E-1F583EC8223D}" destId="{87DEBF88-18B4-4F54-9C20-F9FED5927A22}" srcOrd="2" destOrd="0" presId="urn:microsoft.com/office/officeart/2005/8/layout/lProcess2"/>
    <dgm:cxn modelId="{A354A326-C161-49E0-8CEF-C42859F286D7}" type="presParOf" srcId="{87DEBF88-18B4-4F54-9C20-F9FED5927A22}" destId="{656F37BC-0012-46C0-94E7-26DDC695D557}"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7C6DF6A-82E8-4899-AE63-B794D307EBAD}"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GB"/>
        </a:p>
      </dgm:t>
    </dgm:pt>
    <dgm:pt modelId="{810CAD23-2A36-4222-89C9-10E05B563730}">
      <dgm:prSet phldrT="[Text]" custT="1"/>
      <dgm:spPr>
        <a:solidFill>
          <a:schemeClr val="accent4">
            <a:lumMod val="20000"/>
            <a:lumOff val="80000"/>
          </a:schemeClr>
        </a:solidFill>
      </dgm:spPr>
      <dgm:t>
        <a:bodyPr anchor="t"/>
        <a:lstStyle/>
        <a:p>
          <a:pPr algn="l"/>
          <a:r>
            <a:rPr lang="ro-RO" sz="1800" b="1" dirty="0">
              <a:solidFill>
                <a:schemeClr val="tx1"/>
              </a:solidFill>
              <a:latin typeface="Trebuchet MS" panose="020B0603020202020204" pitchFamily="34" charset="0"/>
            </a:rPr>
            <a:t>AKIS (</a:t>
          </a:r>
          <a:r>
            <a:rPr lang="en-GB" sz="1800" b="1" dirty="0" err="1">
              <a:solidFill>
                <a:schemeClr val="tx1"/>
              </a:solidFill>
              <a:latin typeface="Trebuchet MS" panose="020B0603020202020204" pitchFamily="34" charset="0"/>
            </a:rPr>
            <a:t>Sistem</a:t>
          </a:r>
          <a:r>
            <a:rPr lang="en-GB" sz="1800" b="1" dirty="0">
              <a:solidFill>
                <a:schemeClr val="tx1"/>
              </a:solidFill>
              <a:latin typeface="Trebuchet MS" panose="020B0603020202020204" pitchFamily="34" charset="0"/>
            </a:rPr>
            <a:t> de </a:t>
          </a:r>
          <a:r>
            <a:rPr lang="en-GB" sz="1800" b="1" dirty="0" err="1">
              <a:solidFill>
                <a:schemeClr val="tx1"/>
              </a:solidFill>
              <a:latin typeface="Trebuchet MS" panose="020B0603020202020204" pitchFamily="34" charset="0"/>
            </a:rPr>
            <a:t>Cunoștin</a:t>
          </a:r>
          <a:r>
            <a:rPr lang="ro-RO" sz="1800" b="1" dirty="0">
              <a:solidFill>
                <a:schemeClr val="tx1"/>
              </a:solidFill>
              <a:latin typeface="Trebuchet MS" panose="020B0603020202020204" pitchFamily="34" charset="0"/>
            </a:rPr>
            <a:t>ț</a:t>
          </a:r>
          <a:r>
            <a:rPr lang="en-GB" sz="1800" b="1" dirty="0">
              <a:solidFill>
                <a:schemeClr val="tx1"/>
              </a:solidFill>
              <a:latin typeface="Trebuchet MS" panose="020B0603020202020204" pitchFamily="34" charset="0"/>
            </a:rPr>
            <a:t>e </a:t>
          </a:r>
          <a:r>
            <a:rPr lang="en-GB" sz="1800" b="1" dirty="0" err="1">
              <a:solidFill>
                <a:schemeClr val="tx1"/>
              </a:solidFill>
              <a:latin typeface="Trebuchet MS" panose="020B0603020202020204" pitchFamily="34" charset="0"/>
            </a:rPr>
            <a:t>și</a:t>
          </a:r>
          <a:r>
            <a:rPr lang="en-GB" sz="1800" b="1" dirty="0">
              <a:solidFill>
                <a:schemeClr val="tx1"/>
              </a:solidFill>
              <a:latin typeface="Trebuchet MS" panose="020B0603020202020204" pitchFamily="34" charset="0"/>
            </a:rPr>
            <a:t> </a:t>
          </a:r>
          <a:r>
            <a:rPr lang="en-GB" sz="1800" b="1" dirty="0" err="1">
              <a:solidFill>
                <a:schemeClr val="tx1"/>
              </a:solidFill>
              <a:latin typeface="Trebuchet MS" panose="020B0603020202020204" pitchFamily="34" charset="0"/>
            </a:rPr>
            <a:t>Inovare</a:t>
          </a:r>
          <a:r>
            <a:rPr lang="en-GB" sz="1800" b="1" dirty="0">
              <a:solidFill>
                <a:schemeClr val="tx1"/>
              </a:solidFill>
              <a:latin typeface="Trebuchet MS" panose="020B0603020202020204" pitchFamily="34" charset="0"/>
            </a:rPr>
            <a:t> </a:t>
          </a:r>
          <a:r>
            <a:rPr lang="en-GB" sz="1800" b="1" dirty="0" err="1">
              <a:solidFill>
                <a:schemeClr val="tx1"/>
              </a:solidFill>
              <a:latin typeface="Trebuchet MS" panose="020B0603020202020204" pitchFamily="34" charset="0"/>
            </a:rPr>
            <a:t>în</a:t>
          </a:r>
          <a:r>
            <a:rPr lang="en-GB" sz="1800" b="1" dirty="0">
              <a:solidFill>
                <a:schemeClr val="tx1"/>
              </a:solidFill>
              <a:latin typeface="Trebuchet MS" panose="020B0603020202020204" pitchFamily="34" charset="0"/>
            </a:rPr>
            <a:t> </a:t>
          </a:r>
          <a:r>
            <a:rPr lang="en-GB" sz="1800" b="1" dirty="0" err="1">
              <a:solidFill>
                <a:schemeClr val="tx1"/>
              </a:solidFill>
              <a:latin typeface="Trebuchet MS" panose="020B0603020202020204" pitchFamily="34" charset="0"/>
            </a:rPr>
            <a:t>Agricultură</a:t>
          </a:r>
          <a:r>
            <a:rPr lang="en-GB" sz="1800" b="1" dirty="0">
              <a:solidFill>
                <a:schemeClr val="tx1"/>
              </a:solidFill>
              <a:latin typeface="Trebuchet MS" panose="020B0603020202020204" pitchFamily="34" charset="0"/>
            </a:rPr>
            <a:t>) </a:t>
          </a:r>
          <a:endParaRPr lang="ro-RO" sz="1800" b="1" dirty="0">
            <a:solidFill>
              <a:schemeClr val="tx1"/>
            </a:solidFill>
            <a:latin typeface="Trebuchet MS" panose="020B0603020202020204" pitchFamily="34" charset="0"/>
          </a:endParaRPr>
        </a:p>
        <a:p>
          <a:pPr algn="l"/>
          <a:endParaRPr lang="ro-RO" sz="1050" b="0" dirty="0">
            <a:solidFill>
              <a:schemeClr val="tx1"/>
            </a:solidFill>
            <a:latin typeface="Trebuchet MS" panose="020B0603020202020204" pitchFamily="34" charset="0"/>
          </a:endParaRPr>
        </a:p>
        <a:p>
          <a:pPr algn="l"/>
          <a:r>
            <a:rPr lang="ro-RO" sz="1800" b="1" dirty="0">
              <a:solidFill>
                <a:schemeClr val="tx1"/>
              </a:solidFill>
              <a:latin typeface="Trebuchet MS" panose="020B0603020202020204" pitchFamily="34" charset="0"/>
            </a:rPr>
            <a:t>Concept </a:t>
          </a:r>
          <a:r>
            <a:rPr lang="en-GB" sz="1800" b="1" dirty="0" err="1">
              <a:solidFill>
                <a:schemeClr val="tx1"/>
              </a:solidFill>
              <a:latin typeface="Trebuchet MS" panose="020B0603020202020204" pitchFamily="34" charset="0"/>
            </a:rPr>
            <a:t>nou</a:t>
          </a:r>
          <a:r>
            <a:rPr lang="ro-RO" sz="1800" b="1" dirty="0">
              <a:solidFill>
                <a:schemeClr val="tx1"/>
              </a:solidFill>
              <a:latin typeface="Trebuchet MS" panose="020B0603020202020204" pitchFamily="34" charset="0"/>
            </a:rPr>
            <a:t>:</a:t>
          </a:r>
        </a:p>
        <a:p>
          <a:pPr algn="l"/>
          <a:endParaRPr lang="en-GB" sz="1200" b="1" dirty="0">
            <a:solidFill>
              <a:schemeClr val="tx1"/>
            </a:solidFill>
            <a:latin typeface="Trebuchet MS" panose="020B0603020202020204" pitchFamily="34" charset="0"/>
          </a:endParaRPr>
        </a:p>
        <a:p>
          <a:pPr algn="l"/>
          <a:r>
            <a:rPr lang="ro-RO" sz="1800" b="0" dirty="0">
              <a:solidFill>
                <a:schemeClr val="tx1"/>
              </a:solidFill>
              <a:latin typeface="Trebuchet MS" panose="020B0603020202020204" pitchFamily="34" charset="0"/>
            </a:rPr>
            <a:t>reunește organizații, instituții</a:t>
          </a:r>
        </a:p>
        <a:p>
          <a:pPr algn="l"/>
          <a:r>
            <a:rPr lang="en-GB" sz="1800" b="0" dirty="0" err="1">
              <a:solidFill>
                <a:schemeClr val="tx1"/>
              </a:solidFill>
              <a:latin typeface="Trebuchet MS" panose="020B0603020202020204" pitchFamily="34" charset="0"/>
            </a:rPr>
            <a:t>formatori</a:t>
          </a:r>
          <a:r>
            <a:rPr lang="en-GB" sz="1800" b="0" dirty="0">
              <a:solidFill>
                <a:schemeClr val="tx1"/>
              </a:solidFill>
              <a:latin typeface="Trebuchet MS" panose="020B0603020202020204" pitchFamily="34" charset="0"/>
            </a:rPr>
            <a:t>, </a:t>
          </a:r>
          <a:r>
            <a:rPr lang="en-GB" sz="1800" b="0" dirty="0" err="1">
              <a:solidFill>
                <a:schemeClr val="tx1"/>
              </a:solidFill>
              <a:latin typeface="Trebuchet MS" panose="020B0603020202020204" pitchFamily="34" charset="0"/>
            </a:rPr>
            <a:t>consultan</a:t>
          </a:r>
          <a:r>
            <a:rPr lang="ro-RO" sz="1800" b="0" dirty="0">
              <a:solidFill>
                <a:schemeClr val="tx1"/>
              </a:solidFill>
              <a:latin typeface="Trebuchet MS" panose="020B0603020202020204" pitchFamily="34" charset="0"/>
            </a:rPr>
            <a:t>ți;</a:t>
          </a:r>
        </a:p>
        <a:p>
          <a:pPr algn="l"/>
          <a:r>
            <a:rPr lang="ro-RO" sz="1800" b="0" dirty="0">
              <a:solidFill>
                <a:schemeClr val="tx1"/>
              </a:solidFill>
              <a:latin typeface="Trebuchet MS" panose="020B0603020202020204" pitchFamily="34" charset="0"/>
            </a:rPr>
            <a:t>asigură fluxuri de informații și cunoștințe.</a:t>
          </a:r>
          <a:endParaRPr lang="en-GB" sz="1800" b="0" dirty="0">
            <a:solidFill>
              <a:schemeClr val="tx1"/>
            </a:solidFill>
            <a:latin typeface="Trebuchet MS" panose="020B0603020202020204" pitchFamily="34" charset="0"/>
          </a:endParaRPr>
        </a:p>
        <a:p>
          <a:pPr algn="l"/>
          <a:endParaRPr lang="en-GB" sz="1800" dirty="0"/>
        </a:p>
      </dgm:t>
    </dgm:pt>
    <dgm:pt modelId="{3E424827-5245-4BD5-AB70-CAC506205E4A}" type="parTrans" cxnId="{C6AC1B38-E835-4F62-BCC5-2D33E34A7C14}">
      <dgm:prSet/>
      <dgm:spPr/>
      <dgm:t>
        <a:bodyPr/>
        <a:lstStyle/>
        <a:p>
          <a:endParaRPr lang="en-GB"/>
        </a:p>
      </dgm:t>
    </dgm:pt>
    <dgm:pt modelId="{DB6D98DE-BBDE-4699-8C10-51EDF08D53DA}" type="sibTrans" cxnId="{C6AC1B38-E835-4F62-BCC5-2D33E34A7C14}">
      <dgm:prSet/>
      <dgm:spPr>
        <a:solidFill>
          <a:schemeClr val="accent4">
            <a:lumMod val="50000"/>
          </a:schemeClr>
        </a:solidFill>
      </dgm:spPr>
      <dgm:t>
        <a:bodyPr/>
        <a:lstStyle/>
        <a:p>
          <a:endParaRPr lang="en-GB"/>
        </a:p>
      </dgm:t>
    </dgm:pt>
    <dgm:pt modelId="{11690296-15A5-45E3-A228-DFB00E85B15C}">
      <dgm:prSet custT="1"/>
      <dgm:spPr>
        <a:solidFill>
          <a:schemeClr val="accent4">
            <a:lumMod val="20000"/>
            <a:lumOff val="80000"/>
          </a:schemeClr>
        </a:solidFill>
      </dgm:spPr>
      <dgm:t>
        <a:bodyPr/>
        <a:lstStyle/>
        <a:p>
          <a:pPr marL="0" lvl="0" algn="l" defTabSz="889000">
            <a:lnSpc>
              <a:spcPct val="100000"/>
            </a:lnSpc>
            <a:spcBef>
              <a:spcPts val="0"/>
            </a:spcBef>
            <a:spcAft>
              <a:spcPts val="0"/>
            </a:spcAft>
            <a:buNone/>
          </a:pPr>
          <a:r>
            <a:rPr lang="ro-RO" sz="2000" b="1" kern="1200" dirty="0">
              <a:solidFill>
                <a:schemeClr val="tx1"/>
              </a:solidFill>
              <a:latin typeface="Trebuchet MS" panose="020B0603020202020204" pitchFamily="34" charset="0"/>
            </a:rPr>
            <a:t>Formare profesională - 6 mil. euro </a:t>
          </a:r>
        </a:p>
        <a:p>
          <a:pPr marL="0" lvl="0" algn="l" defTabSz="889000">
            <a:lnSpc>
              <a:spcPct val="100000"/>
            </a:lnSpc>
            <a:spcBef>
              <a:spcPts val="0"/>
            </a:spcBef>
            <a:spcAft>
              <a:spcPts val="0"/>
            </a:spcAft>
            <a:buNone/>
          </a:pPr>
          <a:r>
            <a:rPr lang="ro-RO" sz="1800" b="0" kern="1200" dirty="0">
              <a:solidFill>
                <a:prstClr val="black"/>
              </a:solidFill>
              <a:latin typeface="Trebuchet MS" panose="020B0603020202020204" pitchFamily="34" charset="0"/>
              <a:ea typeface="+mn-ea"/>
              <a:cs typeface="+mn-cs"/>
            </a:rPr>
            <a:t>Instruire pentru fermieri și consilieri</a:t>
          </a:r>
        </a:p>
        <a:p>
          <a:pPr marL="0" lvl="0" algn="ctr" defTabSz="889000">
            <a:lnSpc>
              <a:spcPct val="100000"/>
            </a:lnSpc>
            <a:spcBef>
              <a:spcPts val="0"/>
            </a:spcBef>
            <a:spcAft>
              <a:spcPts val="0"/>
            </a:spcAft>
            <a:buNone/>
          </a:pPr>
          <a:endParaRPr lang="ro-RO" sz="400" b="1" kern="1200" dirty="0">
            <a:solidFill>
              <a:schemeClr val="tx1"/>
            </a:solidFill>
            <a:latin typeface="Trebuchet MS" panose="020B0603020202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ro-RO" sz="2000" b="1" kern="1200" dirty="0">
              <a:solidFill>
                <a:schemeClr val="tx1"/>
              </a:solidFill>
              <a:latin typeface="Trebuchet MS" panose="020B0603020202020204" pitchFamily="34" charset="0"/>
            </a:rPr>
            <a:t>Consiliere – 4 mil. euro </a:t>
          </a:r>
          <a:endParaRPr lang="en-GB" sz="2000" b="1" kern="1200" dirty="0">
            <a:solidFill>
              <a:schemeClr val="tx1"/>
            </a:solidFill>
            <a:latin typeface="Trebuchet MS" panose="020B0603020202020204" pitchFamily="34" charset="0"/>
          </a:endParaRPr>
        </a:p>
        <a:p>
          <a:pPr marL="0" lvl="0" algn="ctr" defTabSz="889000">
            <a:lnSpc>
              <a:spcPct val="100000"/>
            </a:lnSpc>
            <a:spcBef>
              <a:spcPts val="0"/>
            </a:spcBef>
            <a:spcAft>
              <a:spcPts val="0"/>
            </a:spcAft>
            <a:buNone/>
          </a:pPr>
          <a:endParaRPr lang="ro-RO" sz="1000" b="1" kern="1200" dirty="0">
            <a:solidFill>
              <a:schemeClr val="tx1"/>
            </a:solidFill>
            <a:latin typeface="Trebuchet MS" panose="020B0603020202020204" pitchFamily="34" charset="0"/>
          </a:endParaRPr>
        </a:p>
        <a:p>
          <a:pPr marL="0" lvl="0" defTabSz="889000">
            <a:lnSpc>
              <a:spcPct val="90000"/>
            </a:lnSpc>
            <a:spcBef>
              <a:spcPct val="0"/>
            </a:spcBef>
            <a:spcAft>
              <a:spcPct val="35000"/>
            </a:spcAft>
            <a:buNone/>
          </a:pPr>
          <a:r>
            <a:rPr lang="en-GB" sz="1800" b="0" kern="1200" dirty="0" err="1">
              <a:solidFill>
                <a:schemeClr val="tx1"/>
              </a:solidFill>
              <a:latin typeface="Trebuchet MS" panose="020B0603020202020204" pitchFamily="34" charset="0"/>
            </a:rPr>
            <a:t>Consilierii</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agricoli</a:t>
          </a:r>
          <a:r>
            <a:rPr lang="en-GB" sz="1800" b="0" kern="1200" dirty="0">
              <a:solidFill>
                <a:schemeClr val="tx1"/>
              </a:solidFill>
              <a:latin typeface="Trebuchet MS" panose="020B0603020202020204" pitchFamily="34" charset="0"/>
            </a:rPr>
            <a:t> </a:t>
          </a:r>
          <a:r>
            <a:rPr lang="ro-RO" sz="1800" b="0" kern="1200" dirty="0">
              <a:solidFill>
                <a:schemeClr val="tx1"/>
              </a:solidFill>
              <a:latin typeface="Trebuchet MS" panose="020B0603020202020204" pitchFamily="34" charset="0"/>
            </a:rPr>
            <a:t>sunt p</a:t>
          </a:r>
          <a:r>
            <a:rPr lang="en-GB" sz="1800" b="0" kern="1200" dirty="0" err="1">
              <a:solidFill>
                <a:schemeClr val="tx1"/>
              </a:solidFill>
              <a:latin typeface="Trebuchet MS" panose="020B0603020202020204" pitchFamily="34" charset="0"/>
            </a:rPr>
            <a:t>arte</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integrantă</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în</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cadrul</a:t>
          </a:r>
          <a:r>
            <a:rPr lang="en-GB" sz="1800" b="0" kern="1200" dirty="0">
              <a:solidFill>
                <a:schemeClr val="tx1"/>
              </a:solidFill>
              <a:latin typeface="Trebuchet MS" panose="020B0603020202020204" pitchFamily="34" charset="0"/>
            </a:rPr>
            <a:t> AKIS</a:t>
          </a:r>
          <a:r>
            <a:rPr lang="ro-RO" sz="1800" b="0" kern="1200" dirty="0">
              <a:solidFill>
                <a:schemeClr val="tx1"/>
              </a:solidFill>
              <a:latin typeface="Trebuchet MS" panose="020B0603020202020204" pitchFamily="34" charset="0"/>
            </a:rPr>
            <a:t>.</a:t>
          </a:r>
          <a:r>
            <a:rPr lang="en-GB" sz="1800" b="0" kern="1200" dirty="0">
              <a:solidFill>
                <a:schemeClr val="tx1"/>
              </a:solidFill>
              <a:latin typeface="Trebuchet MS" panose="020B0603020202020204" pitchFamily="34" charset="0"/>
            </a:rPr>
            <a:t>  </a:t>
          </a:r>
          <a:endParaRPr lang="ro-RO" sz="1800" b="0" kern="1200" dirty="0">
            <a:solidFill>
              <a:schemeClr val="tx1"/>
            </a:solidFill>
            <a:latin typeface="Trebuchet MS" panose="020B0603020202020204" pitchFamily="34" charset="0"/>
          </a:endParaRPr>
        </a:p>
        <a:p>
          <a:pPr marL="0" lvl="0" defTabSz="889000">
            <a:lnSpc>
              <a:spcPct val="90000"/>
            </a:lnSpc>
            <a:spcBef>
              <a:spcPct val="0"/>
            </a:spcBef>
            <a:spcAft>
              <a:spcPct val="35000"/>
            </a:spcAft>
            <a:buNone/>
          </a:pPr>
          <a:r>
            <a:rPr lang="ro-RO" sz="1800" b="0" kern="1200" dirty="0">
              <a:solidFill>
                <a:schemeClr val="tx1"/>
              </a:solidFill>
              <a:latin typeface="Trebuchet MS" panose="020B0603020202020204" pitchFamily="34" charset="0"/>
            </a:rPr>
            <a:t>F</a:t>
          </a:r>
          <a:r>
            <a:rPr lang="en-GB" sz="1800" b="0" kern="1200" dirty="0" err="1">
              <a:solidFill>
                <a:schemeClr val="tx1"/>
              </a:solidFill>
              <a:latin typeface="Trebuchet MS" panose="020B0603020202020204" pitchFamily="34" charset="0"/>
            </a:rPr>
            <a:t>urnizează</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informații</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tehnologice</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și</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științifice</a:t>
          </a:r>
          <a:r>
            <a:rPr lang="en-GB" sz="1800" b="0" kern="1200" dirty="0">
              <a:solidFill>
                <a:schemeClr val="tx1"/>
              </a:solidFill>
              <a:latin typeface="Trebuchet MS" panose="020B0603020202020204" pitchFamily="34" charset="0"/>
            </a:rPr>
            <a:t> la </a:t>
          </a:r>
          <a:r>
            <a:rPr lang="en-GB" sz="1800" b="0" kern="1200" dirty="0" err="1">
              <a:solidFill>
                <a:schemeClr val="tx1"/>
              </a:solidFill>
              <a:latin typeface="Trebuchet MS" panose="020B0603020202020204" pitchFamily="34" charset="0"/>
            </a:rPr>
            <a:t>zi</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obținute</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prin</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cercetare</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inovare</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și</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alte</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expertize</a:t>
          </a:r>
          <a:r>
            <a:rPr lang="en-GB" sz="1600" b="0" kern="1200" dirty="0">
              <a:solidFill>
                <a:schemeClr val="tx1"/>
              </a:solidFill>
              <a:latin typeface="Trebuchet MS" panose="020B0603020202020204" pitchFamily="34" charset="0"/>
            </a:rPr>
            <a:t>. </a:t>
          </a:r>
          <a:endParaRPr lang="ro-RO" sz="1600" b="0" kern="1200" dirty="0">
            <a:solidFill>
              <a:schemeClr val="tx1"/>
            </a:solidFill>
            <a:latin typeface="Trebuchet MS" panose="020B0603020202020204" pitchFamily="34" charset="0"/>
          </a:endParaRPr>
        </a:p>
        <a:p>
          <a:pPr marL="0" lvl="0" defTabSz="889000">
            <a:lnSpc>
              <a:spcPct val="90000"/>
            </a:lnSpc>
            <a:spcBef>
              <a:spcPct val="0"/>
            </a:spcBef>
            <a:spcAft>
              <a:spcPct val="35000"/>
            </a:spcAft>
            <a:buNone/>
          </a:pPr>
          <a:endParaRPr lang="en-GB" sz="1600" b="0" kern="1200" dirty="0">
            <a:solidFill>
              <a:schemeClr val="tx1"/>
            </a:solidFill>
            <a:latin typeface="Trebuchet MS" panose="020B0603020202020204" pitchFamily="34" charset="0"/>
          </a:endParaRPr>
        </a:p>
      </dgm:t>
    </dgm:pt>
    <dgm:pt modelId="{50526056-FD2C-4B5A-A3EB-33FF13F7231C}" type="parTrans" cxnId="{B4F7AEEF-540C-4005-8ACA-36E6E0E39457}">
      <dgm:prSet/>
      <dgm:spPr/>
      <dgm:t>
        <a:bodyPr/>
        <a:lstStyle/>
        <a:p>
          <a:endParaRPr lang="en-GB"/>
        </a:p>
      </dgm:t>
    </dgm:pt>
    <dgm:pt modelId="{5B6C8298-84B5-43ED-B3E3-DDB67C25C685}" type="sibTrans" cxnId="{B4F7AEEF-540C-4005-8ACA-36E6E0E39457}">
      <dgm:prSet/>
      <dgm:spPr/>
      <dgm:t>
        <a:bodyPr/>
        <a:lstStyle/>
        <a:p>
          <a:endParaRPr lang="en-GB"/>
        </a:p>
      </dgm:t>
    </dgm:pt>
    <dgm:pt modelId="{BF98A44C-39F5-4641-B649-1497E9BCA360}" type="pres">
      <dgm:prSet presAssocID="{B7C6DF6A-82E8-4899-AE63-B794D307EBAD}" presName="rootnode" presStyleCnt="0">
        <dgm:presLayoutVars>
          <dgm:chMax/>
          <dgm:chPref/>
          <dgm:dir/>
          <dgm:animLvl val="lvl"/>
        </dgm:presLayoutVars>
      </dgm:prSet>
      <dgm:spPr/>
      <dgm:t>
        <a:bodyPr/>
        <a:lstStyle/>
        <a:p>
          <a:endParaRPr lang="en-US"/>
        </a:p>
      </dgm:t>
    </dgm:pt>
    <dgm:pt modelId="{D50C8D07-0E64-4C66-8D57-BB6150114BAF}" type="pres">
      <dgm:prSet presAssocID="{810CAD23-2A36-4222-89C9-10E05B563730}" presName="composite" presStyleCnt="0"/>
      <dgm:spPr/>
    </dgm:pt>
    <dgm:pt modelId="{CDAFBA77-C03F-4EB6-9679-E93880E0AE51}" type="pres">
      <dgm:prSet presAssocID="{810CAD23-2A36-4222-89C9-10E05B563730}" presName="LShape" presStyleLbl="alignNode1" presStyleIdx="0" presStyleCnt="3" custLinFactNeighborX="-8267" custLinFactNeighborY="-48877"/>
      <dgm:spPr>
        <a:solidFill>
          <a:schemeClr val="bg2"/>
        </a:solidFill>
      </dgm:spPr>
    </dgm:pt>
    <dgm:pt modelId="{62D1DAA5-0D21-4870-A29A-312636E23799}" type="pres">
      <dgm:prSet presAssocID="{810CAD23-2A36-4222-89C9-10E05B563730}" presName="ParentText" presStyleLbl="revTx" presStyleIdx="0" presStyleCnt="2" custScaleX="119646" custScaleY="114936" custLinFactNeighborX="-2385" custLinFactNeighborY="-31316">
        <dgm:presLayoutVars>
          <dgm:chMax val="0"/>
          <dgm:chPref val="0"/>
          <dgm:bulletEnabled val="1"/>
        </dgm:presLayoutVars>
      </dgm:prSet>
      <dgm:spPr/>
      <dgm:t>
        <a:bodyPr/>
        <a:lstStyle/>
        <a:p>
          <a:endParaRPr lang="en-US"/>
        </a:p>
      </dgm:t>
    </dgm:pt>
    <dgm:pt modelId="{FDEAD911-0EC5-4D70-9741-0A7549234E72}" type="pres">
      <dgm:prSet presAssocID="{810CAD23-2A36-4222-89C9-10E05B563730}" presName="Triangle" presStyleLbl="alignNode1" presStyleIdx="1" presStyleCnt="3" custLinFactX="27689" custLinFactNeighborX="100000" custLinFactNeighborY="17458"/>
      <dgm:spPr>
        <a:solidFill>
          <a:schemeClr val="bg2"/>
        </a:solidFill>
      </dgm:spPr>
    </dgm:pt>
    <dgm:pt modelId="{5972A125-A6FA-4576-9338-5FAE05A6874B}" type="pres">
      <dgm:prSet presAssocID="{DB6D98DE-BBDE-4699-8C10-51EDF08D53DA}" presName="sibTrans" presStyleCnt="0"/>
      <dgm:spPr/>
    </dgm:pt>
    <dgm:pt modelId="{D75B7660-70D9-4FE9-BA53-EC1F5D546A91}" type="pres">
      <dgm:prSet presAssocID="{DB6D98DE-BBDE-4699-8C10-51EDF08D53DA}" presName="space" presStyleCnt="0"/>
      <dgm:spPr/>
    </dgm:pt>
    <dgm:pt modelId="{AB4935BE-F7E9-44AC-A1D8-54246B947C7D}" type="pres">
      <dgm:prSet presAssocID="{11690296-15A5-45E3-A228-DFB00E85B15C}" presName="composite" presStyleCnt="0"/>
      <dgm:spPr/>
    </dgm:pt>
    <dgm:pt modelId="{4C8B17A9-94F2-486D-AFEF-E4FD761CC3EF}" type="pres">
      <dgm:prSet presAssocID="{11690296-15A5-45E3-A228-DFB00E85B15C}" presName="LShape" presStyleLbl="alignNode1" presStyleIdx="2" presStyleCnt="3" custLinFactNeighborX="4218" custLinFactNeighborY="-3663"/>
      <dgm:spPr>
        <a:solidFill>
          <a:schemeClr val="bg2"/>
        </a:solidFill>
      </dgm:spPr>
    </dgm:pt>
    <dgm:pt modelId="{359A8B6B-3036-433D-9196-8B881E475D85}" type="pres">
      <dgm:prSet presAssocID="{11690296-15A5-45E3-A228-DFB00E85B15C}" presName="ParentText" presStyleLbl="revTx" presStyleIdx="1" presStyleCnt="2" custScaleX="116791" custScaleY="91957" custLinFactNeighborX="13327" custLinFactNeighborY="-7144">
        <dgm:presLayoutVars>
          <dgm:chMax val="0"/>
          <dgm:chPref val="0"/>
          <dgm:bulletEnabled val="1"/>
        </dgm:presLayoutVars>
      </dgm:prSet>
      <dgm:spPr/>
      <dgm:t>
        <a:bodyPr/>
        <a:lstStyle/>
        <a:p>
          <a:endParaRPr lang="en-US"/>
        </a:p>
      </dgm:t>
    </dgm:pt>
  </dgm:ptLst>
  <dgm:cxnLst>
    <dgm:cxn modelId="{C6AC1B38-E835-4F62-BCC5-2D33E34A7C14}" srcId="{B7C6DF6A-82E8-4899-AE63-B794D307EBAD}" destId="{810CAD23-2A36-4222-89C9-10E05B563730}" srcOrd="0" destOrd="0" parTransId="{3E424827-5245-4BD5-AB70-CAC506205E4A}" sibTransId="{DB6D98DE-BBDE-4699-8C10-51EDF08D53DA}"/>
    <dgm:cxn modelId="{B4F7AEEF-540C-4005-8ACA-36E6E0E39457}" srcId="{B7C6DF6A-82E8-4899-AE63-B794D307EBAD}" destId="{11690296-15A5-45E3-A228-DFB00E85B15C}" srcOrd="1" destOrd="0" parTransId="{50526056-FD2C-4B5A-A3EB-33FF13F7231C}" sibTransId="{5B6C8298-84B5-43ED-B3E3-DDB67C25C685}"/>
    <dgm:cxn modelId="{12189168-12CF-411E-985D-BB82AA784305}" type="presOf" srcId="{810CAD23-2A36-4222-89C9-10E05B563730}" destId="{62D1DAA5-0D21-4870-A29A-312636E23799}" srcOrd="0" destOrd="0" presId="urn:microsoft.com/office/officeart/2009/3/layout/StepUpProcess"/>
    <dgm:cxn modelId="{B575158B-969C-4794-9CD4-1E13F0644401}" type="presOf" srcId="{11690296-15A5-45E3-A228-DFB00E85B15C}" destId="{359A8B6B-3036-433D-9196-8B881E475D85}" srcOrd="0" destOrd="0" presId="urn:microsoft.com/office/officeart/2009/3/layout/StepUpProcess"/>
    <dgm:cxn modelId="{FFCA4468-C8ED-40B2-B871-19C3009DDC89}" type="presOf" srcId="{B7C6DF6A-82E8-4899-AE63-B794D307EBAD}" destId="{BF98A44C-39F5-4641-B649-1497E9BCA360}" srcOrd="0" destOrd="0" presId="urn:microsoft.com/office/officeart/2009/3/layout/StepUpProcess"/>
    <dgm:cxn modelId="{A2ACB3B3-D4B9-4302-A6AA-74A701F5DA93}" type="presParOf" srcId="{BF98A44C-39F5-4641-B649-1497E9BCA360}" destId="{D50C8D07-0E64-4C66-8D57-BB6150114BAF}" srcOrd="0" destOrd="0" presId="urn:microsoft.com/office/officeart/2009/3/layout/StepUpProcess"/>
    <dgm:cxn modelId="{7926E67A-5FE5-4625-995E-82E403783BB8}" type="presParOf" srcId="{D50C8D07-0E64-4C66-8D57-BB6150114BAF}" destId="{CDAFBA77-C03F-4EB6-9679-E93880E0AE51}" srcOrd="0" destOrd="0" presId="urn:microsoft.com/office/officeart/2009/3/layout/StepUpProcess"/>
    <dgm:cxn modelId="{C4C4EEBC-D07D-42AA-99F4-6F3F6823CA32}" type="presParOf" srcId="{D50C8D07-0E64-4C66-8D57-BB6150114BAF}" destId="{62D1DAA5-0D21-4870-A29A-312636E23799}" srcOrd="1" destOrd="0" presId="urn:microsoft.com/office/officeart/2009/3/layout/StepUpProcess"/>
    <dgm:cxn modelId="{3CA34AF3-B519-41A6-B60A-A43573224CDB}" type="presParOf" srcId="{D50C8D07-0E64-4C66-8D57-BB6150114BAF}" destId="{FDEAD911-0EC5-4D70-9741-0A7549234E72}" srcOrd="2" destOrd="0" presId="urn:microsoft.com/office/officeart/2009/3/layout/StepUpProcess"/>
    <dgm:cxn modelId="{AB949674-5CED-43D7-9BBC-AF794ADE2F73}" type="presParOf" srcId="{BF98A44C-39F5-4641-B649-1497E9BCA360}" destId="{5972A125-A6FA-4576-9338-5FAE05A6874B}" srcOrd="1" destOrd="0" presId="urn:microsoft.com/office/officeart/2009/3/layout/StepUpProcess"/>
    <dgm:cxn modelId="{3554506F-A018-4BFB-A3FB-C9C968A2E196}" type="presParOf" srcId="{5972A125-A6FA-4576-9338-5FAE05A6874B}" destId="{D75B7660-70D9-4FE9-BA53-EC1F5D546A91}" srcOrd="0" destOrd="0" presId="urn:microsoft.com/office/officeart/2009/3/layout/StepUpProcess"/>
    <dgm:cxn modelId="{AD7B1BBE-37B2-4B34-9DC4-02F0987226ED}" type="presParOf" srcId="{BF98A44C-39F5-4641-B649-1497E9BCA360}" destId="{AB4935BE-F7E9-44AC-A1D8-54246B947C7D}" srcOrd="2" destOrd="0" presId="urn:microsoft.com/office/officeart/2009/3/layout/StepUpProcess"/>
    <dgm:cxn modelId="{808E6A8A-21B5-421D-9EDC-6812DEEBC304}" type="presParOf" srcId="{AB4935BE-F7E9-44AC-A1D8-54246B947C7D}" destId="{4C8B17A9-94F2-486D-AFEF-E4FD761CC3EF}" srcOrd="0" destOrd="0" presId="urn:microsoft.com/office/officeart/2009/3/layout/StepUpProcess"/>
    <dgm:cxn modelId="{9217BE9B-7196-4958-B7F5-1AF793AEBA94}" type="presParOf" srcId="{AB4935BE-F7E9-44AC-A1D8-54246B947C7D}" destId="{359A8B6B-3036-433D-9196-8B881E475D8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2B94F9-95D3-4AA1-9353-A9EC2CA0EAA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o-RO"/>
        </a:p>
      </dgm:t>
    </dgm:pt>
    <dgm:pt modelId="{00BEBF48-ACE1-435C-B675-7CB69E878A89}">
      <dgm:prSet phldrT="[Text]" custT="1"/>
      <dgm:spPr/>
      <dgm:t>
        <a:bodyPr/>
        <a:lstStyle/>
        <a:p>
          <a:r>
            <a:rPr lang="ro-RO" sz="1400" i="1" dirty="0"/>
            <a:t>Regulament al Parlamentului european și al Consiliului privind </a:t>
          </a:r>
          <a:r>
            <a:rPr lang="ro-RO" sz="1400" b="1" i="1" dirty="0">
              <a:solidFill>
                <a:srgbClr val="FFFF00"/>
              </a:solidFill>
            </a:rPr>
            <a:t>FINANȚAREA, GESTIONAREA ȘI MONITORIZAREA PAC</a:t>
          </a:r>
          <a:r>
            <a:rPr lang="ro-RO" sz="1400" i="1" dirty="0"/>
            <a:t> și de abrogare a regulamentului (UE) nr. 1306/2013</a:t>
          </a:r>
          <a:r>
            <a:rPr lang="en-US" sz="1400" i="1" dirty="0"/>
            <a:t>  (Reg. ORIZONTAL)</a:t>
          </a:r>
          <a:endParaRPr lang="ro-RO" sz="1400" b="1" dirty="0">
            <a:latin typeface="Calibri" panose="020F0502020204030204" pitchFamily="34" charset="0"/>
          </a:endParaRPr>
        </a:p>
      </dgm:t>
    </dgm:pt>
    <dgm:pt modelId="{7C3C5D78-20EF-4CA8-AFC0-231F4411D39B}" type="parTrans" cxnId="{6E977438-B077-4007-B77F-31BE818F22A8}">
      <dgm:prSet/>
      <dgm:spPr/>
      <dgm:t>
        <a:bodyPr/>
        <a:lstStyle/>
        <a:p>
          <a:endParaRPr lang="ro-RO"/>
        </a:p>
      </dgm:t>
    </dgm:pt>
    <dgm:pt modelId="{85B2F042-ACF0-4923-91B2-65ED5512CD55}" type="sibTrans" cxnId="{6E977438-B077-4007-B77F-31BE818F22A8}">
      <dgm:prSet/>
      <dgm:spPr/>
      <dgm:t>
        <a:bodyPr/>
        <a:lstStyle/>
        <a:p>
          <a:endParaRPr lang="ro-RO"/>
        </a:p>
      </dgm:t>
    </dgm:pt>
    <dgm:pt modelId="{6858D0E5-9251-47BC-A992-252ADE21B956}">
      <dgm:prSet phldrT="[Text]" custT="1"/>
      <dgm:spPr/>
      <dgm:t>
        <a:bodyPr/>
        <a:lstStyle/>
        <a:p>
          <a:r>
            <a:rPr lang="ro-RO" sz="1400" i="1" dirty="0"/>
            <a:t>Regulament al Parlamentului european și al Consiliului de stabilire a normelor privind sprijinul pentru </a:t>
          </a:r>
          <a:r>
            <a:rPr lang="ro-RO" sz="1400" b="1" i="1" dirty="0">
              <a:solidFill>
                <a:srgbClr val="FFFF00"/>
              </a:solidFill>
            </a:rPr>
            <a:t>PLANURILE STRATEGICE </a:t>
          </a:r>
          <a:r>
            <a:rPr lang="ro-RO" sz="1400" i="1" dirty="0"/>
            <a:t>care urmează a fi elaborate de statele membre in cadrul politicii agricole comune (planurile strategice PAC) și finantate de Fondul european de garantare agricolă (FEGA) și de Fondul european agricol de dezvoltare rurală (FEADR) și de abrogare a Regulamentelor (UE) nr. 1305/2013 și (UE) nr. 1307/2013 ale Parlamentului European și ale Consiliului</a:t>
          </a:r>
          <a:r>
            <a:rPr lang="en-US" sz="1400" i="1" dirty="0"/>
            <a:t> (Reg. PS)</a:t>
          </a:r>
          <a:endParaRPr lang="ro-RO" sz="1400" i="1" dirty="0"/>
        </a:p>
      </dgm:t>
    </dgm:pt>
    <dgm:pt modelId="{2ACF8F6D-5F4F-41E3-A7E2-B936B1FE88F5}" type="parTrans" cxnId="{F05CE2E0-6589-4EFA-B210-4E8F27360249}">
      <dgm:prSet/>
      <dgm:spPr/>
      <dgm:t>
        <a:bodyPr/>
        <a:lstStyle/>
        <a:p>
          <a:endParaRPr lang="ro-RO"/>
        </a:p>
      </dgm:t>
    </dgm:pt>
    <dgm:pt modelId="{415874A4-502B-4580-9902-3DBC075E7883}" type="sibTrans" cxnId="{F05CE2E0-6589-4EFA-B210-4E8F27360249}">
      <dgm:prSet/>
      <dgm:spPr/>
      <dgm:t>
        <a:bodyPr/>
        <a:lstStyle/>
        <a:p>
          <a:endParaRPr lang="ro-RO"/>
        </a:p>
      </dgm:t>
    </dgm:pt>
    <dgm:pt modelId="{8372D4AF-8512-46C2-80F1-77D77FDBA73E}">
      <dgm:prSet phldrT="[Text]" custT="1"/>
      <dgm:spPr/>
      <dgm:t>
        <a:bodyPr/>
        <a:lstStyle/>
        <a:p>
          <a:pPr algn="l"/>
          <a:r>
            <a:rPr lang="ro-RO" sz="1400" i="1" dirty="0"/>
            <a:t>Regulament al Parlamentului european și al Consiliului de modificare a Regulamentului (UE) nr. 1308/2013 de instituire a unei </a:t>
          </a:r>
          <a:r>
            <a:rPr lang="ro-RO" sz="1400" b="1" i="1" dirty="0">
              <a:solidFill>
                <a:srgbClr val="FFFF00"/>
              </a:solidFill>
            </a:rPr>
            <a:t>ORGANIZĂRI COMUNE A PIEȚELOR </a:t>
          </a:r>
          <a:r>
            <a:rPr lang="ro-RO" sz="1400" b="0" i="1" dirty="0"/>
            <a:t>produselor agricole</a:t>
          </a:r>
          <a:r>
            <a:rPr lang="ro-RO" sz="1400" i="1" dirty="0"/>
            <a:t>, a Regulamentului (UE) nr. 1151/2012 privind sistemele din domeniul calității produselor agricole și alimentare, a Regulamentului (UE nr. 251/2014 privind definirea, descrierea, prezentarea, etichetarea și protejarea indicațiilor geografice ale produselor vitivinicole aromatizate, a Regulamentului (UE) nr. 228/2013 privind măsurile specifice din domeniul agriculturii în favoarea regiunilor ultraperiferice ale Uniunii și a Regulamentului (UE) nr.  229/2013 privind măsurile specifice din domeniul agriculturii în favoarea insulelor mici din Marea Egee</a:t>
          </a:r>
          <a:r>
            <a:rPr lang="en-US" sz="1400" i="1" dirty="0"/>
            <a:t> (Reg. OCP)</a:t>
          </a:r>
          <a:endParaRPr lang="ro-RO" sz="1400" b="1" dirty="0">
            <a:latin typeface="Calibri" panose="020F0502020204030204" pitchFamily="34" charset="0"/>
          </a:endParaRPr>
        </a:p>
      </dgm:t>
    </dgm:pt>
    <dgm:pt modelId="{8D75EB82-1703-4B9F-861A-6E2DC504CBCD}" type="sibTrans" cxnId="{6240A425-2CFC-4019-B35F-64F9063B3485}">
      <dgm:prSet/>
      <dgm:spPr/>
      <dgm:t>
        <a:bodyPr/>
        <a:lstStyle/>
        <a:p>
          <a:endParaRPr lang="ro-RO"/>
        </a:p>
      </dgm:t>
    </dgm:pt>
    <dgm:pt modelId="{7A11FB2B-E65E-4D6A-A00A-AF93C61FC72C}" type="parTrans" cxnId="{6240A425-2CFC-4019-B35F-64F9063B3485}">
      <dgm:prSet/>
      <dgm:spPr/>
      <dgm:t>
        <a:bodyPr/>
        <a:lstStyle/>
        <a:p>
          <a:endParaRPr lang="ro-RO"/>
        </a:p>
      </dgm:t>
    </dgm:pt>
    <dgm:pt modelId="{15D749E7-6DED-4CA8-B48D-2F713DA10E92}" type="pres">
      <dgm:prSet presAssocID="{A42B94F9-95D3-4AA1-9353-A9EC2CA0EAA3}" presName="Name0" presStyleCnt="0">
        <dgm:presLayoutVars>
          <dgm:chMax val="7"/>
          <dgm:chPref val="7"/>
          <dgm:dir/>
        </dgm:presLayoutVars>
      </dgm:prSet>
      <dgm:spPr/>
      <dgm:t>
        <a:bodyPr/>
        <a:lstStyle/>
        <a:p>
          <a:endParaRPr lang="en-US"/>
        </a:p>
      </dgm:t>
    </dgm:pt>
    <dgm:pt modelId="{C7E32051-B352-4FA9-B5BD-B6A8AF641606}" type="pres">
      <dgm:prSet presAssocID="{A42B94F9-95D3-4AA1-9353-A9EC2CA0EAA3}" presName="Name1" presStyleCnt="0"/>
      <dgm:spPr/>
    </dgm:pt>
    <dgm:pt modelId="{CB5E39BF-F670-4A80-B339-F251B5837405}" type="pres">
      <dgm:prSet presAssocID="{A42B94F9-95D3-4AA1-9353-A9EC2CA0EAA3}" presName="cycle" presStyleCnt="0"/>
      <dgm:spPr/>
    </dgm:pt>
    <dgm:pt modelId="{2569258F-81A6-4BF5-8B75-3ECE05E5BF52}" type="pres">
      <dgm:prSet presAssocID="{A42B94F9-95D3-4AA1-9353-A9EC2CA0EAA3}" presName="srcNode" presStyleLbl="node1" presStyleIdx="0" presStyleCnt="3"/>
      <dgm:spPr/>
    </dgm:pt>
    <dgm:pt modelId="{9F85A526-356D-4345-8D9D-824DB062AC94}" type="pres">
      <dgm:prSet presAssocID="{A42B94F9-95D3-4AA1-9353-A9EC2CA0EAA3}" presName="conn" presStyleLbl="parChTrans1D2" presStyleIdx="0" presStyleCnt="1"/>
      <dgm:spPr/>
      <dgm:t>
        <a:bodyPr/>
        <a:lstStyle/>
        <a:p>
          <a:endParaRPr lang="en-US"/>
        </a:p>
      </dgm:t>
    </dgm:pt>
    <dgm:pt modelId="{78963AAC-A865-4C8F-8054-BE7C65A7D27B}" type="pres">
      <dgm:prSet presAssocID="{A42B94F9-95D3-4AA1-9353-A9EC2CA0EAA3}" presName="extraNode" presStyleLbl="node1" presStyleIdx="0" presStyleCnt="3"/>
      <dgm:spPr/>
    </dgm:pt>
    <dgm:pt modelId="{6B94A0F3-8FC3-4FA6-B19F-8149E5E830B9}" type="pres">
      <dgm:prSet presAssocID="{A42B94F9-95D3-4AA1-9353-A9EC2CA0EAA3}" presName="dstNode" presStyleLbl="node1" presStyleIdx="0" presStyleCnt="3"/>
      <dgm:spPr/>
    </dgm:pt>
    <dgm:pt modelId="{61C2DB82-33F0-4B01-83FF-EDF1DD9A91E9}" type="pres">
      <dgm:prSet presAssocID="{00BEBF48-ACE1-435C-B675-7CB69E878A89}" presName="text_1" presStyleLbl="node1" presStyleIdx="0" presStyleCnt="3" custScaleX="97895" custScaleY="108529" custLinFactNeighborX="-565" custLinFactNeighborY="-2479">
        <dgm:presLayoutVars>
          <dgm:bulletEnabled val="1"/>
        </dgm:presLayoutVars>
      </dgm:prSet>
      <dgm:spPr/>
      <dgm:t>
        <a:bodyPr/>
        <a:lstStyle/>
        <a:p>
          <a:endParaRPr lang="en-US"/>
        </a:p>
      </dgm:t>
    </dgm:pt>
    <dgm:pt modelId="{079F439A-CDDA-4C34-9EE2-5D13FB0BE42C}" type="pres">
      <dgm:prSet presAssocID="{00BEBF48-ACE1-435C-B675-7CB69E878A89}" presName="accent_1" presStyleCnt="0"/>
      <dgm:spPr/>
    </dgm:pt>
    <dgm:pt modelId="{F82DE095-DE3E-4DE1-AC7C-290C42E4CA60}" type="pres">
      <dgm:prSet presAssocID="{00BEBF48-ACE1-435C-B675-7CB69E878A89}" presName="accentRepeatNode" presStyleLbl="solidFgAcc1" presStyleIdx="0" presStyleCnt="3" custScaleX="87280" custScaleY="86302"/>
      <dgm:spPr/>
    </dgm:pt>
    <dgm:pt modelId="{A704B857-60F1-49D4-B10B-CC67B0633648}" type="pres">
      <dgm:prSet presAssocID="{6858D0E5-9251-47BC-A992-252ADE21B956}" presName="text_2" presStyleLbl="node1" presStyleIdx="1" presStyleCnt="3" custScaleX="98839" custScaleY="130915" custLinFactNeighborX="-1052" custLinFactNeighborY="-14697">
        <dgm:presLayoutVars>
          <dgm:bulletEnabled val="1"/>
        </dgm:presLayoutVars>
      </dgm:prSet>
      <dgm:spPr/>
      <dgm:t>
        <a:bodyPr/>
        <a:lstStyle/>
        <a:p>
          <a:endParaRPr lang="en-US"/>
        </a:p>
      </dgm:t>
    </dgm:pt>
    <dgm:pt modelId="{9F499C67-79FC-4508-8F8E-F3BF7E927FAD}" type="pres">
      <dgm:prSet presAssocID="{6858D0E5-9251-47BC-A992-252ADE21B956}" presName="accent_2" presStyleCnt="0"/>
      <dgm:spPr/>
    </dgm:pt>
    <dgm:pt modelId="{7E4A78F4-AD7B-4DFB-8C79-8F419C45E8A3}" type="pres">
      <dgm:prSet presAssocID="{6858D0E5-9251-47BC-A992-252ADE21B956}" presName="accentRepeatNode" presStyleLbl="solidFgAcc1" presStyleIdx="1" presStyleCnt="3" custScaleX="85691" custScaleY="87793" custLinFactNeighborX="-3520" custLinFactNeighborY="-11757"/>
      <dgm:spPr/>
    </dgm:pt>
    <dgm:pt modelId="{36ACD703-DB1B-4AB7-B22F-C95021769744}" type="pres">
      <dgm:prSet presAssocID="{8372D4AF-8512-46C2-80F1-77D77FDBA73E}" presName="text_3" presStyleLbl="node1" presStyleIdx="2" presStyleCnt="3" custScaleX="96285" custScaleY="170103" custLinFactNeighborX="505" custLinFactNeighborY="9841">
        <dgm:presLayoutVars>
          <dgm:bulletEnabled val="1"/>
        </dgm:presLayoutVars>
      </dgm:prSet>
      <dgm:spPr/>
      <dgm:t>
        <a:bodyPr/>
        <a:lstStyle/>
        <a:p>
          <a:endParaRPr lang="en-US"/>
        </a:p>
      </dgm:t>
    </dgm:pt>
    <dgm:pt modelId="{34122EBC-B57F-4081-99B4-E1460F10ABEB}" type="pres">
      <dgm:prSet presAssocID="{8372D4AF-8512-46C2-80F1-77D77FDBA73E}" presName="accent_3" presStyleCnt="0"/>
      <dgm:spPr/>
    </dgm:pt>
    <dgm:pt modelId="{93E3A314-9EB9-4BCD-8486-9714FA0BF909}" type="pres">
      <dgm:prSet presAssocID="{8372D4AF-8512-46C2-80F1-77D77FDBA73E}" presName="accentRepeatNode" presStyleLbl="solidFgAcc1" presStyleIdx="2" presStyleCnt="3" custScaleX="86223" custScaleY="88445"/>
      <dgm:spPr/>
    </dgm:pt>
  </dgm:ptLst>
  <dgm:cxnLst>
    <dgm:cxn modelId="{A38E5509-1159-4648-9E6E-1E692FE0D33E}" type="presOf" srcId="{A42B94F9-95D3-4AA1-9353-A9EC2CA0EAA3}" destId="{15D749E7-6DED-4CA8-B48D-2F713DA10E92}" srcOrd="0" destOrd="0" presId="urn:microsoft.com/office/officeart/2008/layout/VerticalCurvedList"/>
    <dgm:cxn modelId="{0397DE39-B7A0-4C8A-95AF-1225A08E7460}" type="presOf" srcId="{00BEBF48-ACE1-435C-B675-7CB69E878A89}" destId="{61C2DB82-33F0-4B01-83FF-EDF1DD9A91E9}" srcOrd="0" destOrd="0" presId="urn:microsoft.com/office/officeart/2008/layout/VerticalCurvedList"/>
    <dgm:cxn modelId="{6E977438-B077-4007-B77F-31BE818F22A8}" srcId="{A42B94F9-95D3-4AA1-9353-A9EC2CA0EAA3}" destId="{00BEBF48-ACE1-435C-B675-7CB69E878A89}" srcOrd="0" destOrd="0" parTransId="{7C3C5D78-20EF-4CA8-AFC0-231F4411D39B}" sibTransId="{85B2F042-ACF0-4923-91B2-65ED5512CD55}"/>
    <dgm:cxn modelId="{F05CE2E0-6589-4EFA-B210-4E8F27360249}" srcId="{A42B94F9-95D3-4AA1-9353-A9EC2CA0EAA3}" destId="{6858D0E5-9251-47BC-A992-252ADE21B956}" srcOrd="1" destOrd="0" parTransId="{2ACF8F6D-5F4F-41E3-A7E2-B936B1FE88F5}" sibTransId="{415874A4-502B-4580-9902-3DBC075E7883}"/>
    <dgm:cxn modelId="{1B2EE733-5663-41CB-9B1D-BCE966C5A659}" type="presOf" srcId="{85B2F042-ACF0-4923-91B2-65ED5512CD55}" destId="{9F85A526-356D-4345-8D9D-824DB062AC94}" srcOrd="0" destOrd="0" presId="urn:microsoft.com/office/officeart/2008/layout/VerticalCurvedList"/>
    <dgm:cxn modelId="{C5F34939-D59D-49A7-B4DD-A0D22A048389}" type="presOf" srcId="{6858D0E5-9251-47BC-A992-252ADE21B956}" destId="{A704B857-60F1-49D4-B10B-CC67B0633648}" srcOrd="0" destOrd="0" presId="urn:microsoft.com/office/officeart/2008/layout/VerticalCurvedList"/>
    <dgm:cxn modelId="{031558C7-5564-4AC3-9BD6-CAB80BB72117}" type="presOf" srcId="{8372D4AF-8512-46C2-80F1-77D77FDBA73E}" destId="{36ACD703-DB1B-4AB7-B22F-C95021769744}" srcOrd="0" destOrd="0" presId="urn:microsoft.com/office/officeart/2008/layout/VerticalCurvedList"/>
    <dgm:cxn modelId="{6240A425-2CFC-4019-B35F-64F9063B3485}" srcId="{A42B94F9-95D3-4AA1-9353-A9EC2CA0EAA3}" destId="{8372D4AF-8512-46C2-80F1-77D77FDBA73E}" srcOrd="2" destOrd="0" parTransId="{7A11FB2B-E65E-4D6A-A00A-AF93C61FC72C}" sibTransId="{8D75EB82-1703-4B9F-861A-6E2DC504CBCD}"/>
    <dgm:cxn modelId="{47F7DD28-5149-4656-B24D-741750136B63}" type="presParOf" srcId="{15D749E7-6DED-4CA8-B48D-2F713DA10E92}" destId="{C7E32051-B352-4FA9-B5BD-B6A8AF641606}" srcOrd="0" destOrd="0" presId="urn:microsoft.com/office/officeart/2008/layout/VerticalCurvedList"/>
    <dgm:cxn modelId="{8B5F4DBC-55D0-497B-8E68-D2DDDE75E273}" type="presParOf" srcId="{C7E32051-B352-4FA9-B5BD-B6A8AF641606}" destId="{CB5E39BF-F670-4A80-B339-F251B5837405}" srcOrd="0" destOrd="0" presId="urn:microsoft.com/office/officeart/2008/layout/VerticalCurvedList"/>
    <dgm:cxn modelId="{4957460D-171B-468E-B7F9-5467B9563659}" type="presParOf" srcId="{CB5E39BF-F670-4A80-B339-F251B5837405}" destId="{2569258F-81A6-4BF5-8B75-3ECE05E5BF52}" srcOrd="0" destOrd="0" presId="urn:microsoft.com/office/officeart/2008/layout/VerticalCurvedList"/>
    <dgm:cxn modelId="{7E859BB6-DE57-45D0-93E5-88856BF66C71}" type="presParOf" srcId="{CB5E39BF-F670-4A80-B339-F251B5837405}" destId="{9F85A526-356D-4345-8D9D-824DB062AC94}" srcOrd="1" destOrd="0" presId="urn:microsoft.com/office/officeart/2008/layout/VerticalCurvedList"/>
    <dgm:cxn modelId="{4DB480CE-7387-4A75-8EB7-60642F44DC29}" type="presParOf" srcId="{CB5E39BF-F670-4A80-B339-F251B5837405}" destId="{78963AAC-A865-4C8F-8054-BE7C65A7D27B}" srcOrd="2" destOrd="0" presId="urn:microsoft.com/office/officeart/2008/layout/VerticalCurvedList"/>
    <dgm:cxn modelId="{52AF933E-41EC-4574-B197-A4FD34A5AF99}" type="presParOf" srcId="{CB5E39BF-F670-4A80-B339-F251B5837405}" destId="{6B94A0F3-8FC3-4FA6-B19F-8149E5E830B9}" srcOrd="3" destOrd="0" presId="urn:microsoft.com/office/officeart/2008/layout/VerticalCurvedList"/>
    <dgm:cxn modelId="{34B3CDA9-333D-48C0-B100-D62D2F457FE4}" type="presParOf" srcId="{C7E32051-B352-4FA9-B5BD-B6A8AF641606}" destId="{61C2DB82-33F0-4B01-83FF-EDF1DD9A91E9}" srcOrd="1" destOrd="0" presId="urn:microsoft.com/office/officeart/2008/layout/VerticalCurvedList"/>
    <dgm:cxn modelId="{57EE32AF-1D99-4101-A148-D33135D25B65}" type="presParOf" srcId="{C7E32051-B352-4FA9-B5BD-B6A8AF641606}" destId="{079F439A-CDDA-4C34-9EE2-5D13FB0BE42C}" srcOrd="2" destOrd="0" presId="urn:microsoft.com/office/officeart/2008/layout/VerticalCurvedList"/>
    <dgm:cxn modelId="{D6910BA6-4648-42D0-B4B5-7F328F35F5F3}" type="presParOf" srcId="{079F439A-CDDA-4C34-9EE2-5D13FB0BE42C}" destId="{F82DE095-DE3E-4DE1-AC7C-290C42E4CA60}" srcOrd="0" destOrd="0" presId="urn:microsoft.com/office/officeart/2008/layout/VerticalCurvedList"/>
    <dgm:cxn modelId="{AD84E524-5D3E-4A64-B583-A0C400AC193C}" type="presParOf" srcId="{C7E32051-B352-4FA9-B5BD-B6A8AF641606}" destId="{A704B857-60F1-49D4-B10B-CC67B0633648}" srcOrd="3" destOrd="0" presId="urn:microsoft.com/office/officeart/2008/layout/VerticalCurvedList"/>
    <dgm:cxn modelId="{D4199244-3F23-444B-9055-C224A5EE69F7}" type="presParOf" srcId="{C7E32051-B352-4FA9-B5BD-B6A8AF641606}" destId="{9F499C67-79FC-4508-8F8E-F3BF7E927FAD}" srcOrd="4" destOrd="0" presId="urn:microsoft.com/office/officeart/2008/layout/VerticalCurvedList"/>
    <dgm:cxn modelId="{F1582A92-787D-4E1D-A75E-EB134953E9FE}" type="presParOf" srcId="{9F499C67-79FC-4508-8F8E-F3BF7E927FAD}" destId="{7E4A78F4-AD7B-4DFB-8C79-8F419C45E8A3}" srcOrd="0" destOrd="0" presId="urn:microsoft.com/office/officeart/2008/layout/VerticalCurvedList"/>
    <dgm:cxn modelId="{EB7FC3A5-AA28-4393-8617-C1F3322529CD}" type="presParOf" srcId="{C7E32051-B352-4FA9-B5BD-B6A8AF641606}" destId="{36ACD703-DB1B-4AB7-B22F-C95021769744}" srcOrd="5" destOrd="0" presId="urn:microsoft.com/office/officeart/2008/layout/VerticalCurvedList"/>
    <dgm:cxn modelId="{DD3556E6-9E61-42EC-B02D-F7C8FDF329FD}" type="presParOf" srcId="{C7E32051-B352-4FA9-B5BD-B6A8AF641606}" destId="{34122EBC-B57F-4081-99B4-E1460F10ABEB}" srcOrd="6" destOrd="0" presId="urn:microsoft.com/office/officeart/2008/layout/VerticalCurvedList"/>
    <dgm:cxn modelId="{149F8ABF-882F-413B-A513-3309D54B405B}" type="presParOf" srcId="{34122EBC-B57F-4081-99B4-E1460F10ABEB}" destId="{93E3A314-9EB9-4BCD-8486-9714FA0BF90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23EDB0-4071-47AB-862C-5E0278C2BB49}" type="doc">
      <dgm:prSet loTypeId="urn:microsoft.com/office/officeart/2005/8/layout/lProcess2" loCatId="list" qsTypeId="urn:microsoft.com/office/officeart/2005/8/quickstyle/3d2" qsCatId="3D" csTypeId="urn:microsoft.com/office/officeart/2005/8/colors/accent4_1" csCatId="accent4" phldr="1"/>
      <dgm:spPr/>
    </dgm:pt>
    <dgm:pt modelId="{532A2F10-0690-4FC7-B0F6-2D9AB9BA258D}">
      <dgm:prSet phldrT="[Text]" custT="1"/>
      <dgm:spPr/>
      <dgm:t>
        <a:bodyPr/>
        <a:lstStyle/>
        <a:p>
          <a:pPr algn="ctr"/>
          <a:endParaRPr lang="ro-RO" sz="1400" b="1" dirty="0"/>
        </a:p>
        <a:p>
          <a:pPr algn="ctr"/>
          <a:endParaRPr lang="ro-RO" sz="1400" b="1" dirty="0"/>
        </a:p>
        <a:p>
          <a:pPr algn="ctr"/>
          <a:endParaRPr lang="ro-RO" sz="1400" b="1" dirty="0"/>
        </a:p>
        <a:p>
          <a:pPr algn="ctr"/>
          <a:endParaRPr lang="ro-RO" sz="1400" b="1" dirty="0"/>
        </a:p>
        <a:p>
          <a:pPr algn="ctr"/>
          <a:endParaRPr lang="ro-RO" sz="1400" b="1" dirty="0"/>
        </a:p>
        <a:p>
          <a:pPr algn="ctr"/>
          <a:endParaRPr lang="ro-RO" sz="1400" b="1" dirty="0"/>
        </a:p>
        <a:p>
          <a:pPr algn="ctr"/>
          <a:r>
            <a:rPr lang="ro-RO" sz="1600" b="1" dirty="0">
              <a:latin typeface="Trebuchet MS" panose="020B0603020202020204" pitchFamily="34" charset="0"/>
            </a:rPr>
            <a:t>Investiții în sectoarele hamei și/sau struguri de masă </a:t>
          </a:r>
        </a:p>
        <a:p>
          <a:pPr algn="ctr"/>
          <a:endParaRPr lang="ro-RO" sz="600" b="1" dirty="0">
            <a:latin typeface="Trebuchet MS" panose="020B0603020202020204" pitchFamily="34" charset="0"/>
          </a:endParaRPr>
        </a:p>
        <a:p>
          <a:pPr algn="l"/>
          <a:r>
            <a:rPr lang="ro-RO" sz="1400" b="1" dirty="0">
              <a:latin typeface="Trebuchet MS" panose="020B0603020202020204" pitchFamily="34" charset="0"/>
            </a:rPr>
            <a:t>1</a:t>
          </a:r>
          <a:r>
            <a:rPr lang="en-GB" sz="1400" b="1" dirty="0">
              <a:latin typeface="Trebuchet MS" panose="020B0603020202020204" pitchFamily="34" charset="0"/>
            </a:rPr>
            <a:t>.000.000 euro</a:t>
          </a:r>
          <a:r>
            <a:rPr lang="ro-RO" sz="1400" b="1" dirty="0">
              <a:latin typeface="Trebuchet MS" panose="020B0603020202020204" pitchFamily="34" charset="0"/>
            </a:rPr>
            <a:t>/</a:t>
          </a:r>
          <a:r>
            <a:rPr lang="en-GB" sz="1400" b="0" dirty="0" err="1">
              <a:latin typeface="Trebuchet MS" panose="020B0603020202020204" pitchFamily="34" charset="0"/>
            </a:rPr>
            <a:t>proiect</a:t>
          </a:r>
          <a:r>
            <a:rPr lang="en-GB" sz="1400" b="0" dirty="0">
              <a:latin typeface="Trebuchet MS" panose="020B0603020202020204" pitchFamily="34" charset="0"/>
            </a:rPr>
            <a:t> </a:t>
          </a:r>
          <a:r>
            <a:rPr lang="en-GB" sz="1400" b="0" dirty="0" err="1">
              <a:latin typeface="Trebuchet MS" panose="020B0603020202020204" pitchFamily="34" charset="0"/>
            </a:rPr>
            <a:t>investiții</a:t>
          </a:r>
          <a:endParaRPr lang="en-GB" sz="1400" b="0" dirty="0">
            <a:latin typeface="Trebuchet MS" panose="020B0603020202020204" pitchFamily="34" charset="0"/>
          </a:endParaRPr>
        </a:p>
        <a:p>
          <a:pPr algn="l"/>
          <a:r>
            <a:rPr lang="en-GB" sz="1400" b="1" dirty="0">
              <a:latin typeface="Trebuchet MS" panose="020B0603020202020204" pitchFamily="34" charset="0"/>
            </a:rPr>
            <a:t>300.000 euro</a:t>
          </a:r>
          <a:r>
            <a:rPr lang="en-GB" sz="1400" b="0" dirty="0">
              <a:latin typeface="Trebuchet MS" panose="020B0603020202020204" pitchFamily="34" charset="0"/>
            </a:rPr>
            <a:t>/</a:t>
          </a:r>
          <a:r>
            <a:rPr lang="en-GB" sz="1400" b="0" dirty="0" err="1">
              <a:latin typeface="Trebuchet MS" panose="020B0603020202020204" pitchFamily="34" charset="0"/>
            </a:rPr>
            <a:t>proiect</a:t>
          </a:r>
          <a:r>
            <a:rPr lang="en-GB" sz="1400" b="0" dirty="0">
              <a:latin typeface="Trebuchet MS" panose="020B0603020202020204" pitchFamily="34" charset="0"/>
            </a:rPr>
            <a:t> </a:t>
          </a:r>
          <a:r>
            <a:rPr lang="en-GB" sz="1400" b="0" dirty="0" err="1">
              <a:latin typeface="Trebuchet MS" panose="020B0603020202020204" pitchFamily="34" charset="0"/>
            </a:rPr>
            <a:t>exclusiv</a:t>
          </a:r>
          <a:r>
            <a:rPr lang="en-GB" sz="1400" b="0" dirty="0">
              <a:latin typeface="Trebuchet MS" panose="020B0603020202020204" pitchFamily="34" charset="0"/>
            </a:rPr>
            <a:t> </a:t>
          </a:r>
          <a:r>
            <a:rPr lang="en-GB" sz="1400" b="0" dirty="0" err="1">
              <a:latin typeface="Trebuchet MS" panose="020B0603020202020204" pitchFamily="34" charset="0"/>
            </a:rPr>
            <a:t>achiziții</a:t>
          </a:r>
          <a:r>
            <a:rPr lang="en-GB" sz="1400" b="0" dirty="0">
              <a:latin typeface="Trebuchet MS" panose="020B0603020202020204" pitchFamily="34" charset="0"/>
            </a:rPr>
            <a:t> de </a:t>
          </a:r>
          <a:r>
            <a:rPr lang="en-GB" sz="1400" b="0" dirty="0" err="1">
              <a:latin typeface="Trebuchet MS" panose="020B0603020202020204" pitchFamily="34" charset="0"/>
            </a:rPr>
            <a:t>utilaje</a:t>
          </a:r>
          <a:r>
            <a:rPr lang="en-GB" sz="1400" b="0" dirty="0">
              <a:latin typeface="Trebuchet MS" panose="020B0603020202020204" pitchFamily="34" charset="0"/>
            </a:rPr>
            <a:t> </a:t>
          </a:r>
          <a:r>
            <a:rPr lang="en-GB" sz="1400" b="0" dirty="0" err="1">
              <a:latin typeface="Trebuchet MS" panose="020B0603020202020204" pitchFamily="34" charset="0"/>
            </a:rPr>
            <a:t>și</a:t>
          </a:r>
          <a:r>
            <a:rPr lang="en-GB" sz="1400" b="0" dirty="0">
              <a:latin typeface="Trebuchet MS" panose="020B0603020202020204" pitchFamily="34" charset="0"/>
            </a:rPr>
            <a:t> </a:t>
          </a:r>
          <a:r>
            <a:rPr lang="en-GB" sz="1400" b="0" dirty="0" err="1">
              <a:latin typeface="Trebuchet MS" panose="020B0603020202020204" pitchFamily="34" charset="0"/>
            </a:rPr>
            <a:t>echipamente</a:t>
          </a:r>
          <a:r>
            <a:rPr lang="en-GB" sz="1400" b="0" dirty="0">
              <a:latin typeface="Trebuchet MS" panose="020B0603020202020204" pitchFamily="34" charset="0"/>
            </a:rPr>
            <a:t> </a:t>
          </a:r>
          <a:r>
            <a:rPr lang="ro-RO" sz="1400" b="0" dirty="0">
              <a:latin typeface="Trebuchet MS" panose="020B0603020202020204" pitchFamily="34" charset="0"/>
            </a:rPr>
            <a:t>a</a:t>
          </a:r>
          <a:r>
            <a:rPr lang="en-GB" sz="1400" b="0" dirty="0" err="1" smtClean="0">
              <a:latin typeface="Trebuchet MS" panose="020B0603020202020204" pitchFamily="34" charset="0"/>
            </a:rPr>
            <a:t>gricole</a:t>
          </a:r>
          <a:r>
            <a:rPr lang="ro-RO" sz="1400" b="0" dirty="0">
              <a:latin typeface="Trebuchet MS" panose="020B0603020202020204" pitchFamily="34" charset="0"/>
            </a:rPr>
            <a:t>	</a:t>
          </a:r>
          <a:endParaRPr lang="en-GB" sz="1400" b="0" dirty="0"/>
        </a:p>
        <a:p>
          <a:endParaRPr lang="en-GB" sz="700" b="1" dirty="0"/>
        </a:p>
        <a:p>
          <a:pPr algn="ctr"/>
          <a:endParaRPr lang="en-GB" sz="700" b="1" dirty="0"/>
        </a:p>
      </dgm:t>
    </dgm:pt>
    <dgm:pt modelId="{22B30BEC-C5EB-48C8-AA43-E276DCD236F4}" type="parTrans" cxnId="{614F9D40-4E93-4C45-BEA7-4B5AD0AEE3F2}">
      <dgm:prSet/>
      <dgm:spPr/>
      <dgm:t>
        <a:bodyPr/>
        <a:lstStyle/>
        <a:p>
          <a:endParaRPr lang="en-GB"/>
        </a:p>
      </dgm:t>
    </dgm:pt>
    <dgm:pt modelId="{01518003-8235-4D97-8854-22D2F7D73CFB}" type="sibTrans" cxnId="{614F9D40-4E93-4C45-BEA7-4B5AD0AEE3F2}">
      <dgm:prSet/>
      <dgm:spPr/>
      <dgm:t>
        <a:bodyPr/>
        <a:lstStyle/>
        <a:p>
          <a:endParaRPr lang="en-GB"/>
        </a:p>
      </dgm:t>
    </dgm:pt>
    <dgm:pt modelId="{FE89FA04-4426-4536-92A4-8AE405ECF923}">
      <dgm:prSet custT="1"/>
      <dgm:spPr/>
      <dgm:t>
        <a:bodyPr/>
        <a:lstStyle/>
        <a:p>
          <a:pPr algn="ctr"/>
          <a:endParaRPr lang="ro-RO" sz="1200" b="1" dirty="0">
            <a:latin typeface="Trebuchet MS" panose="020B0603020202020204" pitchFamily="34" charset="0"/>
          </a:endParaRPr>
        </a:p>
        <a:p>
          <a:pPr algn="ctr"/>
          <a:endParaRPr lang="ro-RO" sz="1200" b="1" dirty="0">
            <a:latin typeface="Trebuchet MS" panose="020B0603020202020204" pitchFamily="34" charset="0"/>
          </a:endParaRPr>
        </a:p>
        <a:p>
          <a:pPr algn="ctr"/>
          <a:endParaRPr lang="ro-RO" sz="1900" b="1" dirty="0">
            <a:latin typeface="Trebuchet MS" panose="020B0603020202020204" pitchFamily="34" charset="0"/>
          </a:endParaRPr>
        </a:p>
        <a:p>
          <a:pPr algn="ctr"/>
          <a:endParaRPr lang="ro-RO" sz="1900" b="1" dirty="0">
            <a:latin typeface="Trebuchet MS" panose="020B0603020202020204" pitchFamily="34" charset="0"/>
          </a:endParaRPr>
        </a:p>
        <a:p>
          <a:pPr algn="ctr"/>
          <a:endParaRPr lang="ro-RO" sz="1900" b="1" dirty="0">
            <a:latin typeface="Trebuchet MS" panose="020B0603020202020204" pitchFamily="34" charset="0"/>
          </a:endParaRPr>
        </a:p>
        <a:p>
          <a:pPr algn="ctr"/>
          <a:r>
            <a:rPr lang="ro-RO" sz="1600" b="1" dirty="0">
              <a:latin typeface="Trebuchet MS" panose="020B0603020202020204" pitchFamily="34" charset="0"/>
            </a:rPr>
            <a:t>Investiții în exploatațiile pomicole</a:t>
          </a:r>
        </a:p>
        <a:p>
          <a:pPr algn="ctr"/>
          <a:endParaRPr lang="ro-RO" sz="1050" b="1" dirty="0">
            <a:latin typeface="Trebuchet MS" panose="020B0603020202020204" pitchFamily="34" charset="0"/>
          </a:endParaRPr>
        </a:p>
        <a:p>
          <a:pPr algn="l"/>
          <a:r>
            <a:rPr lang="ro-RO" sz="1400" b="1" dirty="0">
              <a:latin typeface="Trebuchet MS" panose="020B0603020202020204" pitchFamily="34" charset="0"/>
            </a:rPr>
            <a:t>1.500.000 euro</a:t>
          </a:r>
          <a:r>
            <a:rPr lang="ro-RO" sz="1400" b="0" dirty="0">
              <a:latin typeface="Trebuchet MS" panose="020B0603020202020204" pitchFamily="34" charset="0"/>
            </a:rPr>
            <a:t>/proiect investiții</a:t>
          </a:r>
        </a:p>
        <a:p>
          <a:pPr algn="l"/>
          <a:r>
            <a:rPr lang="ro-RO" sz="1400" b="1" dirty="0">
              <a:latin typeface="Trebuchet MS" panose="020B0603020202020204" pitchFamily="34" charset="0"/>
            </a:rPr>
            <a:t>300.000</a:t>
          </a:r>
          <a:r>
            <a:rPr lang="ro-RO" sz="1400" b="0" dirty="0">
              <a:latin typeface="Trebuchet MS" panose="020B0603020202020204" pitchFamily="34" charset="0"/>
            </a:rPr>
            <a:t> </a:t>
          </a:r>
          <a:r>
            <a:rPr lang="ro-RO" sz="1400" b="1" dirty="0">
              <a:latin typeface="Trebuchet MS" panose="020B0603020202020204" pitchFamily="34" charset="0"/>
            </a:rPr>
            <a:t>euro</a:t>
          </a:r>
          <a:r>
            <a:rPr lang="ro-RO" sz="1400" b="0" dirty="0">
              <a:latin typeface="Trebuchet MS" panose="020B0603020202020204" pitchFamily="34" charset="0"/>
            </a:rPr>
            <a:t>/proiect exclusiv achiziții de utilaje și echipamente </a:t>
          </a:r>
          <a:r>
            <a:rPr lang="ro-RO" sz="1400" b="0" dirty="0" smtClean="0">
              <a:latin typeface="Trebuchet MS" panose="020B0603020202020204" pitchFamily="34" charset="0"/>
            </a:rPr>
            <a:t>agricole</a:t>
          </a:r>
          <a:endParaRPr lang="ro-RO" sz="900" b="1" u="sng" dirty="0">
            <a:latin typeface="Trebuchet MS" panose="020B0603020202020204" pitchFamily="34" charset="0"/>
          </a:endParaRPr>
        </a:p>
        <a:p>
          <a:pPr algn="l"/>
          <a:endParaRPr lang="en-GB" sz="1400" b="1" u="sng" dirty="0">
            <a:latin typeface="Trebuchet MS" panose="020B0603020202020204" pitchFamily="34" charset="0"/>
          </a:endParaRPr>
        </a:p>
      </dgm:t>
    </dgm:pt>
    <dgm:pt modelId="{D1258849-F5D5-4694-8229-B106C084B668}" type="parTrans" cxnId="{DA9C01A2-6000-4011-8248-F1DD7B91F4C9}">
      <dgm:prSet/>
      <dgm:spPr/>
      <dgm:t>
        <a:bodyPr/>
        <a:lstStyle/>
        <a:p>
          <a:endParaRPr lang="en-GB"/>
        </a:p>
      </dgm:t>
    </dgm:pt>
    <dgm:pt modelId="{9A94BE04-E675-424D-A18D-AAD964B37665}" type="sibTrans" cxnId="{DA9C01A2-6000-4011-8248-F1DD7B91F4C9}">
      <dgm:prSet/>
      <dgm:spPr/>
      <dgm:t>
        <a:bodyPr/>
        <a:lstStyle/>
        <a:p>
          <a:endParaRPr lang="en-GB"/>
        </a:p>
      </dgm:t>
    </dgm:pt>
    <dgm:pt modelId="{8676BF16-002B-4502-A062-160775689CA5}">
      <dgm:prSet custT="1"/>
      <dgm:spPr/>
      <dgm:t>
        <a:bodyPr/>
        <a:lstStyle/>
        <a:p>
          <a:pPr algn="ctr"/>
          <a:endParaRPr lang="ro-RO" sz="1400" b="1" dirty="0"/>
        </a:p>
        <a:p>
          <a:pPr algn="ctr"/>
          <a:endParaRPr lang="ro-RO" sz="1400" b="1" dirty="0"/>
        </a:p>
        <a:p>
          <a:pPr algn="ctr"/>
          <a:endParaRPr lang="ro-RO" sz="1400" b="1" dirty="0"/>
        </a:p>
        <a:p>
          <a:pPr algn="ctr"/>
          <a:endParaRPr lang="ro-RO" sz="1400" b="1" dirty="0"/>
        </a:p>
        <a:p>
          <a:pPr algn="ctr"/>
          <a:endParaRPr lang="ro-RO" sz="1400" b="1" dirty="0"/>
        </a:p>
        <a:p>
          <a:pPr algn="ctr"/>
          <a:endParaRPr lang="ro-RO" sz="1400" b="1" dirty="0"/>
        </a:p>
        <a:p>
          <a:pPr algn="ctr"/>
          <a:endParaRPr lang="ro-RO" sz="1400" b="1" dirty="0"/>
        </a:p>
        <a:p>
          <a:pPr algn="ctr"/>
          <a:endParaRPr lang="ro-RO" sz="1400" b="1" dirty="0"/>
        </a:p>
        <a:p>
          <a:pPr algn="ctr"/>
          <a:endParaRPr lang="ro-RO" sz="800" b="1" dirty="0"/>
        </a:p>
        <a:p>
          <a:pPr algn="ctr"/>
          <a:endParaRPr lang="ro-RO" sz="1600" b="1" dirty="0"/>
        </a:p>
        <a:p>
          <a:pPr algn="ctr"/>
          <a:r>
            <a:rPr lang="ro-RO" sz="1600" b="1" dirty="0">
              <a:latin typeface="Trebuchet MS" panose="020B0603020202020204" pitchFamily="34" charset="0"/>
            </a:rPr>
            <a:t>Investiții în sectorul legume și/sau cartofi</a:t>
          </a:r>
        </a:p>
        <a:p>
          <a:pPr algn="ctr"/>
          <a:endParaRPr lang="ro-RO" sz="700" b="1" dirty="0">
            <a:latin typeface="Trebuchet MS" panose="020B0603020202020204" pitchFamily="34" charset="0"/>
          </a:endParaRPr>
        </a:p>
        <a:p>
          <a:pPr algn="l"/>
          <a:r>
            <a:rPr lang="ro-RO" sz="1400" b="1" dirty="0">
              <a:latin typeface="Trebuchet MS" panose="020B0603020202020204" pitchFamily="34" charset="0"/>
            </a:rPr>
            <a:t>2.000.000 euro</a:t>
          </a:r>
          <a:r>
            <a:rPr lang="ro-RO" sz="1400" b="0" dirty="0">
              <a:latin typeface="Trebuchet MS" panose="020B0603020202020204" pitchFamily="34" charset="0"/>
            </a:rPr>
            <a:t>/proiect investiții</a:t>
          </a:r>
        </a:p>
        <a:p>
          <a:pPr algn="l"/>
          <a:r>
            <a:rPr lang="en-GB" sz="1400" b="1" dirty="0">
              <a:latin typeface="Trebuchet MS" panose="020B0603020202020204" pitchFamily="34" charset="0"/>
            </a:rPr>
            <a:t>300.000 euro</a:t>
          </a:r>
          <a:r>
            <a:rPr lang="en-GB" sz="1400" b="0" dirty="0">
              <a:latin typeface="Trebuchet MS" panose="020B0603020202020204" pitchFamily="34" charset="0"/>
            </a:rPr>
            <a:t>/</a:t>
          </a:r>
          <a:r>
            <a:rPr lang="en-GB" sz="1400" b="0" dirty="0" err="1">
              <a:latin typeface="Trebuchet MS" panose="020B0603020202020204" pitchFamily="34" charset="0"/>
            </a:rPr>
            <a:t>proiect</a:t>
          </a:r>
          <a:r>
            <a:rPr lang="en-GB" sz="1400" b="0" dirty="0">
              <a:latin typeface="Trebuchet MS" panose="020B0603020202020204" pitchFamily="34" charset="0"/>
            </a:rPr>
            <a:t> </a:t>
          </a:r>
          <a:r>
            <a:rPr lang="en-GB" sz="1400" b="0" dirty="0" err="1">
              <a:latin typeface="Trebuchet MS" panose="020B0603020202020204" pitchFamily="34" charset="0"/>
            </a:rPr>
            <a:t>exclusiv</a:t>
          </a:r>
          <a:r>
            <a:rPr lang="en-GB" sz="1400" b="0" dirty="0">
              <a:latin typeface="Trebuchet MS" panose="020B0603020202020204" pitchFamily="34" charset="0"/>
            </a:rPr>
            <a:t> </a:t>
          </a:r>
          <a:r>
            <a:rPr lang="en-GB" sz="1400" b="0" dirty="0" err="1">
              <a:latin typeface="Trebuchet MS" panose="020B0603020202020204" pitchFamily="34" charset="0"/>
            </a:rPr>
            <a:t>achiziții</a:t>
          </a:r>
          <a:r>
            <a:rPr lang="en-GB" sz="1400" b="0" dirty="0">
              <a:latin typeface="Trebuchet MS" panose="020B0603020202020204" pitchFamily="34" charset="0"/>
            </a:rPr>
            <a:t> de </a:t>
          </a:r>
          <a:r>
            <a:rPr lang="en-GB" sz="1400" b="0" dirty="0" err="1">
              <a:latin typeface="Trebuchet MS" panose="020B0603020202020204" pitchFamily="34" charset="0"/>
            </a:rPr>
            <a:t>utilaje</a:t>
          </a:r>
          <a:r>
            <a:rPr lang="en-GB" sz="1400" b="0" dirty="0">
              <a:latin typeface="Trebuchet MS" panose="020B0603020202020204" pitchFamily="34" charset="0"/>
            </a:rPr>
            <a:t> </a:t>
          </a:r>
          <a:r>
            <a:rPr lang="en-GB" sz="1400" b="0" dirty="0" err="1">
              <a:latin typeface="Trebuchet MS" panose="020B0603020202020204" pitchFamily="34" charset="0"/>
            </a:rPr>
            <a:t>și</a:t>
          </a:r>
          <a:r>
            <a:rPr lang="en-GB" sz="1400" b="0" dirty="0">
              <a:latin typeface="Trebuchet MS" panose="020B0603020202020204" pitchFamily="34" charset="0"/>
            </a:rPr>
            <a:t> </a:t>
          </a:r>
          <a:r>
            <a:rPr lang="en-GB" sz="1400" b="0" dirty="0" err="1">
              <a:latin typeface="Trebuchet MS" panose="020B0603020202020204" pitchFamily="34" charset="0"/>
            </a:rPr>
            <a:t>echipamente</a:t>
          </a:r>
          <a:r>
            <a:rPr lang="en-GB" sz="1400" b="0" dirty="0">
              <a:latin typeface="Trebuchet MS" panose="020B0603020202020204" pitchFamily="34" charset="0"/>
            </a:rPr>
            <a:t> </a:t>
          </a:r>
          <a:r>
            <a:rPr lang="en-GB" sz="1400" b="0" dirty="0" err="1">
              <a:latin typeface="Trebuchet MS" panose="020B0603020202020204" pitchFamily="34" charset="0"/>
            </a:rPr>
            <a:t>agricole</a:t>
          </a:r>
          <a:endParaRPr lang="en-GB" sz="1400" b="0" dirty="0">
            <a:latin typeface="Trebuchet MS" panose="020B0603020202020204" pitchFamily="34" charset="0"/>
          </a:endParaRPr>
        </a:p>
        <a:p>
          <a:r>
            <a:rPr lang="ro-RO" sz="1400" b="1" dirty="0">
              <a:latin typeface="Trebuchet MS" panose="020B0603020202020204" pitchFamily="34" charset="0"/>
            </a:rPr>
            <a:t>500.000 euro</a:t>
          </a:r>
          <a:r>
            <a:rPr lang="en-GB" sz="1400" b="0" dirty="0">
              <a:latin typeface="Trebuchet MS" panose="020B0603020202020204" pitchFamily="34" charset="0"/>
            </a:rPr>
            <a:t>/</a:t>
          </a:r>
          <a:r>
            <a:rPr lang="en-GB" sz="1400" b="0" dirty="0" err="1">
              <a:latin typeface="Trebuchet MS" panose="020B0603020202020204" pitchFamily="34" charset="0"/>
            </a:rPr>
            <a:t>proiect</a:t>
          </a:r>
          <a:r>
            <a:rPr lang="en-GB" sz="1400" b="0" dirty="0">
              <a:latin typeface="Trebuchet MS" panose="020B0603020202020204" pitchFamily="34" charset="0"/>
            </a:rPr>
            <a:t> </a:t>
          </a:r>
          <a:r>
            <a:rPr lang="en-GB" sz="1400" b="0" dirty="0" err="1">
              <a:latin typeface="Trebuchet MS" panose="020B0603020202020204" pitchFamily="34" charset="0"/>
            </a:rPr>
            <a:t>pentru</a:t>
          </a:r>
          <a:r>
            <a:rPr lang="en-GB" sz="1400" b="0" dirty="0">
              <a:latin typeface="Trebuchet MS" panose="020B0603020202020204" pitchFamily="34" charset="0"/>
            </a:rPr>
            <a:t> </a:t>
          </a:r>
          <a:r>
            <a:rPr lang="en-GB" sz="1400" b="0" dirty="0" err="1">
              <a:latin typeface="Trebuchet MS" panose="020B0603020202020204" pitchFamily="34" charset="0"/>
            </a:rPr>
            <a:t>utilaje</a:t>
          </a:r>
          <a:r>
            <a:rPr lang="en-GB" sz="1400" b="0" dirty="0">
              <a:latin typeface="Trebuchet MS" panose="020B0603020202020204" pitchFamily="34" charset="0"/>
            </a:rPr>
            <a:t> </a:t>
          </a:r>
          <a:r>
            <a:rPr lang="en-GB" sz="1400" b="0" dirty="0" err="1">
              <a:latin typeface="Trebuchet MS" panose="020B0603020202020204" pitchFamily="34" charset="0"/>
            </a:rPr>
            <a:t>cartofi</a:t>
          </a:r>
          <a:r>
            <a:rPr lang="en-GB" sz="1400" b="0" dirty="0">
              <a:latin typeface="Trebuchet MS" panose="020B0603020202020204" pitchFamily="34" charset="0"/>
            </a:rPr>
            <a:t> </a:t>
          </a:r>
          <a:r>
            <a:rPr lang="en-GB" sz="1400" b="0" dirty="0" err="1">
              <a:latin typeface="Trebuchet MS" panose="020B0603020202020204" pitchFamily="34" charset="0"/>
            </a:rPr>
            <a:t>achiziționate</a:t>
          </a:r>
          <a:r>
            <a:rPr lang="en-GB" sz="1400" b="0" dirty="0">
              <a:latin typeface="Trebuchet MS" panose="020B0603020202020204" pitchFamily="34" charset="0"/>
            </a:rPr>
            <a:t> de </a:t>
          </a:r>
          <a:r>
            <a:rPr lang="en-GB" sz="1400" b="0" dirty="0" err="1">
              <a:latin typeface="Trebuchet MS" panose="020B0603020202020204" pitchFamily="34" charset="0"/>
            </a:rPr>
            <a:t>formele</a:t>
          </a:r>
          <a:r>
            <a:rPr lang="en-GB" sz="1400" b="0" dirty="0">
              <a:latin typeface="Trebuchet MS" panose="020B0603020202020204" pitchFamily="34" charset="0"/>
            </a:rPr>
            <a:t> </a:t>
          </a:r>
          <a:r>
            <a:rPr lang="en-GB" sz="1400" b="0" dirty="0" err="1">
              <a:latin typeface="Trebuchet MS" panose="020B0603020202020204" pitchFamily="34" charset="0"/>
            </a:rPr>
            <a:t>asociative</a:t>
          </a:r>
          <a:endParaRPr lang="ro-RO" sz="1400" b="0" dirty="0">
            <a:latin typeface="Trebuchet MS" panose="020B0603020202020204" pitchFamily="34" charset="0"/>
          </a:endParaRPr>
        </a:p>
        <a:p>
          <a:endParaRPr lang="ro-RO" sz="200" b="0" dirty="0">
            <a:latin typeface="Trebuchet MS" panose="020B0603020202020204" pitchFamily="34" charset="0"/>
          </a:endParaRPr>
        </a:p>
        <a:p>
          <a:r>
            <a:rPr lang="ro-RO" sz="1400" b="0" dirty="0">
              <a:latin typeface="Trebuchet MS" panose="020B0603020202020204" pitchFamily="34" charset="0"/>
            </a:rPr>
            <a:t>	</a:t>
          </a:r>
          <a:endParaRPr lang="ro-RO" sz="500" b="1" dirty="0">
            <a:latin typeface="Trebuchet MS" panose="020B0603020202020204" pitchFamily="34" charset="0"/>
          </a:endParaRPr>
        </a:p>
        <a:p>
          <a:endParaRPr lang="ro-RO" sz="1400" b="0" u="none" dirty="0">
            <a:latin typeface="Trebuchet MS" panose="020B0603020202020204" pitchFamily="34" charset="0"/>
          </a:endParaRPr>
        </a:p>
        <a:p>
          <a:endParaRPr lang="ro-RO" sz="1400" b="0" u="none" dirty="0">
            <a:latin typeface="Trebuchet MS" panose="020B0603020202020204" pitchFamily="34" charset="0"/>
          </a:endParaRPr>
        </a:p>
        <a:p>
          <a:endParaRPr lang="en-GB" sz="1400" b="1" dirty="0"/>
        </a:p>
      </dgm:t>
    </dgm:pt>
    <dgm:pt modelId="{E9A87CDB-F7C2-483A-BBE9-197A7397B11D}" type="parTrans" cxnId="{CB573813-94B9-42C4-9CE5-79644EB1EA4B}">
      <dgm:prSet/>
      <dgm:spPr/>
      <dgm:t>
        <a:bodyPr/>
        <a:lstStyle/>
        <a:p>
          <a:endParaRPr lang="en-GB"/>
        </a:p>
      </dgm:t>
    </dgm:pt>
    <dgm:pt modelId="{2FB75252-95EA-4105-BF41-0E0FB0A22609}" type="sibTrans" cxnId="{CB573813-94B9-42C4-9CE5-79644EB1EA4B}">
      <dgm:prSet/>
      <dgm:spPr/>
      <dgm:t>
        <a:bodyPr/>
        <a:lstStyle/>
        <a:p>
          <a:endParaRPr lang="en-GB"/>
        </a:p>
      </dgm:t>
    </dgm:pt>
    <dgm:pt modelId="{4F09229B-7A5F-4AF4-9E0D-2DC2BF6EE38C}">
      <dgm:prSet custT="1"/>
      <dgm:spPr/>
      <dgm:t>
        <a:bodyPr/>
        <a:lstStyle/>
        <a:p>
          <a:pPr algn="ctr"/>
          <a:endParaRPr lang="ro-RO" sz="1400" b="1" dirty="0"/>
        </a:p>
        <a:p>
          <a:pPr algn="ctr"/>
          <a:endParaRPr lang="ro-RO" sz="1400" b="1" dirty="0"/>
        </a:p>
        <a:p>
          <a:pPr algn="ctr"/>
          <a:endParaRPr lang="ro-RO" sz="1400" b="1" dirty="0"/>
        </a:p>
        <a:p>
          <a:pPr algn="ctr"/>
          <a:endParaRPr lang="en-GB" sz="1600" b="1" dirty="0" smtClean="0">
            <a:latin typeface="Trebuchet MS" panose="020B0603020202020204" pitchFamily="34" charset="0"/>
          </a:endParaRPr>
        </a:p>
        <a:p>
          <a:pPr algn="ctr"/>
          <a:r>
            <a:rPr lang="en-GB" sz="1600" b="1" dirty="0" err="1" smtClean="0">
              <a:latin typeface="Trebuchet MS" panose="020B0603020202020204" pitchFamily="34" charset="0"/>
            </a:rPr>
            <a:t>Investiții</a:t>
          </a:r>
          <a:r>
            <a:rPr lang="en-GB" sz="1600" b="1" dirty="0" smtClean="0">
              <a:latin typeface="Trebuchet MS" panose="020B0603020202020204" pitchFamily="34" charset="0"/>
            </a:rPr>
            <a:t> </a:t>
          </a:r>
          <a:r>
            <a:rPr lang="en-GB" sz="1600" b="1" dirty="0" err="1">
              <a:latin typeface="Trebuchet MS" panose="020B0603020202020204" pitchFamily="34" charset="0"/>
            </a:rPr>
            <a:t>în</a:t>
          </a:r>
          <a:r>
            <a:rPr lang="en-GB" sz="1600" b="1" dirty="0">
              <a:latin typeface="Trebuchet MS" panose="020B0603020202020204" pitchFamily="34" charset="0"/>
            </a:rPr>
            <a:t> </a:t>
          </a:r>
          <a:r>
            <a:rPr lang="en-GB" sz="1600" b="1" dirty="0" err="1">
              <a:latin typeface="Trebuchet MS" panose="020B0603020202020204" pitchFamily="34" charset="0"/>
            </a:rPr>
            <a:t>floricultură</a:t>
          </a:r>
          <a:r>
            <a:rPr lang="en-GB" sz="1600" b="1" dirty="0">
              <a:latin typeface="Trebuchet MS" panose="020B0603020202020204" pitchFamily="34" charset="0"/>
            </a:rPr>
            <a:t>, </a:t>
          </a:r>
          <a:r>
            <a:rPr lang="en-GB" sz="1600" b="1" dirty="0" err="1">
              <a:latin typeface="Trebuchet MS" panose="020B0603020202020204" pitchFamily="34" charset="0"/>
            </a:rPr>
            <a:t>plante</a:t>
          </a:r>
          <a:r>
            <a:rPr lang="en-GB" sz="1600" b="1" dirty="0">
              <a:latin typeface="Trebuchet MS" panose="020B0603020202020204" pitchFamily="34" charset="0"/>
            </a:rPr>
            <a:t> </a:t>
          </a:r>
          <a:r>
            <a:rPr lang="en-GB" sz="1600" b="1" dirty="0" err="1">
              <a:latin typeface="Trebuchet MS" panose="020B0603020202020204" pitchFamily="34" charset="0"/>
            </a:rPr>
            <a:t>medicinale</a:t>
          </a:r>
          <a:r>
            <a:rPr lang="en-GB" sz="1600" b="1" dirty="0">
              <a:latin typeface="Trebuchet MS" panose="020B0603020202020204" pitchFamily="34" charset="0"/>
            </a:rPr>
            <a:t> </a:t>
          </a:r>
          <a:r>
            <a:rPr lang="en-GB" sz="1600" b="1" dirty="0" err="1">
              <a:latin typeface="Trebuchet MS" panose="020B0603020202020204" pitchFamily="34" charset="0"/>
            </a:rPr>
            <a:t>și</a:t>
          </a:r>
          <a:r>
            <a:rPr lang="en-GB" sz="1600" b="1" dirty="0">
              <a:latin typeface="Trebuchet MS" panose="020B0603020202020204" pitchFamily="34" charset="0"/>
            </a:rPr>
            <a:t> </a:t>
          </a:r>
          <a:r>
            <a:rPr lang="en-GB" sz="1600" b="1" dirty="0" err="1" smtClean="0">
              <a:latin typeface="Trebuchet MS" panose="020B0603020202020204" pitchFamily="34" charset="0"/>
            </a:rPr>
            <a:t>aromatice</a:t>
          </a:r>
          <a:endParaRPr lang="en-GB" sz="1600" b="1" dirty="0" smtClean="0">
            <a:latin typeface="Trebuchet MS" panose="020B0603020202020204" pitchFamily="34" charset="0"/>
          </a:endParaRPr>
        </a:p>
        <a:p>
          <a:pPr algn="l"/>
          <a:endParaRPr lang="en-US" sz="1400" b="1" dirty="0" smtClean="0">
            <a:latin typeface="Trebuchet MS" panose="020B0603020202020204" pitchFamily="34" charset="0"/>
          </a:endParaRPr>
        </a:p>
        <a:p>
          <a:pPr algn="l"/>
          <a:r>
            <a:rPr lang="ro-RO" sz="1400" b="1" dirty="0" smtClean="0">
              <a:latin typeface="Trebuchet MS" panose="020B0603020202020204" pitchFamily="34" charset="0"/>
            </a:rPr>
            <a:t>100.000 </a:t>
          </a:r>
          <a:r>
            <a:rPr lang="ro-RO" sz="1400" b="1" dirty="0">
              <a:latin typeface="Trebuchet MS" panose="020B0603020202020204" pitchFamily="34" charset="0"/>
            </a:rPr>
            <a:t>euro</a:t>
          </a:r>
          <a:r>
            <a:rPr lang="ro-RO" sz="1400" b="0" dirty="0">
              <a:latin typeface="Trebuchet MS" panose="020B0603020202020204" pitchFamily="34" charset="0"/>
            </a:rPr>
            <a:t>/</a:t>
          </a:r>
        </a:p>
        <a:p>
          <a:pPr algn="l"/>
          <a:r>
            <a:rPr lang="ro-RO" sz="1400" b="0" dirty="0" smtClean="0">
              <a:latin typeface="Trebuchet MS" panose="020B0603020202020204" pitchFamily="34" charset="0"/>
            </a:rPr>
            <a:t>proiect</a:t>
          </a:r>
          <a:endParaRPr lang="ro-RO" sz="1400" b="0" dirty="0">
            <a:latin typeface="Trebuchet MS" panose="020B0603020202020204" pitchFamily="34" charset="0"/>
          </a:endParaRPr>
        </a:p>
      </dgm:t>
    </dgm:pt>
    <dgm:pt modelId="{0E1E0A22-202F-4743-86BF-C4CF7DE61303}" type="parTrans" cxnId="{AE8D73FF-C8C7-411E-AB39-309258EF6D72}">
      <dgm:prSet/>
      <dgm:spPr/>
      <dgm:t>
        <a:bodyPr/>
        <a:lstStyle/>
        <a:p>
          <a:endParaRPr lang="en-GB"/>
        </a:p>
      </dgm:t>
    </dgm:pt>
    <dgm:pt modelId="{18F37DCA-7C14-4921-BE37-FD47361A6A9E}" type="sibTrans" cxnId="{AE8D73FF-C8C7-411E-AB39-309258EF6D72}">
      <dgm:prSet/>
      <dgm:spPr/>
      <dgm:t>
        <a:bodyPr/>
        <a:lstStyle/>
        <a:p>
          <a:endParaRPr lang="en-GB"/>
        </a:p>
      </dgm:t>
    </dgm:pt>
    <dgm:pt modelId="{45D39BAF-1313-4566-932F-FDC6E6A7D4C6}">
      <dgm:prSet phldrT="[Text]" custT="1"/>
      <dgm:spPr/>
      <dgm:t>
        <a:bodyPr/>
        <a:lstStyle/>
        <a:p>
          <a:pPr algn="ctr"/>
          <a:endParaRPr lang="ro-RO" sz="1800" b="1" kern="1200" dirty="0">
            <a:latin typeface="Calibri" panose="020F0502020204030204"/>
            <a:ea typeface="+mn-ea"/>
            <a:cs typeface="+mn-cs"/>
          </a:endParaRPr>
        </a:p>
        <a:p>
          <a:pPr algn="ctr"/>
          <a:endParaRPr lang="ro-RO" sz="1800" b="1" kern="1200" dirty="0">
            <a:latin typeface="Calibri" panose="020F0502020204030204"/>
            <a:ea typeface="+mn-ea"/>
            <a:cs typeface="+mn-cs"/>
          </a:endParaRPr>
        </a:p>
        <a:p>
          <a:pPr algn="ctr"/>
          <a:endParaRPr lang="ro-RO" sz="1800" b="1" kern="1200" dirty="0">
            <a:latin typeface="Calibri" panose="020F0502020204030204"/>
            <a:ea typeface="+mn-ea"/>
            <a:cs typeface="+mn-cs"/>
          </a:endParaRPr>
        </a:p>
        <a:p>
          <a:pPr algn="ctr"/>
          <a:endParaRPr lang="ro-RO" sz="1800" b="1" kern="1200" dirty="0">
            <a:latin typeface="Calibri" panose="020F0502020204030204"/>
            <a:ea typeface="+mn-ea"/>
            <a:cs typeface="+mn-cs"/>
          </a:endParaRPr>
        </a:p>
        <a:p>
          <a:pPr algn="ctr"/>
          <a:endParaRPr lang="ro-RO" sz="1800" b="1" kern="1200" dirty="0">
            <a:latin typeface="Calibri" panose="020F0502020204030204"/>
            <a:ea typeface="+mn-ea"/>
            <a:cs typeface="+mn-cs"/>
          </a:endParaRPr>
        </a:p>
        <a:p>
          <a:pPr algn="ctr"/>
          <a:endParaRPr lang="ro-RO" sz="1800" b="1" kern="1200" dirty="0">
            <a:latin typeface="Calibri" panose="020F0502020204030204"/>
            <a:ea typeface="+mn-ea"/>
            <a:cs typeface="+mn-cs"/>
          </a:endParaRPr>
        </a:p>
        <a:p>
          <a:pPr algn="ctr"/>
          <a:endParaRPr lang="ro-RO" sz="1800" b="1" kern="1200" dirty="0">
            <a:latin typeface="Calibri" panose="020F0502020204030204"/>
            <a:ea typeface="+mn-ea"/>
            <a:cs typeface="+mn-cs"/>
          </a:endParaRPr>
        </a:p>
        <a:p>
          <a:pPr algn="ctr"/>
          <a:r>
            <a:rPr lang="en-GB" sz="1800" b="1" kern="1200" dirty="0" err="1" smtClean="0">
              <a:latin typeface="Calibri" panose="020F0502020204030204"/>
              <a:ea typeface="+mn-ea"/>
              <a:cs typeface="+mn-cs"/>
            </a:rPr>
            <a:t>Achiziții</a:t>
          </a:r>
          <a:r>
            <a:rPr lang="en-GB" sz="1800" b="1" kern="1200" dirty="0" smtClean="0">
              <a:latin typeface="Calibri" panose="020F0502020204030204"/>
              <a:ea typeface="+mn-ea"/>
              <a:cs typeface="+mn-cs"/>
            </a:rPr>
            <a:t> </a:t>
          </a:r>
          <a:r>
            <a:rPr lang="en-GB" sz="1800" b="1" kern="1200" dirty="0">
              <a:latin typeface="Calibri" panose="020F0502020204030204"/>
              <a:ea typeface="+mn-ea"/>
              <a:cs typeface="+mn-cs"/>
            </a:rPr>
            <a:t>de </a:t>
          </a:r>
          <a:r>
            <a:rPr lang="en-GB" sz="1800" b="1" kern="1200" dirty="0" err="1">
              <a:latin typeface="Calibri" panose="020F0502020204030204"/>
              <a:ea typeface="+mn-ea"/>
              <a:cs typeface="+mn-cs"/>
            </a:rPr>
            <a:t>utilaje</a:t>
          </a:r>
          <a:r>
            <a:rPr lang="en-GB" sz="1800" b="1" kern="1200" dirty="0">
              <a:latin typeface="Calibri" panose="020F0502020204030204"/>
              <a:ea typeface="+mn-ea"/>
              <a:cs typeface="+mn-cs"/>
            </a:rPr>
            <a:t> </a:t>
          </a:r>
          <a:r>
            <a:rPr lang="en-GB" sz="1800" b="1" kern="1200" dirty="0" err="1">
              <a:latin typeface="Calibri" panose="020F0502020204030204"/>
              <a:ea typeface="+mn-ea"/>
              <a:cs typeface="+mn-cs"/>
            </a:rPr>
            <a:t>agricole</a:t>
          </a:r>
          <a:r>
            <a:rPr lang="en-GB" sz="1800" b="1" kern="1200" dirty="0">
              <a:latin typeface="Calibri" panose="020F0502020204030204"/>
              <a:ea typeface="+mn-ea"/>
              <a:cs typeface="+mn-cs"/>
            </a:rPr>
            <a:t> </a:t>
          </a:r>
          <a:r>
            <a:rPr lang="en-GB" sz="1800" b="1" kern="1200" dirty="0" err="1">
              <a:latin typeface="Calibri" panose="020F0502020204030204"/>
              <a:ea typeface="+mn-ea"/>
              <a:cs typeface="+mn-cs"/>
            </a:rPr>
            <a:t>pentru</a:t>
          </a:r>
          <a:r>
            <a:rPr lang="en-GB" sz="1800" b="1" kern="1200" dirty="0">
              <a:latin typeface="Calibri" panose="020F0502020204030204"/>
              <a:ea typeface="+mn-ea"/>
              <a:cs typeface="+mn-cs"/>
            </a:rPr>
            <a:t> </a:t>
          </a:r>
          <a:r>
            <a:rPr lang="en-GB" sz="1800" b="1" kern="1200" dirty="0" err="1">
              <a:latin typeface="Calibri" panose="020F0502020204030204"/>
              <a:ea typeface="+mn-ea"/>
              <a:cs typeface="+mn-cs"/>
            </a:rPr>
            <a:t>sectorul</a:t>
          </a:r>
          <a:r>
            <a:rPr lang="en-GB" sz="1800" b="1" kern="1200" dirty="0">
              <a:latin typeface="Calibri" panose="020F0502020204030204"/>
              <a:ea typeface="+mn-ea"/>
              <a:cs typeface="+mn-cs"/>
            </a:rPr>
            <a:t> vegetal </a:t>
          </a:r>
        </a:p>
        <a:p>
          <a:pPr algn="l"/>
          <a:endParaRPr lang="en-GB" sz="600" b="1" kern="1200" dirty="0">
            <a:latin typeface="Trebuchet MS" panose="020B0603020202020204" pitchFamily="34" charset="0"/>
            <a:ea typeface="+mn-ea"/>
            <a:cs typeface="+mn-cs"/>
          </a:endParaRPr>
        </a:p>
        <a:p>
          <a:pPr algn="l"/>
          <a:endParaRPr lang="ro-RO" sz="600" b="1" kern="1200" dirty="0">
            <a:latin typeface="Trebuchet MS" panose="020B0603020202020204" pitchFamily="34" charset="0"/>
            <a:ea typeface="+mn-ea"/>
            <a:cs typeface="+mn-cs"/>
          </a:endParaRPr>
        </a:p>
        <a:p>
          <a:pPr algn="l"/>
          <a:r>
            <a:rPr lang="ro-RO" sz="1400" b="1" kern="1200" dirty="0">
              <a:latin typeface="Trebuchet MS" panose="020B0603020202020204" pitchFamily="34" charset="0"/>
              <a:ea typeface="+mn-ea"/>
              <a:cs typeface="+mn-cs"/>
            </a:rPr>
            <a:t>300.000 euro/proiect</a:t>
          </a:r>
        </a:p>
        <a:p>
          <a:pPr algn="l"/>
          <a:r>
            <a:rPr lang="en-GB" sz="1400" b="1" kern="1200" dirty="0" err="1" smtClean="0">
              <a:latin typeface="Trebuchet MS" panose="020B0603020202020204" pitchFamily="34" charset="0"/>
              <a:ea typeface="+mn-ea"/>
              <a:cs typeface="+mn-cs"/>
            </a:rPr>
            <a:t>Intensitatea</a:t>
          </a:r>
          <a:r>
            <a:rPr lang="en-GB" sz="1400" b="1" kern="1200" dirty="0" smtClean="0">
              <a:latin typeface="Trebuchet MS" panose="020B0603020202020204" pitchFamily="34" charset="0"/>
              <a:ea typeface="+mn-ea"/>
              <a:cs typeface="+mn-cs"/>
            </a:rPr>
            <a:t> </a:t>
          </a:r>
          <a:r>
            <a:rPr lang="en-GB" sz="1400" b="1" kern="1200" dirty="0" err="1">
              <a:latin typeface="Trebuchet MS" panose="020B0603020202020204" pitchFamily="34" charset="0"/>
              <a:ea typeface="+mn-ea"/>
              <a:cs typeface="+mn-cs"/>
            </a:rPr>
            <a:t>sprijinului</a:t>
          </a:r>
          <a:r>
            <a:rPr lang="en-GB" sz="1400" b="1" kern="1200" dirty="0">
              <a:latin typeface="Trebuchet MS" panose="020B0603020202020204" pitchFamily="34" charset="0"/>
              <a:ea typeface="+mn-ea"/>
              <a:cs typeface="+mn-cs"/>
            </a:rPr>
            <a:t> </a:t>
          </a:r>
          <a:r>
            <a:rPr lang="en-GB" sz="1400" b="0" kern="1200" dirty="0">
              <a:latin typeface="Trebuchet MS" panose="020B0603020202020204" pitchFamily="34" charset="0"/>
              <a:ea typeface="+mn-ea"/>
              <a:cs typeface="+mn-cs"/>
            </a:rPr>
            <a:t>– </a:t>
          </a:r>
          <a:r>
            <a:rPr lang="ro-RO" sz="1400" b="0" kern="1200" dirty="0">
              <a:latin typeface="Trebuchet MS" panose="020B0603020202020204" pitchFamily="34" charset="0"/>
              <a:ea typeface="+mn-ea"/>
              <a:cs typeface="+mn-cs"/>
            </a:rPr>
            <a:t>max. 65%</a:t>
          </a:r>
        </a:p>
        <a:p>
          <a:pPr algn="l"/>
          <a:r>
            <a:rPr lang="en-GB" sz="1600" b="1" kern="1200" dirty="0" err="1" smtClean="0">
              <a:latin typeface="Trebuchet MS" panose="020B0603020202020204" pitchFamily="34" charset="0"/>
              <a:ea typeface="+mn-ea"/>
              <a:cs typeface="+mn-cs"/>
            </a:rPr>
            <a:t>Beneficiari</a:t>
          </a:r>
          <a:endParaRPr lang="ro-RO" sz="1400" b="1" kern="1200" dirty="0">
            <a:latin typeface="Trebuchet MS" panose="020B0603020202020204" pitchFamily="34" charset="0"/>
            <a:ea typeface="+mn-ea"/>
            <a:cs typeface="+mn-cs"/>
          </a:endParaRPr>
        </a:p>
        <a:p>
          <a:pPr algn="l"/>
          <a:r>
            <a:rPr lang="ro-RO" sz="1400" b="0" kern="1200" dirty="0">
              <a:latin typeface="Trebuchet MS" panose="020B0603020202020204" pitchFamily="34" charset="0"/>
              <a:ea typeface="+mn-ea"/>
              <a:cs typeface="+mn-cs"/>
            </a:rPr>
            <a:t>F</a:t>
          </a:r>
          <a:r>
            <a:rPr lang="en-GB" sz="1400" b="0" kern="1200" dirty="0" err="1">
              <a:latin typeface="Trebuchet MS" panose="020B0603020202020204" pitchFamily="34" charset="0"/>
              <a:ea typeface="+mn-ea"/>
              <a:cs typeface="+mn-cs"/>
            </a:rPr>
            <a:t>ermieri</a:t>
          </a:r>
          <a:r>
            <a:rPr lang="ro-RO" sz="1400" b="0" kern="1200" dirty="0">
              <a:latin typeface="Trebuchet MS" panose="020B0603020202020204" pitchFamily="34" charset="0"/>
              <a:ea typeface="+mn-ea"/>
              <a:cs typeface="+mn-cs"/>
            </a:rPr>
            <a:t> </a:t>
          </a:r>
        </a:p>
        <a:p>
          <a:pPr algn="l"/>
          <a:r>
            <a:rPr lang="ro-RO" sz="1400" b="0" kern="1200" dirty="0">
              <a:latin typeface="Trebuchet MS" panose="020B0603020202020204" pitchFamily="34" charset="0"/>
              <a:ea typeface="+mn-ea"/>
              <a:cs typeface="+mn-cs"/>
            </a:rPr>
            <a:t>C</a:t>
          </a:r>
          <a:r>
            <a:rPr lang="it-IT" sz="1400" b="0" kern="1200" dirty="0">
              <a:latin typeface="Trebuchet MS" panose="020B0603020202020204" pitchFamily="34" charset="0"/>
              <a:ea typeface="+mn-ea"/>
              <a:cs typeface="+mn-cs"/>
            </a:rPr>
            <a:t>ooperative agricole și societăți cooperative,</a:t>
          </a:r>
          <a:endParaRPr lang="en-GB" sz="1400" b="0" kern="1200" dirty="0">
            <a:latin typeface="Trebuchet MS" panose="020B0603020202020204" pitchFamily="34" charset="0"/>
            <a:ea typeface="+mn-ea"/>
            <a:cs typeface="+mn-cs"/>
          </a:endParaRPr>
        </a:p>
        <a:p>
          <a:pPr algn="l"/>
          <a:r>
            <a:rPr lang="ro-RO" sz="1400" b="0" kern="1200" dirty="0">
              <a:latin typeface="Trebuchet MS" panose="020B0603020202020204" pitchFamily="34" charset="0"/>
              <a:ea typeface="+mn-ea"/>
              <a:cs typeface="+mn-cs"/>
            </a:rPr>
            <a:t>G</a:t>
          </a:r>
          <a:r>
            <a:rPr lang="en-GB" sz="1400" b="0" kern="1200" dirty="0" err="1">
              <a:latin typeface="Trebuchet MS" panose="020B0603020202020204" pitchFamily="34" charset="0"/>
              <a:ea typeface="+mn-ea"/>
              <a:cs typeface="+mn-cs"/>
            </a:rPr>
            <a:t>rupuri</a:t>
          </a:r>
          <a:r>
            <a:rPr lang="en-GB" sz="1400" b="0" kern="1200" dirty="0">
              <a:latin typeface="Trebuchet MS" panose="020B0603020202020204" pitchFamily="34" charset="0"/>
              <a:ea typeface="+mn-ea"/>
              <a:cs typeface="+mn-cs"/>
            </a:rPr>
            <a:t> </a:t>
          </a:r>
          <a:r>
            <a:rPr lang="en-GB" sz="1400" b="0" kern="1200" dirty="0" err="1">
              <a:latin typeface="Trebuchet MS" panose="020B0603020202020204" pitchFamily="34" charset="0"/>
              <a:ea typeface="+mn-ea"/>
              <a:cs typeface="+mn-cs"/>
            </a:rPr>
            <a:t>și</a:t>
          </a:r>
          <a:r>
            <a:rPr lang="en-GB" sz="1400" b="0" kern="1200" dirty="0">
              <a:latin typeface="Trebuchet MS" panose="020B0603020202020204" pitchFamily="34" charset="0"/>
              <a:ea typeface="+mn-ea"/>
              <a:cs typeface="+mn-cs"/>
            </a:rPr>
            <a:t> </a:t>
          </a:r>
          <a:r>
            <a:rPr lang="en-GB" sz="1400" b="0" kern="1200" dirty="0" err="1">
              <a:latin typeface="Trebuchet MS" panose="020B0603020202020204" pitchFamily="34" charset="0"/>
              <a:ea typeface="+mn-ea"/>
              <a:cs typeface="+mn-cs"/>
            </a:rPr>
            <a:t>organizații</a:t>
          </a:r>
          <a:r>
            <a:rPr lang="en-GB" sz="1400" b="0" kern="1200" dirty="0">
              <a:latin typeface="Trebuchet MS" panose="020B0603020202020204" pitchFamily="34" charset="0"/>
              <a:ea typeface="+mn-ea"/>
              <a:cs typeface="+mn-cs"/>
            </a:rPr>
            <a:t> de </a:t>
          </a:r>
          <a:r>
            <a:rPr lang="en-GB" sz="1400" b="0" kern="1200" dirty="0" err="1">
              <a:latin typeface="Trebuchet MS" panose="020B0603020202020204" pitchFamily="34" charset="0"/>
              <a:ea typeface="+mn-ea"/>
              <a:cs typeface="+mn-cs"/>
            </a:rPr>
            <a:t>producători</a:t>
          </a:r>
          <a:endParaRPr lang="en-GB" sz="1400" b="0" kern="1200" dirty="0">
            <a:latin typeface="Trebuchet MS" panose="020B0603020202020204" pitchFamily="34" charset="0"/>
            <a:ea typeface="+mn-ea"/>
            <a:cs typeface="+mn-cs"/>
          </a:endParaRPr>
        </a:p>
        <a:p>
          <a:pPr algn="ctr"/>
          <a:r>
            <a:rPr lang="ro-RO" sz="1600" b="1" kern="1200" dirty="0">
              <a:latin typeface="Trebuchet MS" panose="020B0603020202020204" pitchFamily="34" charset="0"/>
              <a:ea typeface="+mn-ea"/>
              <a:cs typeface="+mn-cs"/>
            </a:rPr>
            <a:t>Buget: 100 </a:t>
          </a:r>
          <a:r>
            <a:rPr lang="ro-RO" sz="1600" b="1" kern="1200" dirty="0" err="1">
              <a:latin typeface="Trebuchet MS" panose="020B0603020202020204" pitchFamily="34" charset="0"/>
              <a:ea typeface="+mn-ea"/>
              <a:cs typeface="+mn-cs"/>
            </a:rPr>
            <a:t>mil.euro</a:t>
          </a:r>
          <a:endParaRPr lang="en-GB" sz="1600" b="1" kern="1200" dirty="0">
            <a:latin typeface="Trebuchet MS" panose="020B0603020202020204" pitchFamily="34" charset="0"/>
            <a:ea typeface="+mn-ea"/>
            <a:cs typeface="+mn-cs"/>
          </a:endParaRPr>
        </a:p>
      </dgm:t>
    </dgm:pt>
    <dgm:pt modelId="{3B210AF5-D6B3-4EB1-8AE3-F7E3A9478E81}" type="sibTrans" cxnId="{C20633FD-7923-4F07-A490-F1BC1352AD91}">
      <dgm:prSet/>
      <dgm:spPr/>
      <dgm:t>
        <a:bodyPr/>
        <a:lstStyle/>
        <a:p>
          <a:endParaRPr lang="en-GB"/>
        </a:p>
      </dgm:t>
    </dgm:pt>
    <dgm:pt modelId="{713E2967-429B-4CC2-890E-84C265631192}" type="parTrans" cxnId="{C20633FD-7923-4F07-A490-F1BC1352AD91}">
      <dgm:prSet/>
      <dgm:spPr/>
      <dgm:t>
        <a:bodyPr/>
        <a:lstStyle/>
        <a:p>
          <a:endParaRPr lang="en-GB"/>
        </a:p>
      </dgm:t>
    </dgm:pt>
    <dgm:pt modelId="{7FA27D77-F644-4755-97E4-EA46E2B80F75}" type="pres">
      <dgm:prSet presAssocID="{F223EDB0-4071-47AB-862C-5E0278C2BB49}" presName="theList" presStyleCnt="0">
        <dgm:presLayoutVars>
          <dgm:dir/>
          <dgm:animLvl val="lvl"/>
          <dgm:resizeHandles val="exact"/>
        </dgm:presLayoutVars>
      </dgm:prSet>
      <dgm:spPr/>
    </dgm:pt>
    <dgm:pt modelId="{CCB4C211-1B21-4A59-89F9-0491C025C9C5}" type="pres">
      <dgm:prSet presAssocID="{45D39BAF-1313-4566-932F-FDC6E6A7D4C6}" presName="compNode" presStyleCnt="0"/>
      <dgm:spPr/>
    </dgm:pt>
    <dgm:pt modelId="{C50B2469-9720-4193-987B-A9AF33362275}" type="pres">
      <dgm:prSet presAssocID="{45D39BAF-1313-4566-932F-FDC6E6A7D4C6}" presName="aNode" presStyleLbl="bgShp" presStyleIdx="0" presStyleCnt="5" custScaleX="173513" custScaleY="76094" custLinFactNeighborX="4732" custLinFactNeighborY="765"/>
      <dgm:spPr/>
      <dgm:t>
        <a:bodyPr/>
        <a:lstStyle/>
        <a:p>
          <a:endParaRPr lang="en-US"/>
        </a:p>
      </dgm:t>
    </dgm:pt>
    <dgm:pt modelId="{2B115757-7CDD-4B49-A6CC-EF6CD87A676D}" type="pres">
      <dgm:prSet presAssocID="{45D39BAF-1313-4566-932F-FDC6E6A7D4C6}" presName="textNode" presStyleLbl="bgShp" presStyleIdx="0" presStyleCnt="5"/>
      <dgm:spPr/>
      <dgm:t>
        <a:bodyPr/>
        <a:lstStyle/>
        <a:p>
          <a:endParaRPr lang="en-US"/>
        </a:p>
      </dgm:t>
    </dgm:pt>
    <dgm:pt modelId="{34895206-73B4-4A6F-8B73-181C16C16B7D}" type="pres">
      <dgm:prSet presAssocID="{45D39BAF-1313-4566-932F-FDC6E6A7D4C6}" presName="compChildNode" presStyleCnt="0"/>
      <dgm:spPr/>
    </dgm:pt>
    <dgm:pt modelId="{B090AB7C-AF58-47E1-8A46-63FD1F34FC31}" type="pres">
      <dgm:prSet presAssocID="{45D39BAF-1313-4566-932F-FDC6E6A7D4C6}" presName="theInnerList" presStyleCnt="0"/>
      <dgm:spPr/>
    </dgm:pt>
    <dgm:pt modelId="{84874EA1-0EDA-45E5-A913-73FA1050C188}" type="pres">
      <dgm:prSet presAssocID="{45D39BAF-1313-4566-932F-FDC6E6A7D4C6}" presName="aSpace" presStyleCnt="0"/>
      <dgm:spPr/>
    </dgm:pt>
    <dgm:pt modelId="{6C74ED31-4930-4A72-9535-7BA1BA7E1A07}" type="pres">
      <dgm:prSet presAssocID="{FE89FA04-4426-4536-92A4-8AE405ECF923}" presName="compNode" presStyleCnt="0"/>
      <dgm:spPr/>
    </dgm:pt>
    <dgm:pt modelId="{4973BFD3-FB0F-4CC6-BCAB-649D955C3174}" type="pres">
      <dgm:prSet presAssocID="{FE89FA04-4426-4536-92A4-8AE405ECF923}" presName="aNode" presStyleLbl="bgShp" presStyleIdx="1" presStyleCnt="5" custScaleX="163558" custScaleY="76231" custLinFactNeighborX="1758" custLinFactNeighborY="1127"/>
      <dgm:spPr/>
      <dgm:t>
        <a:bodyPr/>
        <a:lstStyle/>
        <a:p>
          <a:endParaRPr lang="en-US"/>
        </a:p>
      </dgm:t>
    </dgm:pt>
    <dgm:pt modelId="{594A8183-91CD-4D7A-84E0-0B3B1AD27552}" type="pres">
      <dgm:prSet presAssocID="{FE89FA04-4426-4536-92A4-8AE405ECF923}" presName="textNode" presStyleLbl="bgShp" presStyleIdx="1" presStyleCnt="5"/>
      <dgm:spPr/>
      <dgm:t>
        <a:bodyPr/>
        <a:lstStyle/>
        <a:p>
          <a:endParaRPr lang="en-US"/>
        </a:p>
      </dgm:t>
    </dgm:pt>
    <dgm:pt modelId="{7B05B2F3-734C-46A6-8259-C783A3703330}" type="pres">
      <dgm:prSet presAssocID="{FE89FA04-4426-4536-92A4-8AE405ECF923}" presName="compChildNode" presStyleCnt="0"/>
      <dgm:spPr/>
    </dgm:pt>
    <dgm:pt modelId="{6EA7A969-B499-4B00-AE41-11C694455BDF}" type="pres">
      <dgm:prSet presAssocID="{FE89FA04-4426-4536-92A4-8AE405ECF923}" presName="theInnerList" presStyleCnt="0"/>
      <dgm:spPr/>
    </dgm:pt>
    <dgm:pt modelId="{0E9814AF-336D-4993-BE4B-BA97E821193A}" type="pres">
      <dgm:prSet presAssocID="{FE89FA04-4426-4536-92A4-8AE405ECF923}" presName="aSpace" presStyleCnt="0"/>
      <dgm:spPr/>
    </dgm:pt>
    <dgm:pt modelId="{AD282512-0C44-4971-8598-A46710EE67E0}" type="pres">
      <dgm:prSet presAssocID="{8676BF16-002B-4502-A062-160775689CA5}" presName="compNode" presStyleCnt="0"/>
      <dgm:spPr/>
    </dgm:pt>
    <dgm:pt modelId="{183118B5-EFC6-4561-9FC5-7401A5975EE8}" type="pres">
      <dgm:prSet presAssocID="{8676BF16-002B-4502-A062-160775689CA5}" presName="aNode" presStyleLbl="bgShp" presStyleIdx="2" presStyleCnt="5" custScaleX="223570" custScaleY="74452" custLinFactNeighborX="99" custLinFactNeighborY="1587"/>
      <dgm:spPr/>
      <dgm:t>
        <a:bodyPr/>
        <a:lstStyle/>
        <a:p>
          <a:endParaRPr lang="en-US"/>
        </a:p>
      </dgm:t>
    </dgm:pt>
    <dgm:pt modelId="{FA6AECE5-8097-4956-AC3C-85EAE7297977}" type="pres">
      <dgm:prSet presAssocID="{8676BF16-002B-4502-A062-160775689CA5}" presName="textNode" presStyleLbl="bgShp" presStyleIdx="2" presStyleCnt="5"/>
      <dgm:spPr/>
      <dgm:t>
        <a:bodyPr/>
        <a:lstStyle/>
        <a:p>
          <a:endParaRPr lang="en-US"/>
        </a:p>
      </dgm:t>
    </dgm:pt>
    <dgm:pt modelId="{686F66F1-9010-4787-8191-FD7821710E95}" type="pres">
      <dgm:prSet presAssocID="{8676BF16-002B-4502-A062-160775689CA5}" presName="compChildNode" presStyleCnt="0"/>
      <dgm:spPr/>
    </dgm:pt>
    <dgm:pt modelId="{5D3E9DA8-CB6E-4722-B88C-E22294694DC1}" type="pres">
      <dgm:prSet presAssocID="{8676BF16-002B-4502-A062-160775689CA5}" presName="theInnerList" presStyleCnt="0"/>
      <dgm:spPr/>
    </dgm:pt>
    <dgm:pt modelId="{7F6D916B-FAE2-4D15-9534-D54C9D476E0C}" type="pres">
      <dgm:prSet presAssocID="{8676BF16-002B-4502-A062-160775689CA5}" presName="aSpace" presStyleCnt="0"/>
      <dgm:spPr/>
    </dgm:pt>
    <dgm:pt modelId="{37A14FEF-5DE5-43A5-9B41-3346E5FBD337}" type="pres">
      <dgm:prSet presAssocID="{532A2F10-0690-4FC7-B0F6-2D9AB9BA258D}" presName="compNode" presStyleCnt="0"/>
      <dgm:spPr/>
    </dgm:pt>
    <dgm:pt modelId="{0EB80494-5F91-4543-9CFB-5E9812B2D2B5}" type="pres">
      <dgm:prSet presAssocID="{532A2F10-0690-4FC7-B0F6-2D9AB9BA258D}" presName="aNode" presStyleLbl="bgShp" presStyleIdx="3" presStyleCnt="5" custScaleX="160865" custScaleY="75174" custLinFactNeighborX="-2251" custLinFactNeighborY="2126"/>
      <dgm:spPr/>
      <dgm:t>
        <a:bodyPr/>
        <a:lstStyle/>
        <a:p>
          <a:endParaRPr lang="en-US"/>
        </a:p>
      </dgm:t>
    </dgm:pt>
    <dgm:pt modelId="{0DA0B779-5163-4127-928A-A984013636EE}" type="pres">
      <dgm:prSet presAssocID="{532A2F10-0690-4FC7-B0F6-2D9AB9BA258D}" presName="textNode" presStyleLbl="bgShp" presStyleIdx="3" presStyleCnt="5"/>
      <dgm:spPr/>
      <dgm:t>
        <a:bodyPr/>
        <a:lstStyle/>
        <a:p>
          <a:endParaRPr lang="en-US"/>
        </a:p>
      </dgm:t>
    </dgm:pt>
    <dgm:pt modelId="{DDA7FC5B-78CF-4A0B-9D27-9670AC169FEE}" type="pres">
      <dgm:prSet presAssocID="{532A2F10-0690-4FC7-B0F6-2D9AB9BA258D}" presName="compChildNode" presStyleCnt="0"/>
      <dgm:spPr/>
    </dgm:pt>
    <dgm:pt modelId="{4A52C267-BAA5-4D20-BF51-129479E030C0}" type="pres">
      <dgm:prSet presAssocID="{532A2F10-0690-4FC7-B0F6-2D9AB9BA258D}" presName="theInnerList" presStyleCnt="0"/>
      <dgm:spPr/>
    </dgm:pt>
    <dgm:pt modelId="{E2B80245-D343-463F-A78A-7108FC85473C}" type="pres">
      <dgm:prSet presAssocID="{532A2F10-0690-4FC7-B0F6-2D9AB9BA258D}" presName="aSpace" presStyleCnt="0"/>
      <dgm:spPr/>
    </dgm:pt>
    <dgm:pt modelId="{5E16562D-EB59-4248-B569-FC020757161A}" type="pres">
      <dgm:prSet presAssocID="{4F09229B-7A5F-4AF4-9E0D-2DC2BF6EE38C}" presName="compNode" presStyleCnt="0"/>
      <dgm:spPr/>
    </dgm:pt>
    <dgm:pt modelId="{08FAC193-1785-4734-A876-C4BB763916C0}" type="pres">
      <dgm:prSet presAssocID="{4F09229B-7A5F-4AF4-9E0D-2DC2BF6EE38C}" presName="aNode" presStyleLbl="bgShp" presStyleIdx="4" presStyleCnt="5" custScaleX="110582" custScaleY="75251" custLinFactNeighborX="-1749" custLinFactNeighborY="2344"/>
      <dgm:spPr/>
      <dgm:t>
        <a:bodyPr/>
        <a:lstStyle/>
        <a:p>
          <a:endParaRPr lang="en-US"/>
        </a:p>
      </dgm:t>
    </dgm:pt>
    <dgm:pt modelId="{57C5A2F2-6221-411C-A6DF-2704503E63E4}" type="pres">
      <dgm:prSet presAssocID="{4F09229B-7A5F-4AF4-9E0D-2DC2BF6EE38C}" presName="textNode" presStyleLbl="bgShp" presStyleIdx="4" presStyleCnt="5"/>
      <dgm:spPr/>
      <dgm:t>
        <a:bodyPr/>
        <a:lstStyle/>
        <a:p>
          <a:endParaRPr lang="en-US"/>
        </a:p>
      </dgm:t>
    </dgm:pt>
    <dgm:pt modelId="{526CCB6B-D02E-4E85-81CE-C3471CC2B4F0}" type="pres">
      <dgm:prSet presAssocID="{4F09229B-7A5F-4AF4-9E0D-2DC2BF6EE38C}" presName="compChildNode" presStyleCnt="0"/>
      <dgm:spPr/>
    </dgm:pt>
    <dgm:pt modelId="{923FE2C1-DB5E-456C-AF36-3E29EB30C50B}" type="pres">
      <dgm:prSet presAssocID="{4F09229B-7A5F-4AF4-9E0D-2DC2BF6EE38C}" presName="theInnerList" presStyleCnt="0"/>
      <dgm:spPr/>
    </dgm:pt>
  </dgm:ptLst>
  <dgm:cxnLst>
    <dgm:cxn modelId="{806CBE3A-C8C0-49B6-84D5-8C169166C924}" type="presOf" srcId="{532A2F10-0690-4FC7-B0F6-2D9AB9BA258D}" destId="{0EB80494-5F91-4543-9CFB-5E9812B2D2B5}" srcOrd="0" destOrd="0" presId="urn:microsoft.com/office/officeart/2005/8/layout/lProcess2"/>
    <dgm:cxn modelId="{B33FA7DF-EDF6-422C-9083-9FB59A2B57EB}" type="presOf" srcId="{FE89FA04-4426-4536-92A4-8AE405ECF923}" destId="{4973BFD3-FB0F-4CC6-BCAB-649D955C3174}" srcOrd="0" destOrd="0" presId="urn:microsoft.com/office/officeart/2005/8/layout/lProcess2"/>
    <dgm:cxn modelId="{C20633FD-7923-4F07-A490-F1BC1352AD91}" srcId="{F223EDB0-4071-47AB-862C-5E0278C2BB49}" destId="{45D39BAF-1313-4566-932F-FDC6E6A7D4C6}" srcOrd="0" destOrd="0" parTransId="{713E2967-429B-4CC2-890E-84C265631192}" sibTransId="{3B210AF5-D6B3-4EB1-8AE3-F7E3A9478E81}"/>
    <dgm:cxn modelId="{AE8D73FF-C8C7-411E-AB39-309258EF6D72}" srcId="{F223EDB0-4071-47AB-862C-5E0278C2BB49}" destId="{4F09229B-7A5F-4AF4-9E0D-2DC2BF6EE38C}" srcOrd="4" destOrd="0" parTransId="{0E1E0A22-202F-4743-86BF-C4CF7DE61303}" sibTransId="{18F37DCA-7C14-4921-BE37-FD47361A6A9E}"/>
    <dgm:cxn modelId="{33066FE7-ED7E-4BA4-BD21-116025472E03}" type="presOf" srcId="{FE89FA04-4426-4536-92A4-8AE405ECF923}" destId="{594A8183-91CD-4D7A-84E0-0B3B1AD27552}" srcOrd="1" destOrd="0" presId="urn:microsoft.com/office/officeart/2005/8/layout/lProcess2"/>
    <dgm:cxn modelId="{6A128717-EAE1-4235-A5A8-402021487467}" type="presOf" srcId="{4F09229B-7A5F-4AF4-9E0D-2DC2BF6EE38C}" destId="{57C5A2F2-6221-411C-A6DF-2704503E63E4}" srcOrd="1" destOrd="0" presId="urn:microsoft.com/office/officeart/2005/8/layout/lProcess2"/>
    <dgm:cxn modelId="{614F9D40-4E93-4C45-BEA7-4B5AD0AEE3F2}" srcId="{F223EDB0-4071-47AB-862C-5E0278C2BB49}" destId="{532A2F10-0690-4FC7-B0F6-2D9AB9BA258D}" srcOrd="3" destOrd="0" parTransId="{22B30BEC-C5EB-48C8-AA43-E276DCD236F4}" sibTransId="{01518003-8235-4D97-8854-22D2F7D73CFB}"/>
    <dgm:cxn modelId="{DA9C01A2-6000-4011-8248-F1DD7B91F4C9}" srcId="{F223EDB0-4071-47AB-862C-5E0278C2BB49}" destId="{FE89FA04-4426-4536-92A4-8AE405ECF923}" srcOrd="1" destOrd="0" parTransId="{D1258849-F5D5-4694-8229-B106C084B668}" sibTransId="{9A94BE04-E675-424D-A18D-AAD964B37665}"/>
    <dgm:cxn modelId="{4BDCD7C8-262F-4FAB-8509-D453D3498593}" type="presOf" srcId="{8676BF16-002B-4502-A062-160775689CA5}" destId="{FA6AECE5-8097-4956-AC3C-85EAE7297977}" srcOrd="1" destOrd="0" presId="urn:microsoft.com/office/officeart/2005/8/layout/lProcess2"/>
    <dgm:cxn modelId="{C6FD2583-2FC2-4A1A-AD3F-1851BAA7AB5A}" type="presOf" srcId="{F223EDB0-4071-47AB-862C-5E0278C2BB49}" destId="{7FA27D77-F644-4755-97E4-EA46E2B80F75}" srcOrd="0" destOrd="0" presId="urn:microsoft.com/office/officeart/2005/8/layout/lProcess2"/>
    <dgm:cxn modelId="{CB573813-94B9-42C4-9CE5-79644EB1EA4B}" srcId="{F223EDB0-4071-47AB-862C-5E0278C2BB49}" destId="{8676BF16-002B-4502-A062-160775689CA5}" srcOrd="2" destOrd="0" parTransId="{E9A87CDB-F7C2-483A-BBE9-197A7397B11D}" sibTransId="{2FB75252-95EA-4105-BF41-0E0FB0A22609}"/>
    <dgm:cxn modelId="{22F73714-996D-4254-86B4-E91055662679}" type="presOf" srcId="{45D39BAF-1313-4566-932F-FDC6E6A7D4C6}" destId="{C50B2469-9720-4193-987B-A9AF33362275}" srcOrd="0" destOrd="0" presId="urn:microsoft.com/office/officeart/2005/8/layout/lProcess2"/>
    <dgm:cxn modelId="{C2F19EF6-EA99-47B9-8D06-FD48BD6DB549}" type="presOf" srcId="{4F09229B-7A5F-4AF4-9E0D-2DC2BF6EE38C}" destId="{08FAC193-1785-4734-A876-C4BB763916C0}" srcOrd="0" destOrd="0" presId="urn:microsoft.com/office/officeart/2005/8/layout/lProcess2"/>
    <dgm:cxn modelId="{67EAD9A9-7E47-4438-AA13-42FCFD554715}" type="presOf" srcId="{8676BF16-002B-4502-A062-160775689CA5}" destId="{183118B5-EFC6-4561-9FC5-7401A5975EE8}" srcOrd="0" destOrd="0" presId="urn:microsoft.com/office/officeart/2005/8/layout/lProcess2"/>
    <dgm:cxn modelId="{049F5944-7706-4CAE-9DED-3A7A3AAE8CAC}" type="presOf" srcId="{532A2F10-0690-4FC7-B0F6-2D9AB9BA258D}" destId="{0DA0B779-5163-4127-928A-A984013636EE}" srcOrd="1" destOrd="0" presId="urn:microsoft.com/office/officeart/2005/8/layout/lProcess2"/>
    <dgm:cxn modelId="{F95BD2B1-03C7-41C4-B6BA-9E355A7857D7}" type="presOf" srcId="{45D39BAF-1313-4566-932F-FDC6E6A7D4C6}" destId="{2B115757-7CDD-4B49-A6CC-EF6CD87A676D}" srcOrd="1" destOrd="0" presId="urn:microsoft.com/office/officeart/2005/8/layout/lProcess2"/>
    <dgm:cxn modelId="{E24180F1-8441-4378-A086-D84EBA621DF3}" type="presParOf" srcId="{7FA27D77-F644-4755-97E4-EA46E2B80F75}" destId="{CCB4C211-1B21-4A59-89F9-0491C025C9C5}" srcOrd="0" destOrd="0" presId="urn:microsoft.com/office/officeart/2005/8/layout/lProcess2"/>
    <dgm:cxn modelId="{5CEC4DCE-841E-4EA1-979C-FD33DC01F983}" type="presParOf" srcId="{CCB4C211-1B21-4A59-89F9-0491C025C9C5}" destId="{C50B2469-9720-4193-987B-A9AF33362275}" srcOrd="0" destOrd="0" presId="urn:microsoft.com/office/officeart/2005/8/layout/lProcess2"/>
    <dgm:cxn modelId="{82F912BF-FFF1-4DF0-8C8A-A726B43C29FA}" type="presParOf" srcId="{CCB4C211-1B21-4A59-89F9-0491C025C9C5}" destId="{2B115757-7CDD-4B49-A6CC-EF6CD87A676D}" srcOrd="1" destOrd="0" presId="urn:microsoft.com/office/officeart/2005/8/layout/lProcess2"/>
    <dgm:cxn modelId="{3A26A93A-79B8-44E8-A383-AE71ED2B899A}" type="presParOf" srcId="{CCB4C211-1B21-4A59-89F9-0491C025C9C5}" destId="{34895206-73B4-4A6F-8B73-181C16C16B7D}" srcOrd="2" destOrd="0" presId="urn:microsoft.com/office/officeart/2005/8/layout/lProcess2"/>
    <dgm:cxn modelId="{0C7FD683-A980-4AC4-A567-EB32B01354E3}" type="presParOf" srcId="{34895206-73B4-4A6F-8B73-181C16C16B7D}" destId="{B090AB7C-AF58-47E1-8A46-63FD1F34FC31}" srcOrd="0" destOrd="0" presId="urn:microsoft.com/office/officeart/2005/8/layout/lProcess2"/>
    <dgm:cxn modelId="{4C7E89D7-FDA4-4F2B-BCEE-D89E6FE3625B}" type="presParOf" srcId="{7FA27D77-F644-4755-97E4-EA46E2B80F75}" destId="{84874EA1-0EDA-45E5-A913-73FA1050C188}" srcOrd="1" destOrd="0" presId="urn:microsoft.com/office/officeart/2005/8/layout/lProcess2"/>
    <dgm:cxn modelId="{31957B7B-D40E-4CD3-9401-4323BB1C1BFB}" type="presParOf" srcId="{7FA27D77-F644-4755-97E4-EA46E2B80F75}" destId="{6C74ED31-4930-4A72-9535-7BA1BA7E1A07}" srcOrd="2" destOrd="0" presId="urn:microsoft.com/office/officeart/2005/8/layout/lProcess2"/>
    <dgm:cxn modelId="{9E0DA20C-252F-4436-9533-36E5C6FC8BC6}" type="presParOf" srcId="{6C74ED31-4930-4A72-9535-7BA1BA7E1A07}" destId="{4973BFD3-FB0F-4CC6-BCAB-649D955C3174}" srcOrd="0" destOrd="0" presId="urn:microsoft.com/office/officeart/2005/8/layout/lProcess2"/>
    <dgm:cxn modelId="{861646DF-4356-4FAB-82C5-1A73AF8EE718}" type="presParOf" srcId="{6C74ED31-4930-4A72-9535-7BA1BA7E1A07}" destId="{594A8183-91CD-4D7A-84E0-0B3B1AD27552}" srcOrd="1" destOrd="0" presId="urn:microsoft.com/office/officeart/2005/8/layout/lProcess2"/>
    <dgm:cxn modelId="{AC1889F8-DD4C-4F48-8FB8-28E1FD2D2D26}" type="presParOf" srcId="{6C74ED31-4930-4A72-9535-7BA1BA7E1A07}" destId="{7B05B2F3-734C-46A6-8259-C783A3703330}" srcOrd="2" destOrd="0" presId="urn:microsoft.com/office/officeart/2005/8/layout/lProcess2"/>
    <dgm:cxn modelId="{2D647124-99AB-48A9-BF16-703BB3669789}" type="presParOf" srcId="{7B05B2F3-734C-46A6-8259-C783A3703330}" destId="{6EA7A969-B499-4B00-AE41-11C694455BDF}" srcOrd="0" destOrd="0" presId="urn:microsoft.com/office/officeart/2005/8/layout/lProcess2"/>
    <dgm:cxn modelId="{7C80BA6D-4CC6-4393-A1AE-ADDCDDEC4635}" type="presParOf" srcId="{7FA27D77-F644-4755-97E4-EA46E2B80F75}" destId="{0E9814AF-336D-4993-BE4B-BA97E821193A}" srcOrd="3" destOrd="0" presId="urn:microsoft.com/office/officeart/2005/8/layout/lProcess2"/>
    <dgm:cxn modelId="{A87D6FAF-98C8-4A57-8EC5-7951E6A62F25}" type="presParOf" srcId="{7FA27D77-F644-4755-97E4-EA46E2B80F75}" destId="{AD282512-0C44-4971-8598-A46710EE67E0}" srcOrd="4" destOrd="0" presId="urn:microsoft.com/office/officeart/2005/8/layout/lProcess2"/>
    <dgm:cxn modelId="{B41024E4-12EC-4BFC-9D5D-711C2CEF0561}" type="presParOf" srcId="{AD282512-0C44-4971-8598-A46710EE67E0}" destId="{183118B5-EFC6-4561-9FC5-7401A5975EE8}" srcOrd="0" destOrd="0" presId="urn:microsoft.com/office/officeart/2005/8/layout/lProcess2"/>
    <dgm:cxn modelId="{C6AA46B5-D0A1-458C-B5BA-F3E5F8A568A8}" type="presParOf" srcId="{AD282512-0C44-4971-8598-A46710EE67E0}" destId="{FA6AECE5-8097-4956-AC3C-85EAE7297977}" srcOrd="1" destOrd="0" presId="urn:microsoft.com/office/officeart/2005/8/layout/lProcess2"/>
    <dgm:cxn modelId="{4C732090-FE30-4018-B915-43ED2271FDBA}" type="presParOf" srcId="{AD282512-0C44-4971-8598-A46710EE67E0}" destId="{686F66F1-9010-4787-8191-FD7821710E95}" srcOrd="2" destOrd="0" presId="urn:microsoft.com/office/officeart/2005/8/layout/lProcess2"/>
    <dgm:cxn modelId="{5FBE2DD9-E145-4D9E-AE3E-B88FD6E2F940}" type="presParOf" srcId="{686F66F1-9010-4787-8191-FD7821710E95}" destId="{5D3E9DA8-CB6E-4722-B88C-E22294694DC1}" srcOrd="0" destOrd="0" presId="urn:microsoft.com/office/officeart/2005/8/layout/lProcess2"/>
    <dgm:cxn modelId="{AB391693-1AE6-4F5D-B68B-BFBD2540FE24}" type="presParOf" srcId="{7FA27D77-F644-4755-97E4-EA46E2B80F75}" destId="{7F6D916B-FAE2-4D15-9534-D54C9D476E0C}" srcOrd="5" destOrd="0" presId="urn:microsoft.com/office/officeart/2005/8/layout/lProcess2"/>
    <dgm:cxn modelId="{1DE7A48E-5118-4C2B-89CC-DD4E4D89A435}" type="presParOf" srcId="{7FA27D77-F644-4755-97E4-EA46E2B80F75}" destId="{37A14FEF-5DE5-43A5-9B41-3346E5FBD337}" srcOrd="6" destOrd="0" presId="urn:microsoft.com/office/officeart/2005/8/layout/lProcess2"/>
    <dgm:cxn modelId="{12CE10F3-EC42-4B17-8A53-5D42EAF91443}" type="presParOf" srcId="{37A14FEF-5DE5-43A5-9B41-3346E5FBD337}" destId="{0EB80494-5F91-4543-9CFB-5E9812B2D2B5}" srcOrd="0" destOrd="0" presId="urn:microsoft.com/office/officeart/2005/8/layout/lProcess2"/>
    <dgm:cxn modelId="{253BF7A6-6024-46DC-AC5B-68F308DB6C70}" type="presParOf" srcId="{37A14FEF-5DE5-43A5-9B41-3346E5FBD337}" destId="{0DA0B779-5163-4127-928A-A984013636EE}" srcOrd="1" destOrd="0" presId="urn:microsoft.com/office/officeart/2005/8/layout/lProcess2"/>
    <dgm:cxn modelId="{23F1BC5F-F097-4901-B97E-476C43814C53}" type="presParOf" srcId="{37A14FEF-5DE5-43A5-9B41-3346E5FBD337}" destId="{DDA7FC5B-78CF-4A0B-9D27-9670AC169FEE}" srcOrd="2" destOrd="0" presId="urn:microsoft.com/office/officeart/2005/8/layout/lProcess2"/>
    <dgm:cxn modelId="{96FDCC52-ABF7-4707-909D-9FD20C8CE4E2}" type="presParOf" srcId="{DDA7FC5B-78CF-4A0B-9D27-9670AC169FEE}" destId="{4A52C267-BAA5-4D20-BF51-129479E030C0}" srcOrd="0" destOrd="0" presId="urn:microsoft.com/office/officeart/2005/8/layout/lProcess2"/>
    <dgm:cxn modelId="{DB852211-869D-4121-8231-5883774364C6}" type="presParOf" srcId="{7FA27D77-F644-4755-97E4-EA46E2B80F75}" destId="{E2B80245-D343-463F-A78A-7108FC85473C}" srcOrd="7" destOrd="0" presId="urn:microsoft.com/office/officeart/2005/8/layout/lProcess2"/>
    <dgm:cxn modelId="{548F74FD-CF40-4C2A-BAD3-B2352A1BBE3D}" type="presParOf" srcId="{7FA27D77-F644-4755-97E4-EA46E2B80F75}" destId="{5E16562D-EB59-4248-B569-FC020757161A}" srcOrd="8" destOrd="0" presId="urn:microsoft.com/office/officeart/2005/8/layout/lProcess2"/>
    <dgm:cxn modelId="{61DCC768-18D6-4DBA-AB6A-CA6C8907E915}" type="presParOf" srcId="{5E16562D-EB59-4248-B569-FC020757161A}" destId="{08FAC193-1785-4734-A876-C4BB763916C0}" srcOrd="0" destOrd="0" presId="urn:microsoft.com/office/officeart/2005/8/layout/lProcess2"/>
    <dgm:cxn modelId="{D90F859A-B5A6-488E-B5A9-69E34ED9C3BA}" type="presParOf" srcId="{5E16562D-EB59-4248-B569-FC020757161A}" destId="{57C5A2F2-6221-411C-A6DF-2704503E63E4}" srcOrd="1" destOrd="0" presId="urn:microsoft.com/office/officeart/2005/8/layout/lProcess2"/>
    <dgm:cxn modelId="{A470B01D-8ED1-419C-B9BB-4503A08F518D}" type="presParOf" srcId="{5E16562D-EB59-4248-B569-FC020757161A}" destId="{526CCB6B-D02E-4E85-81CE-C3471CC2B4F0}" srcOrd="2" destOrd="0" presId="urn:microsoft.com/office/officeart/2005/8/layout/lProcess2"/>
    <dgm:cxn modelId="{E0D596E3-08BD-4730-994B-39B4C78E5E73}" type="presParOf" srcId="{526CCB6B-D02E-4E85-81CE-C3471CC2B4F0}" destId="{923FE2C1-DB5E-456C-AF36-3E29EB30C50B}" srcOrd="0"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23EDB0-4071-47AB-862C-5E0278C2BB49}" type="doc">
      <dgm:prSet loTypeId="urn:microsoft.com/office/officeart/2005/8/layout/lProcess2" loCatId="list" qsTypeId="urn:microsoft.com/office/officeart/2005/8/quickstyle/3d2" qsCatId="3D" csTypeId="urn:microsoft.com/office/officeart/2005/8/colors/accent4_2" csCatId="accent4" phldr="1"/>
      <dgm:spPr/>
    </dgm:pt>
    <dgm:pt modelId="{45D39BAF-1313-4566-932F-FDC6E6A7D4C6}">
      <dgm:prSet phldrT="[Text]" custT="1"/>
      <dgm:spPr/>
      <dgm:t>
        <a:bodyPr/>
        <a:lstStyle/>
        <a:p>
          <a:pPr algn="ctr">
            <a:lnSpc>
              <a:spcPct val="90000"/>
            </a:lnSpc>
            <a:spcAft>
              <a:spcPct val="35000"/>
            </a:spcAft>
          </a:pPr>
          <a:endParaRPr lang="ro-RO" sz="1800" b="1" kern="1200" dirty="0">
            <a:latin typeface="Calibri" panose="020F0502020204030204"/>
            <a:ea typeface="+mn-ea"/>
            <a:cs typeface="+mn-cs"/>
          </a:endParaRPr>
        </a:p>
        <a:p>
          <a:pPr algn="ctr">
            <a:lnSpc>
              <a:spcPct val="90000"/>
            </a:lnSpc>
            <a:spcAft>
              <a:spcPct val="35000"/>
            </a:spcAft>
          </a:pPr>
          <a:endParaRPr lang="ro-RO" sz="1800" b="1" kern="1200" dirty="0">
            <a:latin typeface="Calibri" panose="020F0502020204030204"/>
            <a:ea typeface="+mn-ea"/>
            <a:cs typeface="+mn-cs"/>
          </a:endParaRPr>
        </a:p>
        <a:p>
          <a:pPr algn="ctr">
            <a:lnSpc>
              <a:spcPct val="90000"/>
            </a:lnSpc>
            <a:spcAft>
              <a:spcPct val="35000"/>
            </a:spcAft>
          </a:pPr>
          <a:endParaRPr lang="ro-RO" sz="1800" b="1" kern="1200" dirty="0">
            <a:latin typeface="Calibri" panose="020F0502020204030204"/>
            <a:ea typeface="+mn-ea"/>
            <a:cs typeface="+mn-cs"/>
          </a:endParaRPr>
        </a:p>
        <a:p>
          <a:pPr algn="ctr">
            <a:lnSpc>
              <a:spcPct val="90000"/>
            </a:lnSpc>
            <a:spcAft>
              <a:spcPct val="35000"/>
            </a:spcAft>
          </a:pPr>
          <a:endParaRPr lang="ro-RO" sz="1800" b="1" kern="1200" dirty="0">
            <a:latin typeface="Calibri" panose="020F0502020204030204"/>
            <a:ea typeface="+mn-ea"/>
            <a:cs typeface="+mn-cs"/>
          </a:endParaRPr>
        </a:p>
        <a:p>
          <a:pPr algn="ctr">
            <a:lnSpc>
              <a:spcPct val="90000"/>
            </a:lnSpc>
            <a:spcAft>
              <a:spcPct val="35000"/>
            </a:spcAft>
          </a:pPr>
          <a:endParaRPr lang="ro-RO" sz="1800" b="1" kern="1200" dirty="0">
            <a:latin typeface="Calibri" panose="020F0502020204030204"/>
            <a:ea typeface="+mn-ea"/>
            <a:cs typeface="+mn-cs"/>
          </a:endParaRPr>
        </a:p>
        <a:p>
          <a:pPr algn="ctr">
            <a:lnSpc>
              <a:spcPct val="90000"/>
            </a:lnSpc>
            <a:spcAft>
              <a:spcPct val="35000"/>
            </a:spcAft>
          </a:pPr>
          <a:endParaRPr lang="ro-RO" sz="1800" b="1" kern="1200" dirty="0">
            <a:latin typeface="Calibri" panose="020F0502020204030204"/>
            <a:ea typeface="+mn-ea"/>
            <a:cs typeface="+mn-cs"/>
          </a:endParaRPr>
        </a:p>
        <a:p>
          <a:pPr algn="ctr">
            <a:lnSpc>
              <a:spcPct val="90000"/>
            </a:lnSpc>
            <a:spcAft>
              <a:spcPct val="35000"/>
            </a:spcAft>
          </a:pPr>
          <a:endParaRPr lang="ro-RO" sz="1800" b="1" kern="1200" dirty="0">
            <a:latin typeface="Calibri" panose="020F0502020204030204"/>
            <a:ea typeface="+mn-ea"/>
            <a:cs typeface="+mn-cs"/>
          </a:endParaRPr>
        </a:p>
        <a:p>
          <a:pPr algn="ctr">
            <a:lnSpc>
              <a:spcPct val="90000"/>
            </a:lnSpc>
            <a:spcAft>
              <a:spcPct val="35000"/>
            </a:spcAft>
          </a:pPr>
          <a:endParaRPr lang="ro-RO" sz="1800" b="1" kern="1200" dirty="0">
            <a:latin typeface="Calibri" panose="020F0502020204030204"/>
            <a:ea typeface="+mn-ea"/>
            <a:cs typeface="+mn-cs"/>
          </a:endParaRPr>
        </a:p>
        <a:p>
          <a:pPr algn="ctr">
            <a:lnSpc>
              <a:spcPct val="90000"/>
            </a:lnSpc>
            <a:spcAft>
              <a:spcPct val="35000"/>
            </a:spcAft>
          </a:pPr>
          <a:endParaRPr lang="ro-RO" sz="1200" b="1" kern="1200" dirty="0">
            <a:latin typeface="Trebuchet MS" panose="020B0603020202020204" pitchFamily="34" charset="0"/>
            <a:ea typeface="+mn-ea"/>
            <a:cs typeface="+mn-cs"/>
          </a:endParaRPr>
        </a:p>
        <a:p>
          <a:pPr algn="ctr">
            <a:lnSpc>
              <a:spcPct val="90000"/>
            </a:lnSpc>
            <a:spcAft>
              <a:spcPct val="35000"/>
            </a:spcAft>
          </a:pPr>
          <a:r>
            <a:rPr lang="ro-RO" sz="2400" b="1" kern="1200" dirty="0">
              <a:latin typeface="Trebuchet MS" panose="020B0603020202020204" pitchFamily="34" charset="0"/>
              <a:ea typeface="+mn-ea"/>
              <a:cs typeface="+mn-cs"/>
            </a:rPr>
            <a:t>Investiții în</a:t>
          </a:r>
          <a:r>
            <a:rPr lang="en-GB" sz="2400" b="1" kern="1200" dirty="0">
              <a:latin typeface="Trebuchet MS" panose="020B0603020202020204" pitchFamily="34" charset="0"/>
              <a:ea typeface="+mn-ea"/>
              <a:cs typeface="+mn-cs"/>
            </a:rPr>
            <a:t> </a:t>
          </a:r>
          <a:r>
            <a:rPr lang="en-GB" sz="2400" b="1" kern="1200" dirty="0" err="1">
              <a:latin typeface="Trebuchet MS" panose="020B0603020202020204" pitchFamily="34" charset="0"/>
              <a:ea typeface="+mn-ea"/>
              <a:cs typeface="+mn-cs"/>
            </a:rPr>
            <a:t>sectorul</a:t>
          </a:r>
          <a:r>
            <a:rPr lang="en-GB" sz="2400" b="1" kern="1200" dirty="0">
              <a:latin typeface="Trebuchet MS" panose="020B0603020202020204" pitchFamily="34" charset="0"/>
              <a:ea typeface="+mn-ea"/>
              <a:cs typeface="+mn-cs"/>
            </a:rPr>
            <a:t> </a:t>
          </a:r>
          <a:r>
            <a:rPr lang="ro-RO" sz="2400" b="1" kern="1200" dirty="0">
              <a:latin typeface="Trebuchet MS" panose="020B0603020202020204" pitchFamily="34" charset="0"/>
              <a:ea typeface="+mn-ea"/>
              <a:cs typeface="+mn-cs"/>
            </a:rPr>
            <a:t>zootehnic</a:t>
          </a:r>
        </a:p>
        <a:p>
          <a:pPr algn="l">
            <a:lnSpc>
              <a:spcPct val="90000"/>
            </a:lnSpc>
            <a:spcAft>
              <a:spcPct val="35000"/>
            </a:spcAft>
          </a:pPr>
          <a:endParaRPr lang="ro-RO" sz="1800" b="1" kern="1200" dirty="0">
            <a:latin typeface="Trebuchet MS" panose="020B0603020202020204" pitchFamily="34" charset="0"/>
            <a:ea typeface="+mn-ea"/>
            <a:cs typeface="+mn-cs"/>
          </a:endParaRPr>
        </a:p>
        <a:p>
          <a:pPr algn="l">
            <a:lnSpc>
              <a:spcPct val="90000"/>
            </a:lnSpc>
            <a:spcAft>
              <a:spcPct val="35000"/>
            </a:spcAft>
          </a:pPr>
          <a:r>
            <a:rPr lang="ro-RO" sz="1800" b="1" kern="1200" dirty="0">
              <a:latin typeface="Trebuchet MS" panose="020B0603020202020204" pitchFamily="34" charset="0"/>
              <a:ea typeface="+mn-ea"/>
              <a:cs typeface="+mn-cs"/>
            </a:rPr>
            <a:t>Buget:224 mil. euro</a:t>
          </a:r>
          <a:endParaRPr lang="ro-RO" sz="1100" b="1" kern="1200" dirty="0">
            <a:latin typeface="Trebuchet MS" panose="020B0603020202020204" pitchFamily="34" charset="0"/>
            <a:ea typeface="+mn-ea"/>
            <a:cs typeface="+mn-cs"/>
          </a:endParaRPr>
        </a:p>
        <a:p>
          <a:pPr algn="l">
            <a:lnSpc>
              <a:spcPct val="90000"/>
            </a:lnSpc>
            <a:spcAft>
              <a:spcPct val="35000"/>
            </a:spcAft>
          </a:pPr>
          <a:r>
            <a:rPr lang="en-GB" sz="1800" b="1" kern="1200" dirty="0">
              <a:latin typeface="Trebuchet MS" panose="020B0603020202020204" pitchFamily="34" charset="0"/>
              <a:ea typeface="+mn-ea"/>
              <a:cs typeface="+mn-cs"/>
            </a:rPr>
            <a:t>2.000.000 euro</a:t>
          </a:r>
          <a:r>
            <a:rPr lang="en-GB" sz="1800" b="0" kern="1200" dirty="0">
              <a:latin typeface="Trebuchet MS" panose="020B0603020202020204" pitchFamily="34" charset="0"/>
              <a:ea typeface="+mn-ea"/>
              <a:cs typeface="+mn-cs"/>
            </a:rPr>
            <a:t>/</a:t>
          </a:r>
          <a:r>
            <a:rPr lang="en-GB" sz="1800" b="0" kern="1200" dirty="0" err="1">
              <a:latin typeface="Trebuchet MS" panose="020B0603020202020204" pitchFamily="34" charset="0"/>
              <a:ea typeface="+mn-ea"/>
              <a:cs typeface="+mn-cs"/>
            </a:rPr>
            <a:t>proiect</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investiții</a:t>
          </a:r>
          <a:endParaRPr lang="en-GB" sz="1800" b="0" kern="1200" dirty="0">
            <a:latin typeface="Trebuchet MS" panose="020B0603020202020204" pitchFamily="34" charset="0"/>
            <a:ea typeface="+mn-ea"/>
            <a:cs typeface="+mn-cs"/>
          </a:endParaRPr>
        </a:p>
        <a:p>
          <a:pPr>
            <a:lnSpc>
              <a:spcPct val="90000"/>
            </a:lnSpc>
            <a:spcAft>
              <a:spcPct val="35000"/>
            </a:spcAft>
          </a:pPr>
          <a:r>
            <a:rPr lang="en-GB" sz="1800" b="1" kern="1200" dirty="0">
              <a:latin typeface="Trebuchet MS" panose="020B0603020202020204" pitchFamily="34" charset="0"/>
              <a:ea typeface="+mn-ea"/>
              <a:cs typeface="+mn-cs"/>
            </a:rPr>
            <a:t>300.000 euro</a:t>
          </a:r>
          <a:r>
            <a:rPr lang="en-GB" sz="1800" b="0" kern="1200" dirty="0">
              <a:latin typeface="Trebuchet MS" panose="020B0603020202020204" pitchFamily="34" charset="0"/>
              <a:ea typeface="+mn-ea"/>
              <a:cs typeface="+mn-cs"/>
            </a:rPr>
            <a:t>/</a:t>
          </a:r>
          <a:r>
            <a:rPr lang="en-GB" sz="1800" b="0" kern="1200" dirty="0" err="1">
              <a:latin typeface="Trebuchet MS" panose="020B0603020202020204" pitchFamily="34" charset="0"/>
              <a:ea typeface="+mn-ea"/>
              <a:cs typeface="+mn-cs"/>
            </a:rPr>
            <a:t>proiect</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exclusiv</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achiziții</a:t>
          </a:r>
          <a:r>
            <a:rPr lang="en-GB" sz="1800" b="0" kern="1200" dirty="0">
              <a:latin typeface="Trebuchet MS" panose="020B0603020202020204" pitchFamily="34" charset="0"/>
              <a:ea typeface="+mn-ea"/>
              <a:cs typeface="+mn-cs"/>
            </a:rPr>
            <a:t> de </a:t>
          </a:r>
          <a:r>
            <a:rPr lang="en-GB" sz="1800" b="0" kern="1200" dirty="0" err="1">
              <a:latin typeface="Trebuchet MS" panose="020B0603020202020204" pitchFamily="34" charset="0"/>
              <a:ea typeface="+mn-ea"/>
              <a:cs typeface="+mn-cs"/>
            </a:rPr>
            <a:t>utilaje</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și</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echipamente</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agricole</a:t>
          </a:r>
          <a:endParaRPr lang="en-GB" sz="1800" b="0" kern="1200" dirty="0">
            <a:latin typeface="Trebuchet MS" panose="020B0603020202020204" pitchFamily="34" charset="0"/>
            <a:ea typeface="+mn-ea"/>
            <a:cs typeface="+mn-cs"/>
          </a:endParaRPr>
        </a:p>
        <a:p>
          <a:pPr algn="l">
            <a:lnSpc>
              <a:spcPct val="90000"/>
            </a:lnSpc>
            <a:spcAft>
              <a:spcPct val="35000"/>
            </a:spcAft>
          </a:pPr>
          <a:endParaRPr lang="ro-RO" sz="1800" b="1" kern="1200" dirty="0">
            <a:latin typeface="Trebuchet MS" panose="020B0603020202020204" pitchFamily="34" charset="0"/>
            <a:ea typeface="+mn-ea"/>
            <a:cs typeface="+mn-cs"/>
          </a:endParaRPr>
        </a:p>
        <a:p>
          <a:pPr algn="l">
            <a:lnSpc>
              <a:spcPct val="90000"/>
            </a:lnSpc>
            <a:spcAft>
              <a:spcPct val="35000"/>
            </a:spcAft>
          </a:pPr>
          <a:r>
            <a:rPr lang="ro-RO" sz="1800" b="1" kern="1200" dirty="0">
              <a:latin typeface="Trebuchet MS" panose="020B0603020202020204" pitchFamily="34" charset="0"/>
              <a:ea typeface="+mn-ea"/>
              <a:cs typeface="+mn-cs"/>
            </a:rPr>
            <a:t>Intensitatea  sprijinului </a:t>
          </a:r>
          <a:r>
            <a:rPr lang="ro-RO" sz="1800" b="0" kern="1200" dirty="0">
              <a:latin typeface="Trebuchet MS" panose="020B0603020202020204" pitchFamily="34" charset="0"/>
              <a:ea typeface="+mn-ea"/>
              <a:cs typeface="+mn-cs"/>
            </a:rPr>
            <a:t>– max. 65%</a:t>
          </a:r>
        </a:p>
        <a:p>
          <a:pPr algn="l">
            <a:lnSpc>
              <a:spcPct val="90000"/>
            </a:lnSpc>
            <a:spcAft>
              <a:spcPct val="35000"/>
            </a:spcAft>
          </a:pPr>
          <a:endParaRPr lang="ro-RO" sz="1800" b="1" u="sng" kern="1200" dirty="0">
            <a:latin typeface="Trebuchet MS" panose="020B0603020202020204" pitchFamily="34" charset="0"/>
            <a:ea typeface="+mn-ea"/>
            <a:cs typeface="+mn-cs"/>
          </a:endParaRPr>
        </a:p>
        <a:p>
          <a:pPr algn="l">
            <a:lnSpc>
              <a:spcPct val="90000"/>
            </a:lnSpc>
            <a:spcAft>
              <a:spcPct val="35000"/>
            </a:spcAft>
          </a:pPr>
          <a:r>
            <a:rPr lang="en-GB" sz="1800" b="1" u="none" kern="1200" dirty="0">
              <a:latin typeface="Trebuchet MS" panose="020B0603020202020204" pitchFamily="34" charset="0"/>
              <a:ea typeface="+mn-ea"/>
              <a:cs typeface="+mn-cs"/>
            </a:rPr>
            <a:t>BENEFICIARI</a:t>
          </a:r>
        </a:p>
        <a:p>
          <a:pPr algn="l">
            <a:lnSpc>
              <a:spcPct val="90000"/>
            </a:lnSpc>
            <a:spcAft>
              <a:spcPct val="35000"/>
            </a:spcAft>
          </a:pPr>
          <a:endParaRPr lang="ro-RO" sz="1200" b="1" kern="1200" dirty="0">
            <a:latin typeface="Trebuchet MS" panose="020B0603020202020204" pitchFamily="34" charset="0"/>
            <a:ea typeface="+mn-ea"/>
            <a:cs typeface="+mn-cs"/>
          </a:endParaRPr>
        </a:p>
        <a:p>
          <a:pPr algn="l">
            <a:lnSpc>
              <a:spcPct val="100000"/>
            </a:lnSpc>
            <a:spcAft>
              <a:spcPts val="0"/>
            </a:spcAft>
          </a:pPr>
          <a:r>
            <a:rPr lang="ro-RO" sz="1800" b="0" kern="1200" dirty="0">
              <a:latin typeface="Trebuchet MS" panose="020B0603020202020204" pitchFamily="34" charset="0"/>
              <a:ea typeface="+mn-ea"/>
              <a:cs typeface="+mn-cs"/>
            </a:rPr>
            <a:t>F</a:t>
          </a:r>
          <a:r>
            <a:rPr lang="en-GB" sz="1800" b="0" kern="1200" dirty="0" err="1">
              <a:latin typeface="Trebuchet MS" panose="020B0603020202020204" pitchFamily="34" charset="0"/>
              <a:ea typeface="+mn-ea"/>
              <a:cs typeface="+mn-cs"/>
            </a:rPr>
            <a:t>ermieri</a:t>
          </a:r>
          <a:r>
            <a:rPr lang="ro-RO" sz="1800" b="0" kern="1200" dirty="0">
              <a:latin typeface="Trebuchet MS" panose="020B0603020202020204" pitchFamily="34" charset="0"/>
              <a:ea typeface="+mn-ea"/>
              <a:cs typeface="+mn-cs"/>
            </a:rPr>
            <a:t> </a:t>
          </a:r>
        </a:p>
        <a:p>
          <a:pPr algn="l">
            <a:lnSpc>
              <a:spcPct val="100000"/>
            </a:lnSpc>
            <a:spcAft>
              <a:spcPts val="0"/>
            </a:spcAft>
          </a:pPr>
          <a:r>
            <a:rPr lang="ro-RO" sz="1800" b="0" kern="1200" dirty="0">
              <a:latin typeface="Trebuchet MS" panose="020B0603020202020204" pitchFamily="34" charset="0"/>
              <a:ea typeface="+mn-ea"/>
              <a:cs typeface="+mn-cs"/>
            </a:rPr>
            <a:t>C</a:t>
          </a:r>
          <a:r>
            <a:rPr lang="it-IT" sz="1800" b="0" kern="1200" dirty="0">
              <a:latin typeface="Trebuchet MS" panose="020B0603020202020204" pitchFamily="34" charset="0"/>
              <a:ea typeface="+mn-ea"/>
              <a:cs typeface="+mn-cs"/>
            </a:rPr>
            <a:t>ooperative agricole și societăți cooperative,</a:t>
          </a:r>
          <a:endParaRPr lang="en-GB" sz="1800" b="0" kern="1200" dirty="0">
            <a:latin typeface="Trebuchet MS" panose="020B0603020202020204" pitchFamily="34" charset="0"/>
            <a:ea typeface="+mn-ea"/>
            <a:cs typeface="+mn-cs"/>
          </a:endParaRPr>
        </a:p>
        <a:p>
          <a:pPr algn="l">
            <a:lnSpc>
              <a:spcPct val="100000"/>
            </a:lnSpc>
            <a:spcAft>
              <a:spcPts val="0"/>
            </a:spcAft>
          </a:pPr>
          <a:r>
            <a:rPr lang="ro-RO" sz="1800" b="0" kern="1200" dirty="0">
              <a:latin typeface="Trebuchet MS" panose="020B0603020202020204" pitchFamily="34" charset="0"/>
              <a:ea typeface="+mn-ea"/>
              <a:cs typeface="+mn-cs"/>
            </a:rPr>
            <a:t>G</a:t>
          </a:r>
          <a:r>
            <a:rPr lang="en-GB" sz="1800" b="0" kern="1200" dirty="0" err="1">
              <a:latin typeface="Trebuchet MS" panose="020B0603020202020204" pitchFamily="34" charset="0"/>
              <a:ea typeface="+mn-ea"/>
              <a:cs typeface="+mn-cs"/>
            </a:rPr>
            <a:t>rupuri</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și</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organizații</a:t>
          </a:r>
          <a:r>
            <a:rPr lang="en-GB" sz="1800" b="0" kern="1200" dirty="0">
              <a:latin typeface="Trebuchet MS" panose="020B0603020202020204" pitchFamily="34" charset="0"/>
              <a:ea typeface="+mn-ea"/>
              <a:cs typeface="+mn-cs"/>
            </a:rPr>
            <a:t> de </a:t>
          </a:r>
          <a:r>
            <a:rPr lang="en-GB" sz="1800" b="0" kern="1200" dirty="0" err="1">
              <a:latin typeface="Trebuchet MS" panose="020B0603020202020204" pitchFamily="34" charset="0"/>
              <a:ea typeface="+mn-ea"/>
              <a:cs typeface="+mn-cs"/>
            </a:rPr>
            <a:t>producători</a:t>
          </a:r>
          <a:endParaRPr lang="en-GB" sz="1800" b="0" kern="1200" dirty="0">
            <a:latin typeface="Trebuchet MS" panose="020B0603020202020204" pitchFamily="34" charset="0"/>
            <a:ea typeface="+mn-ea"/>
            <a:cs typeface="+mn-cs"/>
          </a:endParaRPr>
        </a:p>
      </dgm:t>
    </dgm:pt>
    <dgm:pt modelId="{713E2967-429B-4CC2-890E-84C265631192}" type="parTrans" cxnId="{C20633FD-7923-4F07-A490-F1BC1352AD91}">
      <dgm:prSet/>
      <dgm:spPr/>
      <dgm:t>
        <a:bodyPr/>
        <a:lstStyle/>
        <a:p>
          <a:endParaRPr lang="en-GB"/>
        </a:p>
      </dgm:t>
    </dgm:pt>
    <dgm:pt modelId="{3B210AF5-D6B3-4EB1-8AE3-F7E3A9478E81}" type="sibTrans" cxnId="{C20633FD-7923-4F07-A490-F1BC1352AD91}">
      <dgm:prSet/>
      <dgm:spPr/>
      <dgm:t>
        <a:bodyPr/>
        <a:lstStyle/>
        <a:p>
          <a:endParaRPr lang="en-GB"/>
        </a:p>
      </dgm:t>
    </dgm:pt>
    <dgm:pt modelId="{7FA27D77-F644-4755-97E4-EA46E2B80F75}" type="pres">
      <dgm:prSet presAssocID="{F223EDB0-4071-47AB-862C-5E0278C2BB49}" presName="theList" presStyleCnt="0">
        <dgm:presLayoutVars>
          <dgm:dir/>
          <dgm:animLvl val="lvl"/>
          <dgm:resizeHandles val="exact"/>
        </dgm:presLayoutVars>
      </dgm:prSet>
      <dgm:spPr/>
    </dgm:pt>
    <dgm:pt modelId="{CCB4C211-1B21-4A59-89F9-0491C025C9C5}" type="pres">
      <dgm:prSet presAssocID="{45D39BAF-1313-4566-932F-FDC6E6A7D4C6}" presName="compNode" presStyleCnt="0"/>
      <dgm:spPr/>
    </dgm:pt>
    <dgm:pt modelId="{C50B2469-9720-4193-987B-A9AF33362275}" type="pres">
      <dgm:prSet presAssocID="{45D39BAF-1313-4566-932F-FDC6E6A7D4C6}" presName="aNode" presStyleLbl="bgShp" presStyleIdx="0" presStyleCnt="1" custScaleX="177461" custLinFactNeighborX="535" custLinFactNeighborY="-1941"/>
      <dgm:spPr/>
      <dgm:t>
        <a:bodyPr/>
        <a:lstStyle/>
        <a:p>
          <a:endParaRPr lang="en-US"/>
        </a:p>
      </dgm:t>
    </dgm:pt>
    <dgm:pt modelId="{2B115757-7CDD-4B49-A6CC-EF6CD87A676D}" type="pres">
      <dgm:prSet presAssocID="{45D39BAF-1313-4566-932F-FDC6E6A7D4C6}" presName="textNode" presStyleLbl="bgShp" presStyleIdx="0" presStyleCnt="1"/>
      <dgm:spPr/>
      <dgm:t>
        <a:bodyPr/>
        <a:lstStyle/>
        <a:p>
          <a:endParaRPr lang="en-US"/>
        </a:p>
      </dgm:t>
    </dgm:pt>
    <dgm:pt modelId="{34895206-73B4-4A6F-8B73-181C16C16B7D}" type="pres">
      <dgm:prSet presAssocID="{45D39BAF-1313-4566-932F-FDC6E6A7D4C6}" presName="compChildNode" presStyleCnt="0"/>
      <dgm:spPr/>
    </dgm:pt>
    <dgm:pt modelId="{B090AB7C-AF58-47E1-8A46-63FD1F34FC31}" type="pres">
      <dgm:prSet presAssocID="{45D39BAF-1313-4566-932F-FDC6E6A7D4C6}" presName="theInnerList" presStyleCnt="0"/>
      <dgm:spPr/>
    </dgm:pt>
  </dgm:ptLst>
  <dgm:cxnLst>
    <dgm:cxn modelId="{C6FD2583-2FC2-4A1A-AD3F-1851BAA7AB5A}" type="presOf" srcId="{F223EDB0-4071-47AB-862C-5E0278C2BB49}" destId="{7FA27D77-F644-4755-97E4-EA46E2B80F75}" srcOrd="0" destOrd="0" presId="urn:microsoft.com/office/officeart/2005/8/layout/lProcess2"/>
    <dgm:cxn modelId="{22F73714-996D-4254-86B4-E91055662679}" type="presOf" srcId="{45D39BAF-1313-4566-932F-FDC6E6A7D4C6}" destId="{C50B2469-9720-4193-987B-A9AF33362275}" srcOrd="0" destOrd="0" presId="urn:microsoft.com/office/officeart/2005/8/layout/lProcess2"/>
    <dgm:cxn modelId="{C20633FD-7923-4F07-A490-F1BC1352AD91}" srcId="{F223EDB0-4071-47AB-862C-5E0278C2BB49}" destId="{45D39BAF-1313-4566-932F-FDC6E6A7D4C6}" srcOrd="0" destOrd="0" parTransId="{713E2967-429B-4CC2-890E-84C265631192}" sibTransId="{3B210AF5-D6B3-4EB1-8AE3-F7E3A9478E81}"/>
    <dgm:cxn modelId="{F95BD2B1-03C7-41C4-B6BA-9E355A7857D7}" type="presOf" srcId="{45D39BAF-1313-4566-932F-FDC6E6A7D4C6}" destId="{2B115757-7CDD-4B49-A6CC-EF6CD87A676D}" srcOrd="1" destOrd="0" presId="urn:microsoft.com/office/officeart/2005/8/layout/lProcess2"/>
    <dgm:cxn modelId="{E24180F1-8441-4378-A086-D84EBA621DF3}" type="presParOf" srcId="{7FA27D77-F644-4755-97E4-EA46E2B80F75}" destId="{CCB4C211-1B21-4A59-89F9-0491C025C9C5}" srcOrd="0" destOrd="0" presId="urn:microsoft.com/office/officeart/2005/8/layout/lProcess2"/>
    <dgm:cxn modelId="{5CEC4DCE-841E-4EA1-979C-FD33DC01F983}" type="presParOf" srcId="{CCB4C211-1B21-4A59-89F9-0491C025C9C5}" destId="{C50B2469-9720-4193-987B-A9AF33362275}" srcOrd="0" destOrd="0" presId="urn:microsoft.com/office/officeart/2005/8/layout/lProcess2"/>
    <dgm:cxn modelId="{82F912BF-FFF1-4DF0-8C8A-A726B43C29FA}" type="presParOf" srcId="{CCB4C211-1B21-4A59-89F9-0491C025C9C5}" destId="{2B115757-7CDD-4B49-A6CC-EF6CD87A676D}" srcOrd="1" destOrd="0" presId="urn:microsoft.com/office/officeart/2005/8/layout/lProcess2"/>
    <dgm:cxn modelId="{3A26A93A-79B8-44E8-A383-AE71ED2B899A}" type="presParOf" srcId="{CCB4C211-1B21-4A59-89F9-0491C025C9C5}" destId="{34895206-73B4-4A6F-8B73-181C16C16B7D}" srcOrd="2" destOrd="0" presId="urn:microsoft.com/office/officeart/2005/8/layout/lProcess2"/>
    <dgm:cxn modelId="{0C7FD683-A980-4AC4-A567-EB32B01354E3}" type="presParOf" srcId="{34895206-73B4-4A6F-8B73-181C16C16B7D}" destId="{B090AB7C-AF58-47E1-8A46-63FD1F34FC31}"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23EDB0-4071-47AB-862C-5E0278C2BB49}" type="doc">
      <dgm:prSet loTypeId="urn:microsoft.com/office/officeart/2005/8/layout/lProcess2" loCatId="list" qsTypeId="urn:microsoft.com/office/officeart/2005/8/quickstyle/3d2" qsCatId="3D" csTypeId="urn:microsoft.com/office/officeart/2005/8/colors/accent4_1" csCatId="accent4" phldr="1"/>
      <dgm:spPr/>
    </dgm:pt>
    <dgm:pt modelId="{532A2F10-0690-4FC7-B0F6-2D9AB9BA258D}">
      <dgm:prSet phldrT="[Text]" custT="1"/>
      <dgm:spPr/>
      <dgm:t>
        <a:bodyPr/>
        <a:lstStyle/>
        <a:p>
          <a:pPr algn="ctr">
            <a:lnSpc>
              <a:spcPct val="90000"/>
            </a:lnSpc>
            <a:spcAft>
              <a:spcPct val="35000"/>
            </a:spcAft>
          </a:pPr>
          <a:endParaRPr lang="ro-RO" sz="1400" b="1" dirty="0"/>
        </a:p>
        <a:p>
          <a:pPr algn="ctr">
            <a:lnSpc>
              <a:spcPct val="90000"/>
            </a:lnSpc>
            <a:spcAft>
              <a:spcPct val="35000"/>
            </a:spcAft>
          </a:pPr>
          <a:endParaRPr lang="ro-RO" sz="1400" b="1" dirty="0"/>
        </a:p>
        <a:p>
          <a:pPr algn="ctr">
            <a:lnSpc>
              <a:spcPct val="90000"/>
            </a:lnSpc>
            <a:spcAft>
              <a:spcPct val="35000"/>
            </a:spcAft>
          </a:pPr>
          <a:endParaRPr lang="ro-RO" sz="1400" b="1" dirty="0"/>
        </a:p>
        <a:p>
          <a:pPr algn="ctr">
            <a:lnSpc>
              <a:spcPct val="90000"/>
            </a:lnSpc>
            <a:spcAft>
              <a:spcPct val="35000"/>
            </a:spcAft>
          </a:pPr>
          <a:endParaRPr lang="ro-RO" sz="1400" b="1" dirty="0"/>
        </a:p>
        <a:p>
          <a:pPr algn="ctr">
            <a:lnSpc>
              <a:spcPct val="90000"/>
            </a:lnSpc>
            <a:spcAft>
              <a:spcPct val="35000"/>
            </a:spcAft>
          </a:pPr>
          <a:endParaRPr lang="ro-RO" sz="1400" b="1" dirty="0"/>
        </a:p>
        <a:p>
          <a:pPr algn="ctr">
            <a:lnSpc>
              <a:spcPct val="90000"/>
            </a:lnSpc>
            <a:spcAft>
              <a:spcPct val="35000"/>
            </a:spcAft>
          </a:pPr>
          <a:endParaRPr lang="ro-RO" sz="1400" b="1" dirty="0"/>
        </a:p>
        <a:p>
          <a:pPr algn="ctr">
            <a:lnSpc>
              <a:spcPct val="90000"/>
            </a:lnSpc>
            <a:spcAft>
              <a:spcPct val="35000"/>
            </a:spcAft>
          </a:pPr>
          <a:endParaRPr lang="ro-RO" sz="1400" b="1" dirty="0"/>
        </a:p>
        <a:p>
          <a:pPr algn="ctr">
            <a:lnSpc>
              <a:spcPct val="90000"/>
            </a:lnSpc>
            <a:spcAft>
              <a:spcPct val="35000"/>
            </a:spcAft>
          </a:pPr>
          <a:endParaRPr lang="ro-RO" sz="1400" b="1" dirty="0"/>
        </a:p>
        <a:p>
          <a:pPr algn="ctr">
            <a:lnSpc>
              <a:spcPct val="90000"/>
            </a:lnSpc>
            <a:spcAft>
              <a:spcPct val="35000"/>
            </a:spcAft>
          </a:pPr>
          <a:endParaRPr lang="ro-RO" sz="1400" b="1" dirty="0"/>
        </a:p>
        <a:p>
          <a:pPr algn="ctr">
            <a:lnSpc>
              <a:spcPct val="90000"/>
            </a:lnSpc>
            <a:spcAft>
              <a:spcPct val="35000"/>
            </a:spcAft>
          </a:pPr>
          <a:endParaRPr lang="ro-RO" sz="1400" b="1" dirty="0"/>
        </a:p>
        <a:p>
          <a:pPr algn="ctr">
            <a:lnSpc>
              <a:spcPct val="90000"/>
            </a:lnSpc>
            <a:spcAft>
              <a:spcPct val="35000"/>
            </a:spcAft>
          </a:pPr>
          <a:endParaRPr lang="ro-RO" sz="1600" b="1" dirty="0">
            <a:latin typeface="Trebuchet MS" panose="020B0603020202020204" pitchFamily="34" charset="0"/>
          </a:endParaRPr>
        </a:p>
        <a:p>
          <a:pPr algn="ctr">
            <a:lnSpc>
              <a:spcPct val="90000"/>
            </a:lnSpc>
            <a:spcAft>
              <a:spcPct val="35000"/>
            </a:spcAft>
          </a:pPr>
          <a:r>
            <a:rPr lang="en-GB" sz="1600" b="1" dirty="0" err="1">
              <a:latin typeface="Trebuchet MS" panose="020B0603020202020204" pitchFamily="34" charset="0"/>
            </a:rPr>
            <a:t>Investiții</a:t>
          </a:r>
          <a:r>
            <a:rPr lang="en-GB" sz="1600" b="1" dirty="0">
              <a:latin typeface="Trebuchet MS" panose="020B0603020202020204" pitchFamily="34" charset="0"/>
            </a:rPr>
            <a:t> </a:t>
          </a:r>
          <a:r>
            <a:rPr lang="en-GB" sz="1600" b="1" dirty="0" err="1">
              <a:latin typeface="Trebuchet MS" panose="020B0603020202020204" pitchFamily="34" charset="0"/>
            </a:rPr>
            <a:t>pentru</a:t>
          </a:r>
          <a:r>
            <a:rPr lang="en-GB" sz="1600" b="1" dirty="0">
              <a:latin typeface="Trebuchet MS" panose="020B0603020202020204" pitchFamily="34" charset="0"/>
            </a:rPr>
            <a:t> </a:t>
          </a:r>
          <a:r>
            <a:rPr lang="en-GB" sz="1600" b="1" dirty="0" err="1">
              <a:latin typeface="Trebuchet MS" panose="020B0603020202020204" pitchFamily="34" charset="0"/>
            </a:rPr>
            <a:t>procesarea</a:t>
          </a:r>
          <a:r>
            <a:rPr lang="en-GB" sz="1600" b="1" dirty="0">
              <a:latin typeface="Trebuchet MS" panose="020B0603020202020204" pitchFamily="34" charset="0"/>
            </a:rPr>
            <a:t> </a:t>
          </a:r>
          <a:r>
            <a:rPr lang="en-GB" sz="1600" b="1" dirty="0" err="1">
              <a:latin typeface="Trebuchet MS" panose="020B0603020202020204" pitchFamily="34" charset="0"/>
            </a:rPr>
            <a:t>și</a:t>
          </a:r>
          <a:r>
            <a:rPr lang="en-GB" sz="1600" b="1" dirty="0">
              <a:latin typeface="Trebuchet MS" panose="020B0603020202020204" pitchFamily="34" charset="0"/>
            </a:rPr>
            <a:t> </a:t>
          </a:r>
          <a:r>
            <a:rPr lang="en-GB" sz="1600" b="1" dirty="0" err="1">
              <a:latin typeface="Trebuchet MS" panose="020B0603020202020204" pitchFamily="34" charset="0"/>
            </a:rPr>
            <a:t>marketingul</a:t>
          </a:r>
          <a:r>
            <a:rPr lang="en-GB" sz="1600" b="1" dirty="0">
              <a:latin typeface="Trebuchet MS" panose="020B0603020202020204" pitchFamily="34" charset="0"/>
            </a:rPr>
            <a:t> </a:t>
          </a:r>
          <a:r>
            <a:rPr lang="en-GB" sz="1600" b="1" dirty="0" err="1">
              <a:latin typeface="Trebuchet MS" panose="020B0603020202020204" pitchFamily="34" charset="0"/>
            </a:rPr>
            <a:t>produselor</a:t>
          </a:r>
          <a:r>
            <a:rPr lang="en-GB" sz="1600" b="1" dirty="0">
              <a:latin typeface="Trebuchet MS" panose="020B0603020202020204" pitchFamily="34" charset="0"/>
            </a:rPr>
            <a:t> </a:t>
          </a:r>
          <a:r>
            <a:rPr lang="en-GB" sz="1600" b="1" dirty="0" err="1">
              <a:solidFill>
                <a:schemeClr val="tx1"/>
              </a:solidFill>
              <a:latin typeface="Trebuchet MS" panose="020B0603020202020204" pitchFamily="34" charset="0"/>
            </a:rPr>
            <a:t>agricole</a:t>
          </a:r>
          <a:r>
            <a:rPr lang="ro-RO" sz="1600" b="1" dirty="0">
              <a:solidFill>
                <a:schemeClr val="tx1"/>
              </a:solidFill>
              <a:latin typeface="Trebuchet MS" panose="020B0603020202020204" pitchFamily="34" charset="0"/>
            </a:rPr>
            <a:t> altele decât cele din Anexa la </a:t>
          </a:r>
          <a:r>
            <a:rPr lang="en-GB" sz="1600" b="1" dirty="0">
              <a:solidFill>
                <a:schemeClr val="tx1"/>
              </a:solidFill>
              <a:latin typeface="Trebuchet MS" panose="020B0603020202020204" pitchFamily="34" charset="0"/>
            </a:rPr>
            <a:t>TFUE</a:t>
          </a:r>
          <a:endParaRPr lang="ro-RO" sz="1600" b="1" dirty="0">
            <a:solidFill>
              <a:schemeClr val="tx1"/>
            </a:solidFill>
            <a:latin typeface="Trebuchet MS" panose="020B0603020202020204" pitchFamily="34" charset="0"/>
          </a:endParaRPr>
        </a:p>
        <a:p>
          <a:pPr algn="ctr">
            <a:lnSpc>
              <a:spcPct val="90000"/>
            </a:lnSpc>
            <a:spcAft>
              <a:spcPct val="35000"/>
            </a:spcAft>
          </a:pPr>
          <a:endParaRPr lang="ro-RO" sz="600" b="1" dirty="0">
            <a:latin typeface="Trebuchet MS" panose="020B0603020202020204" pitchFamily="34" charset="0"/>
          </a:endParaRPr>
        </a:p>
        <a:p>
          <a:pPr algn="l">
            <a:lnSpc>
              <a:spcPct val="90000"/>
            </a:lnSpc>
            <a:spcAft>
              <a:spcPct val="35000"/>
            </a:spcAft>
          </a:pPr>
          <a:r>
            <a:rPr lang="ro-RO" sz="1400" b="1" dirty="0">
              <a:latin typeface="Trebuchet MS" panose="020B0603020202020204" pitchFamily="34" charset="0"/>
            </a:rPr>
            <a:t>Buget: 165 mil. euro</a:t>
          </a:r>
        </a:p>
        <a:p>
          <a:pPr algn="l">
            <a:lnSpc>
              <a:spcPct val="90000"/>
            </a:lnSpc>
            <a:spcAft>
              <a:spcPct val="35000"/>
            </a:spcAft>
          </a:pPr>
          <a:r>
            <a:rPr lang="ro-RO" sz="1400" b="1" dirty="0">
              <a:latin typeface="Trebuchet MS" panose="020B0603020202020204" pitchFamily="34" charset="0"/>
            </a:rPr>
            <a:t>m</a:t>
          </a:r>
          <a:r>
            <a:rPr lang="en-GB" sz="1400" b="1" dirty="0" err="1">
              <a:latin typeface="Trebuchet MS" panose="020B0603020202020204" pitchFamily="34" charset="0"/>
            </a:rPr>
            <a:t>ax</a:t>
          </a:r>
          <a:r>
            <a:rPr lang="ro-RO" sz="1400" b="1" dirty="0">
              <a:latin typeface="Trebuchet MS" panose="020B0603020202020204" pitchFamily="34" charset="0"/>
            </a:rPr>
            <a:t>. </a:t>
          </a:r>
          <a:r>
            <a:rPr lang="en-GB" sz="1400" b="1" dirty="0">
              <a:latin typeface="Trebuchet MS" panose="020B0603020202020204" pitchFamily="34" charset="0"/>
            </a:rPr>
            <a:t>10.000.000 euro</a:t>
          </a:r>
          <a:r>
            <a:rPr lang="en-GB" sz="1400" b="0" dirty="0">
              <a:latin typeface="Trebuchet MS" panose="020B0603020202020204" pitchFamily="34" charset="0"/>
            </a:rPr>
            <a:t>/</a:t>
          </a:r>
          <a:r>
            <a:rPr lang="en-GB" sz="1400" b="0" dirty="0" err="1">
              <a:latin typeface="Trebuchet MS" panose="020B0603020202020204" pitchFamily="34" charset="0"/>
            </a:rPr>
            <a:t>proiect</a:t>
          </a:r>
          <a:r>
            <a:rPr lang="en-GB" sz="1400" b="0" dirty="0">
              <a:latin typeface="Trebuchet MS" panose="020B0603020202020204" pitchFamily="34" charset="0"/>
            </a:rPr>
            <a:t> </a:t>
          </a:r>
          <a:r>
            <a:rPr lang="ro-RO" sz="1400" b="0" dirty="0">
              <a:latin typeface="Trebuchet MS" panose="020B0603020202020204" pitchFamily="34" charset="0"/>
            </a:rPr>
            <a:t>- </a:t>
          </a:r>
          <a:r>
            <a:rPr lang="en-GB" sz="1400" b="0" dirty="0" err="1">
              <a:latin typeface="Trebuchet MS" panose="020B0603020202020204" pitchFamily="34" charset="0"/>
            </a:rPr>
            <a:t>investiții</a:t>
          </a:r>
          <a:r>
            <a:rPr lang="en-GB" sz="1400" b="0" dirty="0">
              <a:latin typeface="Trebuchet MS" panose="020B0603020202020204" pitchFamily="34" charset="0"/>
            </a:rPr>
            <a:t> de </a:t>
          </a:r>
          <a:r>
            <a:rPr lang="en-GB" sz="1400" b="0" dirty="0" err="1">
              <a:latin typeface="Trebuchet MS" panose="020B0603020202020204" pitchFamily="34" charset="0"/>
            </a:rPr>
            <a:t>înființare</a:t>
          </a:r>
          <a:r>
            <a:rPr lang="en-GB" sz="1400" b="0" dirty="0">
              <a:latin typeface="Trebuchet MS" panose="020B0603020202020204" pitchFamily="34" charset="0"/>
            </a:rPr>
            <a:t> </a:t>
          </a:r>
          <a:r>
            <a:rPr lang="en-GB" sz="1400" b="0" dirty="0" err="1">
              <a:latin typeface="Trebuchet MS" panose="020B0603020202020204" pitchFamily="34" charset="0"/>
            </a:rPr>
            <a:t>în</a:t>
          </a:r>
          <a:r>
            <a:rPr lang="en-GB" sz="1400" b="0" dirty="0">
              <a:latin typeface="Trebuchet MS" panose="020B0603020202020204" pitchFamily="34" charset="0"/>
            </a:rPr>
            <a:t> </a:t>
          </a:r>
          <a:r>
            <a:rPr lang="en-GB" sz="1400" b="0" dirty="0" err="1">
              <a:latin typeface="Trebuchet MS" panose="020B0603020202020204" pitchFamily="34" charset="0"/>
            </a:rPr>
            <a:t>sectorul</a:t>
          </a:r>
          <a:r>
            <a:rPr lang="en-GB" sz="1400" b="0" dirty="0">
              <a:latin typeface="Trebuchet MS" panose="020B0603020202020204" pitchFamily="34" charset="0"/>
            </a:rPr>
            <a:t> </a:t>
          </a:r>
          <a:r>
            <a:rPr lang="en-GB" sz="1400" b="0" dirty="0" err="1">
              <a:latin typeface="Trebuchet MS" panose="020B0603020202020204" pitchFamily="34" charset="0"/>
            </a:rPr>
            <a:t>panificație</a:t>
          </a:r>
          <a:r>
            <a:rPr lang="ro-RO" sz="1400" b="0" dirty="0">
              <a:latin typeface="Trebuchet MS" panose="020B0603020202020204" pitchFamily="34" charset="0"/>
            </a:rPr>
            <a:t>;</a:t>
          </a:r>
          <a:r>
            <a:rPr lang="en-GB" sz="1400" b="0" dirty="0">
              <a:latin typeface="Trebuchet MS" panose="020B0603020202020204" pitchFamily="34" charset="0"/>
            </a:rPr>
            <a:t> </a:t>
          </a:r>
        </a:p>
        <a:p>
          <a:pPr>
            <a:lnSpc>
              <a:spcPct val="90000"/>
            </a:lnSpc>
            <a:spcAft>
              <a:spcPct val="35000"/>
            </a:spcAft>
          </a:pPr>
          <a:r>
            <a:rPr lang="ro-RO" sz="1400" b="1" dirty="0">
              <a:latin typeface="Trebuchet MS" panose="020B0603020202020204" pitchFamily="34" charset="0"/>
            </a:rPr>
            <a:t>m</a:t>
          </a:r>
          <a:r>
            <a:rPr lang="en-GB" sz="1400" b="1" dirty="0" err="1">
              <a:latin typeface="Trebuchet MS" panose="020B0603020202020204" pitchFamily="34" charset="0"/>
            </a:rPr>
            <a:t>ax</a:t>
          </a:r>
          <a:r>
            <a:rPr lang="ro-RO" sz="1400" b="1" dirty="0">
              <a:latin typeface="Trebuchet MS" panose="020B0603020202020204" pitchFamily="34" charset="0"/>
            </a:rPr>
            <a:t>. </a:t>
          </a:r>
          <a:r>
            <a:rPr lang="en-GB" sz="1400" b="1" dirty="0">
              <a:latin typeface="Trebuchet MS" panose="020B0603020202020204" pitchFamily="34" charset="0"/>
            </a:rPr>
            <a:t>3.000.000 euro</a:t>
          </a:r>
          <a:r>
            <a:rPr lang="en-GB" sz="1400" b="0" dirty="0">
              <a:latin typeface="Trebuchet MS" panose="020B0603020202020204" pitchFamily="34" charset="0"/>
            </a:rPr>
            <a:t>/</a:t>
          </a:r>
          <a:r>
            <a:rPr lang="en-GB" sz="1400" b="0" dirty="0" err="1">
              <a:latin typeface="Trebuchet MS" panose="020B0603020202020204" pitchFamily="34" charset="0"/>
            </a:rPr>
            <a:t>proiect</a:t>
          </a:r>
          <a:r>
            <a:rPr lang="en-GB" sz="1400" b="0" dirty="0">
              <a:latin typeface="Trebuchet MS" panose="020B0603020202020204" pitchFamily="34" charset="0"/>
            </a:rPr>
            <a:t>  </a:t>
          </a:r>
          <a:r>
            <a:rPr lang="ro-RO" sz="1400" b="0" dirty="0">
              <a:latin typeface="Trebuchet MS" panose="020B0603020202020204" pitchFamily="34" charset="0"/>
            </a:rPr>
            <a:t>- </a:t>
          </a:r>
          <a:r>
            <a:rPr lang="en-GB" sz="1400" b="0" dirty="0" err="1">
              <a:latin typeface="Trebuchet MS" panose="020B0603020202020204" pitchFamily="34" charset="0"/>
            </a:rPr>
            <a:t>celelalte</a:t>
          </a:r>
          <a:r>
            <a:rPr lang="en-GB" sz="1400" b="0" dirty="0">
              <a:latin typeface="Trebuchet MS" panose="020B0603020202020204" pitchFamily="34" charset="0"/>
            </a:rPr>
            <a:t> </a:t>
          </a:r>
          <a:r>
            <a:rPr lang="en-GB" sz="1400" b="0" dirty="0" err="1">
              <a:latin typeface="Trebuchet MS" panose="020B0603020202020204" pitchFamily="34" charset="0"/>
            </a:rPr>
            <a:t>tipuri</a:t>
          </a:r>
          <a:r>
            <a:rPr lang="en-GB" sz="1400" b="0" dirty="0">
              <a:latin typeface="Trebuchet MS" panose="020B0603020202020204" pitchFamily="34" charset="0"/>
            </a:rPr>
            <a:t> de </a:t>
          </a:r>
          <a:r>
            <a:rPr lang="en-GB" sz="1400" b="0" dirty="0" err="1">
              <a:latin typeface="Trebuchet MS" panose="020B0603020202020204" pitchFamily="34" charset="0"/>
            </a:rPr>
            <a:t>investiții</a:t>
          </a:r>
          <a:r>
            <a:rPr lang="ro-RO" sz="1400" b="0" dirty="0">
              <a:latin typeface="Trebuchet MS" panose="020B0603020202020204" pitchFamily="34" charset="0"/>
            </a:rPr>
            <a:t>.</a:t>
          </a:r>
        </a:p>
        <a:p>
          <a:pPr>
            <a:lnSpc>
              <a:spcPct val="100000"/>
            </a:lnSpc>
            <a:spcAft>
              <a:spcPts val="0"/>
            </a:spcAft>
          </a:pPr>
          <a:endParaRPr lang="en-GB" sz="1100" b="1" dirty="0">
            <a:latin typeface="Trebuchet MS" panose="020B0603020202020204" pitchFamily="34" charset="0"/>
          </a:endParaRPr>
        </a:p>
        <a:p>
          <a:pPr>
            <a:lnSpc>
              <a:spcPct val="100000"/>
            </a:lnSpc>
            <a:spcAft>
              <a:spcPts val="0"/>
            </a:spcAft>
          </a:pPr>
          <a:r>
            <a:rPr lang="en-GB" sz="1400" b="1" dirty="0" err="1">
              <a:latin typeface="Trebuchet MS" panose="020B0603020202020204" pitchFamily="34" charset="0"/>
            </a:rPr>
            <a:t>Intensități</a:t>
          </a:r>
          <a:r>
            <a:rPr lang="en-GB" sz="1400" b="1" dirty="0">
              <a:latin typeface="Trebuchet MS" panose="020B0603020202020204" pitchFamily="34" charset="0"/>
            </a:rPr>
            <a:t> </a:t>
          </a:r>
          <a:r>
            <a:rPr lang="en-GB" sz="1400" b="1" dirty="0" err="1">
              <a:latin typeface="Trebuchet MS" panose="020B0603020202020204" pitchFamily="34" charset="0"/>
            </a:rPr>
            <a:t>aplicabile</a:t>
          </a:r>
          <a:r>
            <a:rPr lang="en-GB" sz="1400" b="1" dirty="0">
              <a:latin typeface="Trebuchet MS" panose="020B0603020202020204" pitchFamily="34" charset="0"/>
            </a:rPr>
            <a:t> </a:t>
          </a:r>
          <a:r>
            <a:rPr lang="en-GB" sz="1400" b="1" dirty="0" err="1">
              <a:latin typeface="Trebuchet MS" panose="020B0603020202020204" pitchFamily="34" charset="0"/>
            </a:rPr>
            <a:t>ajutoarelor</a:t>
          </a:r>
          <a:r>
            <a:rPr lang="en-GB" sz="1400" b="1" dirty="0">
              <a:latin typeface="Trebuchet MS" panose="020B0603020202020204" pitchFamily="34" charset="0"/>
            </a:rPr>
            <a:t> </a:t>
          </a:r>
          <a:r>
            <a:rPr lang="en-GB" sz="1400" b="1" dirty="0" err="1">
              <a:latin typeface="Trebuchet MS" panose="020B0603020202020204" pitchFamily="34" charset="0"/>
            </a:rPr>
            <a:t>regionale</a:t>
          </a:r>
          <a:r>
            <a:rPr lang="en-GB" sz="1400" b="1" dirty="0">
              <a:latin typeface="Trebuchet MS" panose="020B0603020202020204" pitchFamily="34" charset="0"/>
            </a:rPr>
            <a:t> </a:t>
          </a:r>
          <a:r>
            <a:rPr lang="en-GB" sz="1400" b="0" dirty="0" err="1">
              <a:latin typeface="Trebuchet MS" panose="020B0603020202020204" pitchFamily="34" charset="0"/>
            </a:rPr>
            <a:t>pentru</a:t>
          </a:r>
          <a:r>
            <a:rPr lang="en-GB" sz="1400" b="0" dirty="0">
              <a:latin typeface="Trebuchet MS" panose="020B0603020202020204" pitchFamily="34" charset="0"/>
            </a:rPr>
            <a:t> </a:t>
          </a:r>
          <a:r>
            <a:rPr lang="en-GB" sz="1400" b="0" dirty="0" err="1">
              <a:latin typeface="Trebuchet MS" panose="020B0603020202020204" pitchFamily="34" charset="0"/>
            </a:rPr>
            <a:t>perioada</a:t>
          </a:r>
          <a:r>
            <a:rPr lang="en-GB" sz="1400" b="0" dirty="0">
              <a:latin typeface="Trebuchet MS" panose="020B0603020202020204" pitchFamily="34" charset="0"/>
            </a:rPr>
            <a:t> </a:t>
          </a:r>
          <a:r>
            <a:rPr lang="en-GB" sz="1400" b="1" dirty="0">
              <a:latin typeface="Trebuchet MS" panose="020B0603020202020204" pitchFamily="34" charset="0"/>
            </a:rPr>
            <a:t>01.01.2022</a:t>
          </a:r>
          <a:r>
            <a:rPr lang="en-GB" sz="1400" b="0" dirty="0">
              <a:latin typeface="Trebuchet MS" panose="020B0603020202020204" pitchFamily="34" charset="0"/>
            </a:rPr>
            <a:t> </a:t>
          </a:r>
          <a:r>
            <a:rPr lang="en-GB" sz="1400" b="0" dirty="0" err="1">
              <a:latin typeface="Trebuchet MS" panose="020B0603020202020204" pitchFamily="34" charset="0"/>
            </a:rPr>
            <a:t>până</a:t>
          </a:r>
          <a:r>
            <a:rPr lang="en-GB" sz="1400" b="0" dirty="0">
              <a:latin typeface="Trebuchet MS" panose="020B0603020202020204" pitchFamily="34" charset="0"/>
            </a:rPr>
            <a:t> la</a:t>
          </a:r>
          <a:r>
            <a:rPr lang="ro-RO" sz="1400" b="0" dirty="0">
              <a:latin typeface="Trebuchet MS" panose="020B0603020202020204" pitchFamily="34" charset="0"/>
            </a:rPr>
            <a:t> </a:t>
          </a:r>
          <a:r>
            <a:rPr lang="en-GB" sz="1400" b="1" dirty="0">
              <a:latin typeface="Trebuchet MS" panose="020B0603020202020204" pitchFamily="34" charset="0"/>
            </a:rPr>
            <a:t>31.12.2027</a:t>
          </a:r>
          <a:r>
            <a:rPr lang="ro-RO" sz="1400" b="1" dirty="0">
              <a:latin typeface="Trebuchet MS" panose="020B0603020202020204" pitchFamily="34" charset="0"/>
            </a:rPr>
            <a:t> - </a:t>
          </a:r>
          <a:r>
            <a:rPr lang="en-GB" sz="1400" b="0" dirty="0">
              <a:latin typeface="Trebuchet MS" panose="020B0603020202020204" pitchFamily="34" charset="0"/>
            </a:rPr>
            <a:t>ANEXĂ</a:t>
          </a:r>
          <a:r>
            <a:rPr lang="ro-RO" sz="1400" b="0" dirty="0">
              <a:latin typeface="Trebuchet MS" panose="020B0603020202020204" pitchFamily="34" charset="0"/>
            </a:rPr>
            <a:t> </a:t>
          </a:r>
          <a:r>
            <a:rPr lang="en-GB" sz="1400" b="0" dirty="0">
              <a:latin typeface="Trebuchet MS" panose="020B0603020202020204" pitchFamily="34" charset="0"/>
            </a:rPr>
            <a:t>ROMÂNIA</a:t>
          </a:r>
          <a:r>
            <a:rPr lang="en-GB" sz="1400" b="1" dirty="0">
              <a:latin typeface="Trebuchet MS" panose="020B0603020202020204" pitchFamily="34" charset="0"/>
            </a:rPr>
            <a:t> </a:t>
          </a:r>
          <a:endParaRPr lang="ro-RO" sz="1400" b="1" dirty="0">
            <a:latin typeface="Trebuchet MS" panose="020B0603020202020204" pitchFamily="34" charset="0"/>
          </a:endParaRPr>
        </a:p>
        <a:p>
          <a:pPr>
            <a:lnSpc>
              <a:spcPct val="100000"/>
            </a:lnSpc>
            <a:spcAft>
              <a:spcPts val="0"/>
            </a:spcAft>
          </a:pPr>
          <a:endParaRPr lang="ro-RO" sz="1400" b="1" dirty="0">
            <a:latin typeface="Trebuchet MS" panose="020B0603020202020204" pitchFamily="34" charset="0"/>
          </a:endParaRPr>
        </a:p>
        <a:p>
          <a:pPr>
            <a:lnSpc>
              <a:spcPct val="90000"/>
            </a:lnSpc>
            <a:spcAft>
              <a:spcPct val="35000"/>
            </a:spcAft>
          </a:pPr>
          <a:endParaRPr lang="ro-RO" sz="1400" b="1" u="sng" dirty="0">
            <a:latin typeface="Trebuchet MS" panose="020B0603020202020204" pitchFamily="34" charset="0"/>
          </a:endParaRPr>
        </a:p>
        <a:p>
          <a:pPr algn="l">
            <a:lnSpc>
              <a:spcPct val="90000"/>
            </a:lnSpc>
            <a:spcAft>
              <a:spcPct val="35000"/>
            </a:spcAft>
          </a:pPr>
          <a:r>
            <a:rPr lang="en-GB" sz="1400" b="1" dirty="0" err="1">
              <a:latin typeface="Trebuchet MS" panose="020B0603020202020204" pitchFamily="34" charset="0"/>
            </a:rPr>
            <a:t>Beneficiari</a:t>
          </a:r>
          <a:endParaRPr lang="ro-RO" sz="1400" b="1" dirty="0">
            <a:latin typeface="Trebuchet MS" panose="020B0603020202020204" pitchFamily="34" charset="0"/>
          </a:endParaRPr>
        </a:p>
        <a:p>
          <a:pPr algn="l">
            <a:lnSpc>
              <a:spcPct val="90000"/>
            </a:lnSpc>
            <a:spcAft>
              <a:spcPct val="35000"/>
            </a:spcAft>
          </a:pPr>
          <a:r>
            <a:rPr lang="ro-RO" sz="1400" b="0" dirty="0">
              <a:latin typeface="Trebuchet MS" panose="020B0603020202020204" pitchFamily="34" charset="0"/>
            </a:rPr>
            <a:t>1. IMM –uri</a:t>
          </a:r>
        </a:p>
        <a:p>
          <a:pPr algn="l">
            <a:lnSpc>
              <a:spcPct val="90000"/>
            </a:lnSpc>
            <a:spcAft>
              <a:spcPct val="35000"/>
            </a:spcAft>
          </a:pPr>
          <a:r>
            <a:rPr lang="ro-RO" sz="1400" b="0" dirty="0">
              <a:solidFill>
                <a:schemeClr val="tx1"/>
              </a:solidFill>
              <a:latin typeface="Trebuchet MS" panose="020B0603020202020204" pitchFamily="34" charset="0"/>
            </a:rPr>
            <a:t>2. Întreprinderi mari</a:t>
          </a:r>
          <a:endParaRPr lang="en-GB" sz="1400" b="0" dirty="0">
            <a:solidFill>
              <a:schemeClr val="tx1"/>
            </a:solidFill>
            <a:latin typeface="Trebuchet MS" panose="020B0603020202020204" pitchFamily="34" charset="0"/>
          </a:endParaRPr>
        </a:p>
        <a:p>
          <a:pPr algn="l">
            <a:lnSpc>
              <a:spcPct val="90000"/>
            </a:lnSpc>
            <a:spcAft>
              <a:spcPct val="35000"/>
            </a:spcAft>
          </a:pPr>
          <a:endParaRPr lang="en-GB" sz="1400" b="0" dirty="0"/>
        </a:p>
        <a:p>
          <a:pPr>
            <a:lnSpc>
              <a:spcPct val="90000"/>
            </a:lnSpc>
            <a:spcAft>
              <a:spcPct val="35000"/>
            </a:spcAft>
          </a:pPr>
          <a:endParaRPr lang="en-GB" sz="700" b="1" dirty="0"/>
        </a:p>
        <a:p>
          <a:pPr algn="ctr">
            <a:lnSpc>
              <a:spcPct val="90000"/>
            </a:lnSpc>
            <a:spcAft>
              <a:spcPct val="35000"/>
            </a:spcAft>
          </a:pPr>
          <a:endParaRPr lang="en-GB" sz="700" b="1" dirty="0"/>
        </a:p>
      </dgm:t>
    </dgm:pt>
    <dgm:pt modelId="{22B30BEC-C5EB-48C8-AA43-E276DCD236F4}" type="parTrans" cxnId="{614F9D40-4E93-4C45-BEA7-4B5AD0AEE3F2}">
      <dgm:prSet/>
      <dgm:spPr/>
      <dgm:t>
        <a:bodyPr/>
        <a:lstStyle/>
        <a:p>
          <a:endParaRPr lang="en-GB"/>
        </a:p>
      </dgm:t>
    </dgm:pt>
    <dgm:pt modelId="{01518003-8235-4D97-8854-22D2F7D73CFB}" type="sibTrans" cxnId="{614F9D40-4E93-4C45-BEA7-4B5AD0AEE3F2}">
      <dgm:prSet/>
      <dgm:spPr/>
      <dgm:t>
        <a:bodyPr/>
        <a:lstStyle/>
        <a:p>
          <a:endParaRPr lang="en-GB"/>
        </a:p>
      </dgm:t>
    </dgm:pt>
    <dgm:pt modelId="{FE89FA04-4426-4536-92A4-8AE405ECF923}">
      <dgm:prSet custT="1"/>
      <dgm:spPr/>
      <dgm:t>
        <a:bodyPr/>
        <a:lstStyle/>
        <a:p>
          <a:pPr algn="ctr"/>
          <a:endParaRPr lang="ro-RO" sz="1200" b="1" dirty="0">
            <a:latin typeface="Trebuchet MS" panose="020B0603020202020204" pitchFamily="34" charset="0"/>
          </a:endParaRPr>
        </a:p>
        <a:p>
          <a:pPr algn="ctr"/>
          <a:endParaRPr lang="ro-RO" sz="1200" b="1" dirty="0">
            <a:latin typeface="Trebuchet MS" panose="020B0603020202020204" pitchFamily="34" charset="0"/>
          </a:endParaRPr>
        </a:p>
        <a:p>
          <a:pPr algn="ctr"/>
          <a:endParaRPr lang="ro-RO" sz="1900" b="1" dirty="0">
            <a:latin typeface="Trebuchet MS" panose="020B0603020202020204" pitchFamily="34" charset="0"/>
          </a:endParaRPr>
        </a:p>
        <a:p>
          <a:pPr algn="ctr"/>
          <a:endParaRPr lang="ro-RO" sz="1900" b="1" dirty="0">
            <a:latin typeface="Trebuchet MS" panose="020B0603020202020204" pitchFamily="34" charset="0"/>
          </a:endParaRPr>
        </a:p>
        <a:p>
          <a:pPr algn="ctr"/>
          <a:endParaRPr lang="ro-RO" sz="1900" b="1" dirty="0">
            <a:latin typeface="Trebuchet MS" panose="020B0603020202020204" pitchFamily="34" charset="0"/>
          </a:endParaRPr>
        </a:p>
        <a:p>
          <a:pPr algn="ctr"/>
          <a:endParaRPr lang="ro-RO" sz="1900" b="1" dirty="0">
            <a:latin typeface="Trebuchet MS" panose="020B0603020202020204" pitchFamily="34" charset="0"/>
          </a:endParaRPr>
        </a:p>
        <a:p>
          <a:pPr algn="ctr"/>
          <a:endParaRPr lang="ro-RO" sz="1900" b="1" dirty="0">
            <a:latin typeface="Trebuchet MS" panose="020B0603020202020204" pitchFamily="34" charset="0"/>
          </a:endParaRPr>
        </a:p>
        <a:p>
          <a:pPr algn="ctr"/>
          <a:endParaRPr lang="ro-RO" sz="1900" b="1" dirty="0">
            <a:latin typeface="Trebuchet MS" panose="020B0603020202020204" pitchFamily="34" charset="0"/>
          </a:endParaRPr>
        </a:p>
        <a:p>
          <a:pPr algn="ctr"/>
          <a:endParaRPr lang="ro-RO" sz="1900" b="1" dirty="0">
            <a:latin typeface="Trebuchet MS" panose="020B0603020202020204" pitchFamily="34" charset="0"/>
          </a:endParaRPr>
        </a:p>
        <a:p>
          <a:pPr algn="ctr"/>
          <a:endParaRPr lang="ro-RO" sz="1900" b="1" dirty="0">
            <a:latin typeface="Trebuchet MS" panose="020B0603020202020204" pitchFamily="34" charset="0"/>
          </a:endParaRPr>
        </a:p>
        <a:p>
          <a:pPr algn="ctr"/>
          <a:r>
            <a:rPr lang="ro-RO" sz="1600" b="1" dirty="0">
              <a:latin typeface="Trebuchet MS" panose="020B0603020202020204" pitchFamily="34" charset="0"/>
            </a:rPr>
            <a:t> Investiții în condiționarea, depozitarea și procesarea produselor agricole și pomicole</a:t>
          </a:r>
        </a:p>
        <a:p>
          <a:pPr algn="l"/>
          <a:r>
            <a:rPr lang="ro-RO" sz="1400" b="1" dirty="0">
              <a:latin typeface="Trebuchet MS" panose="020B0603020202020204" pitchFamily="34" charset="0"/>
            </a:rPr>
            <a:t>Buget: 210 mil. euro</a:t>
          </a:r>
        </a:p>
        <a:p>
          <a:pPr algn="l"/>
          <a:endParaRPr lang="ro-RO" sz="700" b="1" dirty="0">
            <a:latin typeface="Trebuchet MS" panose="020B0603020202020204" pitchFamily="34" charset="0"/>
          </a:endParaRPr>
        </a:p>
        <a:p>
          <a:pPr algn="l"/>
          <a:r>
            <a:rPr lang="en-GB" sz="1400" b="1" dirty="0">
              <a:latin typeface="Trebuchet MS" panose="020B0603020202020204" pitchFamily="34" charset="0"/>
            </a:rPr>
            <a:t>max. 3 mil  euro</a:t>
          </a:r>
          <a:r>
            <a:rPr lang="en-GB" sz="1400" b="0" dirty="0">
              <a:latin typeface="Trebuchet MS" panose="020B0603020202020204" pitchFamily="34" charset="0"/>
            </a:rPr>
            <a:t>/</a:t>
          </a:r>
          <a:r>
            <a:rPr lang="en-GB" sz="1400" b="0" dirty="0" err="1">
              <a:latin typeface="Trebuchet MS" panose="020B0603020202020204" pitchFamily="34" charset="0"/>
            </a:rPr>
            <a:t>proiect</a:t>
          </a:r>
          <a:r>
            <a:rPr lang="ro-RO" sz="1400" b="0" dirty="0">
              <a:latin typeface="Trebuchet MS" panose="020B0603020202020204" pitchFamily="34" charset="0"/>
            </a:rPr>
            <a:t> -</a:t>
          </a:r>
          <a:r>
            <a:rPr lang="en-GB" sz="1400" b="0" dirty="0">
              <a:latin typeface="Trebuchet MS" panose="020B0603020202020204" pitchFamily="34" charset="0"/>
            </a:rPr>
            <a:t> </a:t>
          </a:r>
          <a:r>
            <a:rPr lang="en-GB" sz="1400" b="0" dirty="0" err="1">
              <a:latin typeface="Trebuchet MS" panose="020B0603020202020204" pitchFamily="34" charset="0"/>
            </a:rPr>
            <a:t>investiții</a:t>
          </a:r>
          <a:r>
            <a:rPr lang="en-GB" sz="1400" b="0" dirty="0">
              <a:latin typeface="Trebuchet MS" panose="020B0603020202020204" pitchFamily="34" charset="0"/>
            </a:rPr>
            <a:t> de </a:t>
          </a:r>
          <a:r>
            <a:rPr lang="en-GB" sz="1400" b="0" dirty="0" err="1">
              <a:latin typeface="Trebuchet MS" panose="020B0603020202020204" pitchFamily="34" charset="0"/>
            </a:rPr>
            <a:t>modernizare</a:t>
          </a:r>
          <a:r>
            <a:rPr lang="en-GB" sz="1400" b="0" dirty="0">
              <a:latin typeface="Trebuchet MS" panose="020B0603020202020204" pitchFamily="34" charset="0"/>
            </a:rPr>
            <a:t> </a:t>
          </a:r>
          <a:endParaRPr lang="ro-RO" sz="1400" b="0" dirty="0">
            <a:latin typeface="Trebuchet MS" panose="020B0603020202020204" pitchFamily="34" charset="0"/>
          </a:endParaRPr>
        </a:p>
        <a:p>
          <a:pPr algn="l"/>
          <a:r>
            <a:rPr lang="ro-RO" sz="1400" b="1" dirty="0">
              <a:latin typeface="Trebuchet MS" panose="020B0603020202020204" pitchFamily="34" charset="0"/>
            </a:rPr>
            <a:t>max. 10 mil. euro/proiec</a:t>
          </a:r>
          <a:r>
            <a:rPr lang="ro-RO" sz="1400" b="0" dirty="0">
              <a:latin typeface="Trebuchet MS" panose="020B0603020202020204" pitchFamily="34" charset="0"/>
            </a:rPr>
            <a:t>t - </a:t>
          </a:r>
          <a:r>
            <a:rPr lang="en-GB" sz="1400" b="0" dirty="0" err="1">
              <a:solidFill>
                <a:schemeClr val="tx1"/>
              </a:solidFill>
              <a:latin typeface="Trebuchet MS" panose="020B0603020202020204" pitchFamily="34" charset="0"/>
            </a:rPr>
            <a:t>investiții</a:t>
          </a:r>
          <a:r>
            <a:rPr lang="en-GB" sz="1400" b="0" dirty="0">
              <a:solidFill>
                <a:schemeClr val="tx1"/>
              </a:solidFill>
              <a:latin typeface="Trebuchet MS" panose="020B0603020202020204" pitchFamily="34" charset="0"/>
            </a:rPr>
            <a:t> </a:t>
          </a:r>
          <a:r>
            <a:rPr lang="en-GB" sz="1400" b="0" dirty="0" err="1">
              <a:solidFill>
                <a:schemeClr val="tx1"/>
              </a:solidFill>
              <a:latin typeface="Trebuchet MS" panose="020B0603020202020204" pitchFamily="34" charset="0"/>
            </a:rPr>
            <a:t>pentru</a:t>
          </a:r>
          <a:r>
            <a:rPr lang="en-GB" sz="1400" b="0" dirty="0">
              <a:solidFill>
                <a:schemeClr val="tx1"/>
              </a:solidFill>
              <a:latin typeface="Trebuchet MS" panose="020B0603020202020204" pitchFamily="34" charset="0"/>
            </a:rPr>
            <a:t> </a:t>
          </a:r>
          <a:r>
            <a:rPr lang="en-GB" sz="1400" b="0" dirty="0" err="1">
              <a:solidFill>
                <a:schemeClr val="tx1"/>
              </a:solidFill>
              <a:latin typeface="Trebuchet MS" panose="020B0603020202020204" pitchFamily="34" charset="0"/>
            </a:rPr>
            <a:t>înființa</a:t>
          </a:r>
          <a:r>
            <a:rPr lang="ro-RO" sz="1400" b="0" dirty="0">
              <a:solidFill>
                <a:schemeClr val="tx1"/>
              </a:solidFill>
              <a:latin typeface="Trebuchet MS" panose="020B0603020202020204" pitchFamily="34" charset="0"/>
            </a:rPr>
            <a:t>re</a:t>
          </a:r>
          <a:r>
            <a:rPr lang="en-GB" sz="1400" b="0" dirty="0">
              <a:solidFill>
                <a:schemeClr val="tx1"/>
              </a:solidFill>
              <a:latin typeface="Trebuchet MS" panose="020B0603020202020204" pitchFamily="34" charset="0"/>
            </a:rPr>
            <a:t>a unit</a:t>
          </a:r>
          <a:r>
            <a:rPr lang="ro-RO" sz="1400" b="0" dirty="0" err="1">
              <a:solidFill>
                <a:schemeClr val="tx1"/>
              </a:solidFill>
              <a:latin typeface="Trebuchet MS" panose="020B0603020202020204" pitchFamily="34" charset="0"/>
            </a:rPr>
            <a:t>ăților</a:t>
          </a:r>
          <a:r>
            <a:rPr lang="ro-RO" sz="1400" b="0" dirty="0">
              <a:solidFill>
                <a:schemeClr val="tx1"/>
              </a:solidFill>
              <a:latin typeface="Trebuchet MS" panose="020B0603020202020204" pitchFamily="34" charset="0"/>
            </a:rPr>
            <a:t> d</a:t>
          </a:r>
          <a:r>
            <a:rPr lang="en-GB" sz="1400" b="0" dirty="0">
              <a:solidFill>
                <a:schemeClr val="tx1"/>
              </a:solidFill>
              <a:latin typeface="Trebuchet MS" panose="020B0603020202020204" pitchFamily="34" charset="0"/>
            </a:rPr>
            <a:t>e </a:t>
          </a:r>
          <a:r>
            <a:rPr lang="en-GB" sz="1400" b="0" dirty="0" err="1">
              <a:solidFill>
                <a:schemeClr val="tx1"/>
              </a:solidFill>
              <a:latin typeface="Trebuchet MS" panose="020B0603020202020204" pitchFamily="34" charset="0"/>
            </a:rPr>
            <a:t>procesare</a:t>
          </a:r>
          <a:r>
            <a:rPr lang="en-GB" sz="1400" b="0" dirty="0">
              <a:solidFill>
                <a:schemeClr val="tx1"/>
              </a:solidFill>
              <a:latin typeface="Trebuchet MS" panose="020B0603020202020204" pitchFamily="34" charset="0"/>
            </a:rPr>
            <a:t> </a:t>
          </a:r>
          <a:r>
            <a:rPr lang="en-GB" sz="1400" b="0" dirty="0" err="1">
              <a:latin typeface="Trebuchet MS" panose="020B0603020202020204" pitchFamily="34" charset="0"/>
            </a:rPr>
            <a:t>pentru</a:t>
          </a:r>
          <a:r>
            <a:rPr lang="en-GB" sz="1400" b="0" dirty="0">
              <a:latin typeface="Trebuchet MS" panose="020B0603020202020204" pitchFamily="34" charset="0"/>
            </a:rPr>
            <a:t> </a:t>
          </a:r>
          <a:r>
            <a:rPr lang="en-GB" sz="1400" b="0" dirty="0" err="1">
              <a:latin typeface="Trebuchet MS" panose="020B0603020202020204" pitchFamily="34" charset="0"/>
            </a:rPr>
            <a:t>sectoarele</a:t>
          </a:r>
          <a:r>
            <a:rPr lang="en-GB" sz="1400" b="0" dirty="0">
              <a:latin typeface="Trebuchet MS" panose="020B0603020202020204" pitchFamily="34" charset="0"/>
            </a:rPr>
            <a:t> legume-</a:t>
          </a:r>
          <a:r>
            <a:rPr lang="en-GB" sz="1400" b="0" dirty="0" err="1">
              <a:latin typeface="Trebuchet MS" panose="020B0603020202020204" pitchFamily="34" charset="0"/>
            </a:rPr>
            <a:t>fructe</a:t>
          </a:r>
          <a:r>
            <a:rPr lang="en-GB" sz="1400" b="0" dirty="0">
              <a:latin typeface="Trebuchet MS" panose="020B0603020202020204" pitchFamily="34" charset="0"/>
            </a:rPr>
            <a:t>, </a:t>
          </a:r>
          <a:r>
            <a:rPr lang="en-GB" sz="1400" b="0" dirty="0" err="1">
              <a:latin typeface="Trebuchet MS" panose="020B0603020202020204" pitchFamily="34" charset="0"/>
            </a:rPr>
            <a:t>industria</a:t>
          </a:r>
          <a:r>
            <a:rPr lang="en-GB" sz="1400" b="0" dirty="0">
              <a:latin typeface="Trebuchet MS" panose="020B0603020202020204" pitchFamily="34" charset="0"/>
            </a:rPr>
            <a:t> de </a:t>
          </a:r>
          <a:r>
            <a:rPr lang="en-GB" sz="1400" b="0" dirty="0" err="1">
              <a:latin typeface="Trebuchet MS" panose="020B0603020202020204" pitchFamily="34" charset="0"/>
            </a:rPr>
            <a:t>morărit</a:t>
          </a:r>
          <a:r>
            <a:rPr lang="en-GB" sz="1400" b="0" dirty="0">
              <a:latin typeface="Trebuchet MS" panose="020B0603020202020204" pitchFamily="34" charset="0"/>
            </a:rPr>
            <a:t>, </a:t>
          </a:r>
          <a:r>
            <a:rPr lang="en-GB" sz="1400" b="0" dirty="0" err="1">
              <a:latin typeface="Trebuchet MS" panose="020B0603020202020204" pitchFamily="34" charset="0"/>
            </a:rPr>
            <a:t>ulei</a:t>
          </a:r>
          <a:r>
            <a:rPr lang="en-GB" sz="1400" b="0" dirty="0">
              <a:latin typeface="Trebuchet MS" panose="020B0603020202020204" pitchFamily="34" charset="0"/>
            </a:rPr>
            <a:t> </a:t>
          </a:r>
          <a:r>
            <a:rPr lang="en-GB" sz="1400" b="0" dirty="0" err="1">
              <a:latin typeface="Trebuchet MS" panose="020B0603020202020204" pitchFamily="34" charset="0"/>
            </a:rPr>
            <a:t>și</a:t>
          </a:r>
          <a:r>
            <a:rPr lang="en-GB" sz="1400" b="0" dirty="0">
              <a:latin typeface="Trebuchet MS" panose="020B0603020202020204" pitchFamily="34" charset="0"/>
            </a:rPr>
            <a:t> </a:t>
          </a:r>
          <a:r>
            <a:rPr lang="en-GB" sz="1400" b="0" dirty="0" err="1">
              <a:latin typeface="Trebuchet MS" panose="020B0603020202020204" pitchFamily="34" charset="0"/>
            </a:rPr>
            <a:t>nutrețuri</a:t>
          </a:r>
          <a:r>
            <a:rPr lang="en-GB" sz="1400" b="0" dirty="0">
              <a:latin typeface="Trebuchet MS" panose="020B0603020202020204" pitchFamily="34" charset="0"/>
            </a:rPr>
            <a:t> combinate</a:t>
          </a:r>
        </a:p>
        <a:p>
          <a:r>
            <a:rPr lang="en-GB" sz="1400" b="1" dirty="0">
              <a:latin typeface="Trebuchet MS" panose="020B0603020202020204" pitchFamily="34" charset="0"/>
            </a:rPr>
            <a:t>max. 7 mil</a:t>
          </a:r>
          <a:r>
            <a:rPr lang="ro-RO" sz="1400" b="1" dirty="0">
              <a:latin typeface="Trebuchet MS" panose="020B0603020202020204" pitchFamily="34" charset="0"/>
            </a:rPr>
            <a:t>.</a:t>
          </a:r>
          <a:r>
            <a:rPr lang="en-GB" sz="1400" b="1" dirty="0">
              <a:latin typeface="Trebuchet MS" panose="020B0603020202020204" pitchFamily="34" charset="0"/>
            </a:rPr>
            <a:t> euro</a:t>
          </a:r>
          <a:r>
            <a:rPr lang="en-GB" sz="1400" b="0" dirty="0">
              <a:latin typeface="Trebuchet MS" panose="020B0603020202020204" pitchFamily="34" charset="0"/>
            </a:rPr>
            <a:t> </a:t>
          </a:r>
          <a:r>
            <a:rPr lang="en-GB" sz="1400" b="0" dirty="0" err="1">
              <a:latin typeface="Trebuchet MS" panose="020B0603020202020204" pitchFamily="34" charset="0"/>
            </a:rPr>
            <a:t>toate</a:t>
          </a:r>
          <a:r>
            <a:rPr lang="en-GB" sz="1400" b="0" dirty="0">
              <a:latin typeface="Trebuchet MS" panose="020B0603020202020204" pitchFamily="34" charset="0"/>
            </a:rPr>
            <a:t> </a:t>
          </a:r>
          <a:r>
            <a:rPr lang="en-GB" sz="1400" b="0" dirty="0" err="1">
              <a:latin typeface="Trebuchet MS" panose="020B0603020202020204" pitchFamily="34" charset="0"/>
            </a:rPr>
            <a:t>celelalte</a:t>
          </a:r>
          <a:r>
            <a:rPr lang="en-GB" sz="1400" b="0" dirty="0">
              <a:latin typeface="Trebuchet MS" panose="020B0603020202020204" pitchFamily="34" charset="0"/>
            </a:rPr>
            <a:t> </a:t>
          </a:r>
          <a:r>
            <a:rPr lang="en-GB" sz="1400" b="0" dirty="0" err="1">
              <a:latin typeface="Trebuchet MS" panose="020B0603020202020204" pitchFamily="34" charset="0"/>
            </a:rPr>
            <a:t>investiții</a:t>
          </a:r>
          <a:r>
            <a:rPr lang="en-GB" sz="1400" b="0" dirty="0">
              <a:latin typeface="Trebuchet MS" panose="020B0603020202020204" pitchFamily="34" charset="0"/>
            </a:rPr>
            <a:t> de </a:t>
          </a:r>
          <a:r>
            <a:rPr lang="en-GB" sz="1400" b="0" dirty="0" err="1">
              <a:latin typeface="Trebuchet MS" panose="020B0603020202020204" pitchFamily="34" charset="0"/>
            </a:rPr>
            <a:t>înființare</a:t>
          </a:r>
          <a:endParaRPr lang="en-GB" sz="1400" b="0" dirty="0">
            <a:latin typeface="Trebuchet MS" panose="020B0603020202020204" pitchFamily="34" charset="0"/>
          </a:endParaRPr>
        </a:p>
        <a:p>
          <a:pPr algn="l"/>
          <a:r>
            <a:rPr lang="en-GB" sz="1400" b="1" dirty="0" err="1">
              <a:latin typeface="Trebuchet MS" panose="020B0603020202020204" pitchFamily="34" charset="0"/>
            </a:rPr>
            <a:t>Intensitatea</a:t>
          </a:r>
          <a:r>
            <a:rPr lang="en-GB" sz="1400" b="1" dirty="0">
              <a:latin typeface="Trebuchet MS" panose="020B0603020202020204" pitchFamily="34" charset="0"/>
            </a:rPr>
            <a:t> </a:t>
          </a:r>
          <a:r>
            <a:rPr lang="en-GB" sz="1400" b="1" dirty="0" err="1">
              <a:latin typeface="Trebuchet MS" panose="020B0603020202020204" pitchFamily="34" charset="0"/>
            </a:rPr>
            <a:t>sprijinului</a:t>
          </a:r>
          <a:r>
            <a:rPr lang="ro-RO" sz="1400" b="1" dirty="0">
              <a:latin typeface="Trebuchet MS" panose="020B0603020202020204" pitchFamily="34" charset="0"/>
            </a:rPr>
            <a:t>  </a:t>
          </a:r>
          <a:r>
            <a:rPr lang="en-GB" sz="1400" b="0" dirty="0">
              <a:latin typeface="Trebuchet MS" panose="020B0603020202020204" pitchFamily="34" charset="0"/>
            </a:rPr>
            <a:t>65%</a:t>
          </a:r>
        </a:p>
        <a:p>
          <a:pPr algn="l"/>
          <a:endParaRPr lang="ro-RO" sz="1200" b="1" dirty="0">
            <a:latin typeface="Trebuchet MS" panose="020B0603020202020204" pitchFamily="34" charset="0"/>
          </a:endParaRPr>
        </a:p>
        <a:p>
          <a:pPr algn="l"/>
          <a:endParaRPr lang="ro-RO" sz="900" b="1" u="sng" dirty="0">
            <a:latin typeface="Trebuchet MS" panose="020B0603020202020204" pitchFamily="34" charset="0"/>
          </a:endParaRPr>
        </a:p>
        <a:p>
          <a:pPr algn="l"/>
          <a:r>
            <a:rPr lang="en-GB" sz="1400" b="1" u="none" dirty="0" err="1">
              <a:latin typeface="Trebuchet MS" panose="020B0603020202020204" pitchFamily="34" charset="0"/>
            </a:rPr>
            <a:t>Beneficiari</a:t>
          </a:r>
          <a:endParaRPr lang="ro-RO" sz="1400" b="1" u="none" dirty="0">
            <a:latin typeface="Trebuchet MS" panose="020B0603020202020204" pitchFamily="34" charset="0"/>
          </a:endParaRPr>
        </a:p>
        <a:p>
          <a:pPr algn="l"/>
          <a:r>
            <a:rPr lang="fr-FR" sz="1400" b="0" u="none" dirty="0">
              <a:latin typeface="Trebuchet MS" panose="020B0603020202020204" pitchFamily="34" charset="0"/>
            </a:rPr>
            <a:t>1. Forme </a:t>
          </a:r>
          <a:r>
            <a:rPr lang="fr-FR" sz="1400" b="0" u="none" dirty="0" err="1">
              <a:latin typeface="Trebuchet MS" panose="020B0603020202020204" pitchFamily="34" charset="0"/>
            </a:rPr>
            <a:t>asociative</a:t>
          </a:r>
          <a:r>
            <a:rPr lang="fr-FR" sz="1400" b="0" u="none" dirty="0">
              <a:latin typeface="Trebuchet MS" panose="020B0603020202020204" pitchFamily="34" charset="0"/>
            </a:rPr>
            <a:t> </a:t>
          </a:r>
          <a:r>
            <a:rPr lang="fr-FR" sz="1400" b="0" u="none" dirty="0" err="1">
              <a:latin typeface="Trebuchet MS" panose="020B0603020202020204" pitchFamily="34" charset="0"/>
            </a:rPr>
            <a:t>cu</a:t>
          </a:r>
          <a:r>
            <a:rPr lang="fr-FR" sz="1400" b="0" u="none" dirty="0">
              <a:latin typeface="Trebuchet MS" panose="020B0603020202020204" pitchFamily="34" charset="0"/>
            </a:rPr>
            <a:t> </a:t>
          </a:r>
          <a:r>
            <a:rPr lang="fr-FR" sz="1400" b="0" u="none" dirty="0" err="1">
              <a:latin typeface="Trebuchet MS" panose="020B0603020202020204" pitchFamily="34" charset="0"/>
            </a:rPr>
            <a:t>rol</a:t>
          </a:r>
          <a:r>
            <a:rPr lang="fr-FR" sz="1400" b="0" u="none" dirty="0">
              <a:latin typeface="Trebuchet MS" panose="020B0603020202020204" pitchFamily="34" charset="0"/>
            </a:rPr>
            <a:t> </a:t>
          </a:r>
          <a:r>
            <a:rPr lang="fr-FR" sz="1400" b="0" u="none" dirty="0" err="1">
              <a:latin typeface="Trebuchet MS" panose="020B0603020202020204" pitchFamily="34" charset="0"/>
            </a:rPr>
            <a:t>economic</a:t>
          </a:r>
          <a:r>
            <a:rPr lang="fr-FR" sz="1400" b="0" u="none" dirty="0">
              <a:latin typeface="Trebuchet MS" panose="020B0603020202020204" pitchFamily="34" charset="0"/>
            </a:rPr>
            <a:t>:</a:t>
          </a:r>
          <a:endParaRPr lang="en-GB" sz="1400" b="0" u="none" dirty="0">
            <a:latin typeface="Trebuchet MS" panose="020B0603020202020204" pitchFamily="34" charset="0"/>
          </a:endParaRPr>
        </a:p>
        <a:p>
          <a:r>
            <a:rPr lang="en-GB" sz="1400" b="0" u="none" dirty="0">
              <a:latin typeface="Trebuchet MS" panose="020B0603020202020204" pitchFamily="34" charset="0"/>
            </a:rPr>
            <a:t>cooperative </a:t>
          </a:r>
          <a:r>
            <a:rPr lang="en-GB" sz="1400" b="0" u="none" dirty="0" err="1">
              <a:latin typeface="Trebuchet MS" panose="020B0603020202020204" pitchFamily="34" charset="0"/>
            </a:rPr>
            <a:t>agricole</a:t>
          </a:r>
          <a:r>
            <a:rPr lang="en-GB" sz="1400" b="0" u="none" dirty="0">
              <a:latin typeface="Trebuchet MS" panose="020B0603020202020204" pitchFamily="34" charset="0"/>
            </a:rPr>
            <a:t> </a:t>
          </a:r>
          <a:r>
            <a:rPr lang="en-GB" sz="1400" b="0" u="none" dirty="0" err="1">
              <a:latin typeface="Trebuchet MS" panose="020B0603020202020204" pitchFamily="34" charset="0"/>
            </a:rPr>
            <a:t>și</a:t>
          </a:r>
          <a:r>
            <a:rPr lang="en-GB" sz="1400" b="0" u="none" dirty="0">
              <a:latin typeface="Trebuchet MS" panose="020B0603020202020204" pitchFamily="34" charset="0"/>
            </a:rPr>
            <a:t> </a:t>
          </a:r>
          <a:r>
            <a:rPr lang="en-GB" sz="1400" b="0" u="none" dirty="0" err="1">
              <a:latin typeface="Trebuchet MS" panose="020B0603020202020204" pitchFamily="34" charset="0"/>
            </a:rPr>
            <a:t>societățile</a:t>
          </a:r>
          <a:r>
            <a:rPr lang="en-GB" sz="1400" b="0" u="none" dirty="0">
              <a:latin typeface="Trebuchet MS" panose="020B0603020202020204" pitchFamily="34" charset="0"/>
            </a:rPr>
            <a:t> cooperative</a:t>
          </a:r>
          <a:endParaRPr lang="ro-RO" sz="1400" b="0" u="none" dirty="0">
            <a:latin typeface="Trebuchet MS" panose="020B0603020202020204" pitchFamily="34" charset="0"/>
          </a:endParaRPr>
        </a:p>
        <a:p>
          <a:r>
            <a:rPr lang="en-GB" sz="1400" b="0" u="none" dirty="0" err="1">
              <a:latin typeface="Trebuchet MS" panose="020B0603020202020204" pitchFamily="34" charset="0"/>
            </a:rPr>
            <a:t>grupuri</a:t>
          </a:r>
          <a:r>
            <a:rPr lang="en-GB" sz="1400" b="0" u="none" dirty="0">
              <a:latin typeface="Trebuchet MS" panose="020B0603020202020204" pitchFamily="34" charset="0"/>
            </a:rPr>
            <a:t> </a:t>
          </a:r>
          <a:r>
            <a:rPr lang="en-GB" sz="1400" b="0" u="none" dirty="0" err="1">
              <a:latin typeface="Trebuchet MS" panose="020B0603020202020204" pitchFamily="34" charset="0"/>
            </a:rPr>
            <a:t>și</a:t>
          </a:r>
          <a:r>
            <a:rPr lang="en-GB" sz="1400" b="0" u="none" dirty="0">
              <a:latin typeface="Trebuchet MS" panose="020B0603020202020204" pitchFamily="34" charset="0"/>
            </a:rPr>
            <a:t> </a:t>
          </a:r>
          <a:r>
            <a:rPr lang="en-GB" sz="1400" b="0" u="none" dirty="0" err="1">
              <a:latin typeface="Trebuchet MS" panose="020B0603020202020204" pitchFamily="34" charset="0"/>
            </a:rPr>
            <a:t>organizații</a:t>
          </a:r>
          <a:r>
            <a:rPr lang="en-GB" sz="1400" b="0" u="none" dirty="0">
              <a:latin typeface="Trebuchet MS" panose="020B0603020202020204" pitchFamily="34" charset="0"/>
            </a:rPr>
            <a:t> de </a:t>
          </a:r>
          <a:r>
            <a:rPr lang="en-GB" sz="1400" b="0" u="none" dirty="0" err="1">
              <a:latin typeface="Trebuchet MS" panose="020B0603020202020204" pitchFamily="34" charset="0"/>
            </a:rPr>
            <a:t>producători</a:t>
          </a:r>
          <a:r>
            <a:rPr lang="en-GB" sz="1400" b="0" u="none" dirty="0">
              <a:latin typeface="Trebuchet MS" panose="020B0603020202020204" pitchFamily="34" charset="0"/>
            </a:rPr>
            <a:t> </a:t>
          </a:r>
          <a:endParaRPr lang="ro-RO" sz="1400" b="0" u="none" dirty="0">
            <a:latin typeface="Trebuchet MS" panose="020B0603020202020204" pitchFamily="34" charset="0"/>
          </a:endParaRPr>
        </a:p>
        <a:p>
          <a:r>
            <a:rPr lang="it-IT" sz="1400" b="0" u="none" dirty="0">
              <a:latin typeface="Trebuchet MS" panose="020B0603020202020204" pitchFamily="34" charset="0"/>
            </a:rPr>
            <a:t>2. Alți operatori economici care se încadrează în:</a:t>
          </a:r>
          <a:endParaRPr lang="en-GB" sz="1400" b="0" u="none" dirty="0">
            <a:latin typeface="Trebuchet MS" panose="020B0603020202020204" pitchFamily="34" charset="0"/>
          </a:endParaRPr>
        </a:p>
        <a:p>
          <a:r>
            <a:rPr lang="en-GB" sz="1400" b="0" u="none" dirty="0">
              <a:latin typeface="Trebuchet MS" panose="020B0603020202020204" pitchFamily="34" charset="0"/>
            </a:rPr>
            <a:t>IMM-</a:t>
          </a:r>
          <a:r>
            <a:rPr lang="en-GB" sz="1400" b="0" u="none" dirty="0" err="1">
              <a:latin typeface="Trebuchet MS" panose="020B0603020202020204" pitchFamily="34" charset="0"/>
            </a:rPr>
            <a:t>uri</a:t>
          </a:r>
          <a:r>
            <a:rPr lang="en-GB" sz="1400" b="0" u="none" dirty="0">
              <a:latin typeface="Trebuchet MS" panose="020B0603020202020204" pitchFamily="34" charset="0"/>
            </a:rPr>
            <a:t> </a:t>
          </a:r>
          <a:endParaRPr lang="ro-RO" sz="1400" b="0" u="none" dirty="0">
            <a:latin typeface="Trebuchet MS" panose="020B0603020202020204" pitchFamily="34" charset="0"/>
          </a:endParaRPr>
        </a:p>
        <a:p>
          <a:r>
            <a:rPr lang="en-GB" sz="1400" b="0" u="none" dirty="0" err="1">
              <a:latin typeface="Trebuchet MS" panose="020B0603020202020204" pitchFamily="34" charset="0"/>
            </a:rPr>
            <a:t>întreprinderi</a:t>
          </a:r>
          <a:r>
            <a:rPr lang="en-GB" sz="1400" b="0" u="none" dirty="0">
              <a:latin typeface="Trebuchet MS" panose="020B0603020202020204" pitchFamily="34" charset="0"/>
            </a:rPr>
            <a:t> </a:t>
          </a:r>
          <a:r>
            <a:rPr lang="en-GB" sz="1400" b="0" u="none" dirty="0" err="1">
              <a:latin typeface="Trebuchet MS" panose="020B0603020202020204" pitchFamily="34" charset="0"/>
            </a:rPr>
            <a:t>mari</a:t>
          </a:r>
          <a:endParaRPr lang="en-GB" sz="1400" b="0" u="none" dirty="0">
            <a:latin typeface="Trebuchet MS" panose="020B0603020202020204" pitchFamily="34" charset="0"/>
          </a:endParaRPr>
        </a:p>
        <a:p>
          <a:r>
            <a:rPr lang="en-GB" sz="1400" b="0" u="none" dirty="0" err="1">
              <a:latin typeface="Trebuchet MS" panose="020B0603020202020204" pitchFamily="34" charset="0"/>
            </a:rPr>
            <a:t>inclusiv</a:t>
          </a:r>
          <a:r>
            <a:rPr lang="en-GB" sz="1400" b="0" u="none" dirty="0">
              <a:latin typeface="Trebuchet MS" panose="020B0603020202020204" pitchFamily="34" charset="0"/>
            </a:rPr>
            <a:t> </a:t>
          </a:r>
          <a:r>
            <a:rPr lang="en-GB" sz="1400" b="0" u="none" dirty="0" err="1">
              <a:latin typeface="Trebuchet MS" panose="020B0603020202020204" pitchFamily="34" charset="0"/>
            </a:rPr>
            <a:t>fermieri</a:t>
          </a:r>
          <a:r>
            <a:rPr lang="en-GB" sz="1400" b="0" u="none" dirty="0">
              <a:latin typeface="Trebuchet MS" panose="020B0603020202020204" pitchFamily="34" charset="0"/>
            </a:rPr>
            <a:t> care se </a:t>
          </a:r>
          <a:r>
            <a:rPr lang="en-GB" sz="1400" b="0" u="none" dirty="0" err="1">
              <a:latin typeface="Trebuchet MS" panose="020B0603020202020204" pitchFamily="34" charset="0"/>
            </a:rPr>
            <a:t>încadrează</a:t>
          </a:r>
          <a:r>
            <a:rPr lang="en-GB" sz="1400" b="0" u="none" dirty="0">
              <a:latin typeface="Trebuchet MS" panose="020B0603020202020204" pitchFamily="34" charset="0"/>
            </a:rPr>
            <a:t> </a:t>
          </a:r>
          <a:r>
            <a:rPr lang="en-GB" sz="1400" b="0" u="none" dirty="0" err="1">
              <a:latin typeface="Trebuchet MS" panose="020B0603020202020204" pitchFamily="34" charset="0"/>
            </a:rPr>
            <a:t>în</a:t>
          </a:r>
          <a:r>
            <a:rPr lang="en-GB" sz="1400" b="0" u="none" dirty="0">
              <a:latin typeface="Trebuchet MS" panose="020B0603020202020204" pitchFamily="34" charset="0"/>
            </a:rPr>
            <a:t> </a:t>
          </a:r>
          <a:r>
            <a:rPr lang="en-GB" sz="1400" b="0" u="none" dirty="0" err="1">
              <a:latin typeface="Trebuchet MS" panose="020B0603020202020204" pitchFamily="34" charset="0"/>
            </a:rPr>
            <a:t>statutul</a:t>
          </a:r>
          <a:r>
            <a:rPr lang="en-GB" sz="1400" b="0" u="none" dirty="0">
              <a:latin typeface="Trebuchet MS" panose="020B0603020202020204" pitchFamily="34" charset="0"/>
            </a:rPr>
            <a:t> de IMM/</a:t>
          </a:r>
          <a:r>
            <a:rPr lang="en-GB" sz="1400" b="0" u="none" dirty="0" err="1">
              <a:latin typeface="Trebuchet MS" panose="020B0603020202020204" pitchFamily="34" charset="0"/>
            </a:rPr>
            <a:t>întreprindere</a:t>
          </a:r>
          <a:r>
            <a:rPr lang="en-GB" sz="1400" b="0" u="none" dirty="0">
              <a:latin typeface="Trebuchet MS" panose="020B0603020202020204" pitchFamily="34" charset="0"/>
            </a:rPr>
            <a:t> mare</a:t>
          </a:r>
          <a:endParaRPr lang="en-GB" sz="1400" b="1" u="sng" dirty="0">
            <a:latin typeface="Trebuchet MS" panose="020B0603020202020204" pitchFamily="34" charset="0"/>
          </a:endParaRPr>
        </a:p>
      </dgm:t>
    </dgm:pt>
    <dgm:pt modelId="{D1258849-F5D5-4694-8229-B106C084B668}" type="parTrans" cxnId="{DA9C01A2-6000-4011-8248-F1DD7B91F4C9}">
      <dgm:prSet/>
      <dgm:spPr/>
      <dgm:t>
        <a:bodyPr/>
        <a:lstStyle/>
        <a:p>
          <a:endParaRPr lang="en-GB"/>
        </a:p>
      </dgm:t>
    </dgm:pt>
    <dgm:pt modelId="{9A94BE04-E675-424D-A18D-AAD964B37665}" type="sibTrans" cxnId="{DA9C01A2-6000-4011-8248-F1DD7B91F4C9}">
      <dgm:prSet/>
      <dgm:spPr/>
      <dgm:t>
        <a:bodyPr/>
        <a:lstStyle/>
        <a:p>
          <a:endParaRPr lang="en-GB"/>
        </a:p>
      </dgm:t>
    </dgm:pt>
    <dgm:pt modelId="{7FA27D77-F644-4755-97E4-EA46E2B80F75}" type="pres">
      <dgm:prSet presAssocID="{F223EDB0-4071-47AB-862C-5E0278C2BB49}" presName="theList" presStyleCnt="0">
        <dgm:presLayoutVars>
          <dgm:dir/>
          <dgm:animLvl val="lvl"/>
          <dgm:resizeHandles val="exact"/>
        </dgm:presLayoutVars>
      </dgm:prSet>
      <dgm:spPr/>
    </dgm:pt>
    <dgm:pt modelId="{6C74ED31-4930-4A72-9535-7BA1BA7E1A07}" type="pres">
      <dgm:prSet presAssocID="{FE89FA04-4426-4536-92A4-8AE405ECF923}" presName="compNode" presStyleCnt="0"/>
      <dgm:spPr/>
    </dgm:pt>
    <dgm:pt modelId="{4973BFD3-FB0F-4CC6-BCAB-649D955C3174}" type="pres">
      <dgm:prSet presAssocID="{FE89FA04-4426-4536-92A4-8AE405ECF923}" presName="aNode" presStyleLbl="bgShp" presStyleIdx="0" presStyleCnt="2" custScaleX="255445" custLinFactNeighborX="2158" custLinFactNeighborY="-903"/>
      <dgm:spPr/>
      <dgm:t>
        <a:bodyPr/>
        <a:lstStyle/>
        <a:p>
          <a:endParaRPr lang="en-US"/>
        </a:p>
      </dgm:t>
    </dgm:pt>
    <dgm:pt modelId="{594A8183-91CD-4D7A-84E0-0B3B1AD27552}" type="pres">
      <dgm:prSet presAssocID="{FE89FA04-4426-4536-92A4-8AE405ECF923}" presName="textNode" presStyleLbl="bgShp" presStyleIdx="0" presStyleCnt="2"/>
      <dgm:spPr/>
      <dgm:t>
        <a:bodyPr/>
        <a:lstStyle/>
        <a:p>
          <a:endParaRPr lang="en-US"/>
        </a:p>
      </dgm:t>
    </dgm:pt>
    <dgm:pt modelId="{7B05B2F3-734C-46A6-8259-C783A3703330}" type="pres">
      <dgm:prSet presAssocID="{FE89FA04-4426-4536-92A4-8AE405ECF923}" presName="compChildNode" presStyleCnt="0"/>
      <dgm:spPr/>
    </dgm:pt>
    <dgm:pt modelId="{6EA7A969-B499-4B00-AE41-11C694455BDF}" type="pres">
      <dgm:prSet presAssocID="{FE89FA04-4426-4536-92A4-8AE405ECF923}" presName="theInnerList" presStyleCnt="0"/>
      <dgm:spPr/>
    </dgm:pt>
    <dgm:pt modelId="{0E9814AF-336D-4993-BE4B-BA97E821193A}" type="pres">
      <dgm:prSet presAssocID="{FE89FA04-4426-4536-92A4-8AE405ECF923}" presName="aSpace" presStyleCnt="0"/>
      <dgm:spPr/>
    </dgm:pt>
    <dgm:pt modelId="{37A14FEF-5DE5-43A5-9B41-3346E5FBD337}" type="pres">
      <dgm:prSet presAssocID="{532A2F10-0690-4FC7-B0F6-2D9AB9BA258D}" presName="compNode" presStyleCnt="0"/>
      <dgm:spPr/>
    </dgm:pt>
    <dgm:pt modelId="{0EB80494-5F91-4543-9CFB-5E9812B2D2B5}" type="pres">
      <dgm:prSet presAssocID="{532A2F10-0690-4FC7-B0F6-2D9AB9BA258D}" presName="aNode" presStyleLbl="bgShp" presStyleIdx="1" presStyleCnt="2" custScaleX="149632"/>
      <dgm:spPr/>
      <dgm:t>
        <a:bodyPr/>
        <a:lstStyle/>
        <a:p>
          <a:endParaRPr lang="en-US"/>
        </a:p>
      </dgm:t>
    </dgm:pt>
    <dgm:pt modelId="{0DA0B779-5163-4127-928A-A984013636EE}" type="pres">
      <dgm:prSet presAssocID="{532A2F10-0690-4FC7-B0F6-2D9AB9BA258D}" presName="textNode" presStyleLbl="bgShp" presStyleIdx="1" presStyleCnt="2"/>
      <dgm:spPr/>
      <dgm:t>
        <a:bodyPr/>
        <a:lstStyle/>
        <a:p>
          <a:endParaRPr lang="en-US"/>
        </a:p>
      </dgm:t>
    </dgm:pt>
    <dgm:pt modelId="{DDA7FC5B-78CF-4A0B-9D27-9670AC169FEE}" type="pres">
      <dgm:prSet presAssocID="{532A2F10-0690-4FC7-B0F6-2D9AB9BA258D}" presName="compChildNode" presStyleCnt="0"/>
      <dgm:spPr/>
    </dgm:pt>
    <dgm:pt modelId="{4A52C267-BAA5-4D20-BF51-129479E030C0}" type="pres">
      <dgm:prSet presAssocID="{532A2F10-0690-4FC7-B0F6-2D9AB9BA258D}" presName="theInnerList" presStyleCnt="0"/>
      <dgm:spPr/>
    </dgm:pt>
  </dgm:ptLst>
  <dgm:cxnLst>
    <dgm:cxn modelId="{614F9D40-4E93-4C45-BEA7-4B5AD0AEE3F2}" srcId="{F223EDB0-4071-47AB-862C-5E0278C2BB49}" destId="{532A2F10-0690-4FC7-B0F6-2D9AB9BA258D}" srcOrd="1" destOrd="0" parTransId="{22B30BEC-C5EB-48C8-AA43-E276DCD236F4}" sibTransId="{01518003-8235-4D97-8854-22D2F7D73CFB}"/>
    <dgm:cxn modelId="{33066FE7-ED7E-4BA4-BD21-116025472E03}" type="presOf" srcId="{FE89FA04-4426-4536-92A4-8AE405ECF923}" destId="{594A8183-91CD-4D7A-84E0-0B3B1AD27552}" srcOrd="1" destOrd="0" presId="urn:microsoft.com/office/officeart/2005/8/layout/lProcess2"/>
    <dgm:cxn modelId="{DA9C01A2-6000-4011-8248-F1DD7B91F4C9}" srcId="{F223EDB0-4071-47AB-862C-5E0278C2BB49}" destId="{FE89FA04-4426-4536-92A4-8AE405ECF923}" srcOrd="0" destOrd="0" parTransId="{D1258849-F5D5-4694-8229-B106C084B668}" sibTransId="{9A94BE04-E675-424D-A18D-AAD964B37665}"/>
    <dgm:cxn modelId="{806CBE3A-C8C0-49B6-84D5-8C169166C924}" type="presOf" srcId="{532A2F10-0690-4FC7-B0F6-2D9AB9BA258D}" destId="{0EB80494-5F91-4543-9CFB-5E9812B2D2B5}" srcOrd="0" destOrd="0" presId="urn:microsoft.com/office/officeart/2005/8/layout/lProcess2"/>
    <dgm:cxn modelId="{B33FA7DF-EDF6-422C-9083-9FB59A2B57EB}" type="presOf" srcId="{FE89FA04-4426-4536-92A4-8AE405ECF923}" destId="{4973BFD3-FB0F-4CC6-BCAB-649D955C3174}" srcOrd="0" destOrd="0" presId="urn:microsoft.com/office/officeart/2005/8/layout/lProcess2"/>
    <dgm:cxn modelId="{C6FD2583-2FC2-4A1A-AD3F-1851BAA7AB5A}" type="presOf" srcId="{F223EDB0-4071-47AB-862C-5E0278C2BB49}" destId="{7FA27D77-F644-4755-97E4-EA46E2B80F75}" srcOrd="0" destOrd="0" presId="urn:microsoft.com/office/officeart/2005/8/layout/lProcess2"/>
    <dgm:cxn modelId="{049F5944-7706-4CAE-9DED-3A7A3AAE8CAC}" type="presOf" srcId="{532A2F10-0690-4FC7-B0F6-2D9AB9BA258D}" destId="{0DA0B779-5163-4127-928A-A984013636EE}" srcOrd="1" destOrd="0" presId="urn:microsoft.com/office/officeart/2005/8/layout/lProcess2"/>
    <dgm:cxn modelId="{31957B7B-D40E-4CD3-9401-4323BB1C1BFB}" type="presParOf" srcId="{7FA27D77-F644-4755-97E4-EA46E2B80F75}" destId="{6C74ED31-4930-4A72-9535-7BA1BA7E1A07}" srcOrd="0" destOrd="0" presId="urn:microsoft.com/office/officeart/2005/8/layout/lProcess2"/>
    <dgm:cxn modelId="{9E0DA20C-252F-4436-9533-36E5C6FC8BC6}" type="presParOf" srcId="{6C74ED31-4930-4A72-9535-7BA1BA7E1A07}" destId="{4973BFD3-FB0F-4CC6-BCAB-649D955C3174}" srcOrd="0" destOrd="0" presId="urn:microsoft.com/office/officeart/2005/8/layout/lProcess2"/>
    <dgm:cxn modelId="{861646DF-4356-4FAB-82C5-1A73AF8EE718}" type="presParOf" srcId="{6C74ED31-4930-4A72-9535-7BA1BA7E1A07}" destId="{594A8183-91CD-4D7A-84E0-0B3B1AD27552}" srcOrd="1" destOrd="0" presId="urn:microsoft.com/office/officeart/2005/8/layout/lProcess2"/>
    <dgm:cxn modelId="{AC1889F8-DD4C-4F48-8FB8-28E1FD2D2D26}" type="presParOf" srcId="{6C74ED31-4930-4A72-9535-7BA1BA7E1A07}" destId="{7B05B2F3-734C-46A6-8259-C783A3703330}" srcOrd="2" destOrd="0" presId="urn:microsoft.com/office/officeart/2005/8/layout/lProcess2"/>
    <dgm:cxn modelId="{2D647124-99AB-48A9-BF16-703BB3669789}" type="presParOf" srcId="{7B05B2F3-734C-46A6-8259-C783A3703330}" destId="{6EA7A969-B499-4B00-AE41-11C694455BDF}" srcOrd="0" destOrd="0" presId="urn:microsoft.com/office/officeart/2005/8/layout/lProcess2"/>
    <dgm:cxn modelId="{7C80BA6D-4CC6-4393-A1AE-ADDCDDEC4635}" type="presParOf" srcId="{7FA27D77-F644-4755-97E4-EA46E2B80F75}" destId="{0E9814AF-336D-4993-BE4B-BA97E821193A}" srcOrd="1" destOrd="0" presId="urn:microsoft.com/office/officeart/2005/8/layout/lProcess2"/>
    <dgm:cxn modelId="{1DE7A48E-5118-4C2B-89CC-DD4E4D89A435}" type="presParOf" srcId="{7FA27D77-F644-4755-97E4-EA46E2B80F75}" destId="{37A14FEF-5DE5-43A5-9B41-3346E5FBD337}" srcOrd="2" destOrd="0" presId="urn:microsoft.com/office/officeart/2005/8/layout/lProcess2"/>
    <dgm:cxn modelId="{12CE10F3-EC42-4B17-8A53-5D42EAF91443}" type="presParOf" srcId="{37A14FEF-5DE5-43A5-9B41-3346E5FBD337}" destId="{0EB80494-5F91-4543-9CFB-5E9812B2D2B5}" srcOrd="0" destOrd="0" presId="urn:microsoft.com/office/officeart/2005/8/layout/lProcess2"/>
    <dgm:cxn modelId="{253BF7A6-6024-46DC-AC5B-68F308DB6C70}" type="presParOf" srcId="{37A14FEF-5DE5-43A5-9B41-3346E5FBD337}" destId="{0DA0B779-5163-4127-928A-A984013636EE}" srcOrd="1" destOrd="0" presId="urn:microsoft.com/office/officeart/2005/8/layout/lProcess2"/>
    <dgm:cxn modelId="{23F1BC5F-F097-4901-B97E-476C43814C53}" type="presParOf" srcId="{37A14FEF-5DE5-43A5-9B41-3346E5FBD337}" destId="{DDA7FC5B-78CF-4A0B-9D27-9670AC169FEE}" srcOrd="2" destOrd="0" presId="urn:microsoft.com/office/officeart/2005/8/layout/lProcess2"/>
    <dgm:cxn modelId="{96FDCC52-ABF7-4707-909D-9FD20C8CE4E2}" type="presParOf" srcId="{DDA7FC5B-78CF-4A0B-9D27-9670AC169FEE}" destId="{4A52C267-BAA5-4D20-BF51-129479E030C0}"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23EDB0-4071-47AB-862C-5E0278C2BB49}" type="doc">
      <dgm:prSet loTypeId="urn:microsoft.com/office/officeart/2005/8/layout/lProcess2" loCatId="list" qsTypeId="urn:microsoft.com/office/officeart/2005/8/quickstyle/simple1" qsCatId="simple" csTypeId="urn:microsoft.com/office/officeart/2005/8/colors/accent3_5" csCatId="accent3" phldr="1"/>
      <dgm:spPr/>
      <dgm:t>
        <a:bodyPr/>
        <a:lstStyle/>
        <a:p>
          <a:endParaRPr lang="en-GB"/>
        </a:p>
      </dgm:t>
    </dgm:pt>
    <dgm:pt modelId="{45D39BAF-1313-4566-932F-FDC6E6A7D4C6}">
      <dgm:prSet phldrT="[Text]" custT="1"/>
      <dgm:spPr>
        <a:solidFill>
          <a:schemeClr val="accent4">
            <a:lumMod val="20000"/>
            <a:lumOff val="80000"/>
          </a:schemeClr>
        </a:solidFill>
      </dgm:spPr>
      <dgm:t>
        <a:bodyPr anchor="t"/>
        <a:lstStyle/>
        <a:p>
          <a:pPr algn="ctr"/>
          <a:r>
            <a:rPr lang="en-GB" sz="1800" b="1" dirty="0" err="1">
              <a:latin typeface="Trebuchet MS" panose="020B0603020202020204" pitchFamily="34" charset="0"/>
              <a:ea typeface="+mn-ea"/>
              <a:cs typeface="+mn-cs"/>
            </a:rPr>
            <a:t>Sprijin</a:t>
          </a:r>
          <a:r>
            <a:rPr lang="en-GB" sz="1800" b="1" dirty="0">
              <a:latin typeface="Trebuchet MS" panose="020B0603020202020204" pitchFamily="34" charset="0"/>
              <a:ea typeface="+mn-ea"/>
              <a:cs typeface="+mn-cs"/>
            </a:rPr>
            <a:t> </a:t>
          </a:r>
          <a:r>
            <a:rPr lang="en-GB" sz="1800" b="1" dirty="0" err="1">
              <a:latin typeface="Trebuchet MS" panose="020B0603020202020204" pitchFamily="34" charset="0"/>
              <a:ea typeface="+mn-ea"/>
              <a:cs typeface="+mn-cs"/>
            </a:rPr>
            <a:t>pentru</a:t>
          </a:r>
          <a:r>
            <a:rPr lang="en-GB" sz="1800" b="1" dirty="0">
              <a:latin typeface="Trebuchet MS" panose="020B0603020202020204" pitchFamily="34" charset="0"/>
              <a:ea typeface="+mn-ea"/>
              <a:cs typeface="+mn-cs"/>
            </a:rPr>
            <a:t> </a:t>
          </a:r>
          <a:r>
            <a:rPr lang="en-GB" sz="1800" b="1" dirty="0" err="1">
              <a:latin typeface="Trebuchet MS" panose="020B0603020202020204" pitchFamily="34" charset="0"/>
              <a:ea typeface="+mn-ea"/>
              <a:cs typeface="+mn-cs"/>
            </a:rPr>
            <a:t>instalarea</a:t>
          </a:r>
          <a:r>
            <a:rPr lang="en-GB" sz="1800" b="1" dirty="0">
              <a:latin typeface="Trebuchet MS" panose="020B0603020202020204" pitchFamily="34" charset="0"/>
              <a:ea typeface="+mn-ea"/>
              <a:cs typeface="+mn-cs"/>
            </a:rPr>
            <a:t> </a:t>
          </a:r>
          <a:r>
            <a:rPr lang="en-GB" sz="1800" b="1" dirty="0" err="1">
              <a:latin typeface="Trebuchet MS" panose="020B0603020202020204" pitchFamily="34" charset="0"/>
              <a:ea typeface="+mn-ea"/>
              <a:cs typeface="+mn-cs"/>
            </a:rPr>
            <a:t>tinerilor</a:t>
          </a:r>
          <a:r>
            <a:rPr lang="en-GB" sz="1800" b="1" dirty="0">
              <a:latin typeface="Trebuchet MS" panose="020B0603020202020204" pitchFamily="34" charset="0"/>
              <a:ea typeface="+mn-ea"/>
              <a:cs typeface="+mn-cs"/>
            </a:rPr>
            <a:t> </a:t>
          </a:r>
          <a:r>
            <a:rPr lang="en-GB" sz="1800" b="1" dirty="0" err="1">
              <a:latin typeface="Trebuchet MS" panose="020B0603020202020204" pitchFamily="34" charset="0"/>
              <a:ea typeface="+mn-ea"/>
              <a:cs typeface="+mn-cs"/>
            </a:rPr>
            <a:t>fermieri</a:t>
          </a:r>
          <a:endParaRPr lang="ro-RO" sz="1800" b="1" dirty="0">
            <a:latin typeface="Trebuchet MS" panose="020B0603020202020204" pitchFamily="34" charset="0"/>
            <a:ea typeface="+mn-ea"/>
            <a:cs typeface="+mn-cs"/>
          </a:endParaRPr>
        </a:p>
        <a:p>
          <a:pPr algn="l"/>
          <a:endParaRPr lang="ro-RO" sz="1800" b="1" dirty="0">
            <a:latin typeface="Trebuchet MS" panose="020B0603020202020204" pitchFamily="34" charset="0"/>
            <a:ea typeface="+mn-ea"/>
            <a:cs typeface="+mn-cs"/>
          </a:endParaRPr>
        </a:p>
        <a:p>
          <a:pPr algn="l"/>
          <a:r>
            <a:rPr lang="ro-RO" sz="1800" b="1" dirty="0">
              <a:latin typeface="Trebuchet MS" panose="020B0603020202020204" pitchFamily="34" charset="0"/>
              <a:ea typeface="+mn-ea"/>
              <a:cs typeface="+mn-cs"/>
            </a:rPr>
            <a:t>Buget: 250 mil. euro</a:t>
          </a:r>
        </a:p>
        <a:p>
          <a:pPr algn="l"/>
          <a:endParaRPr lang="ro-RO" sz="1100" b="0" dirty="0">
            <a:latin typeface="Trebuchet MS" panose="020B0603020202020204" pitchFamily="34" charset="0"/>
            <a:ea typeface="+mn-ea"/>
            <a:cs typeface="+mn-cs"/>
          </a:endParaRPr>
        </a:p>
        <a:p>
          <a:pPr algn="l"/>
          <a:endParaRPr lang="ro-RO" sz="1100" b="1" dirty="0">
            <a:latin typeface="Trebuchet MS" panose="020B0603020202020204" pitchFamily="34" charset="0"/>
            <a:ea typeface="+mn-ea"/>
            <a:cs typeface="+mn-cs"/>
          </a:endParaRPr>
        </a:p>
        <a:p>
          <a:pPr algn="l"/>
          <a:r>
            <a:rPr lang="ro-RO" sz="1600" b="1" dirty="0">
              <a:latin typeface="Trebuchet MS" panose="020B0603020202020204" pitchFamily="34" charset="0"/>
              <a:ea typeface="+mn-ea"/>
              <a:cs typeface="+mn-cs"/>
            </a:rPr>
            <a:t>max. 70.000 </a:t>
          </a:r>
          <a:r>
            <a:rPr lang="ro-RO" sz="1600" b="1" dirty="0">
              <a:solidFill>
                <a:schemeClr val="tx1"/>
              </a:solidFill>
              <a:latin typeface="Trebuchet MS" panose="020B0603020202020204" pitchFamily="34" charset="0"/>
              <a:ea typeface="+mn-ea"/>
              <a:cs typeface="+mn-cs"/>
            </a:rPr>
            <a:t>euro/ proiect</a:t>
          </a:r>
        </a:p>
        <a:p>
          <a:pPr algn="l"/>
          <a:endParaRPr lang="ro-RO" sz="1600" b="1" dirty="0">
            <a:latin typeface="Trebuchet MS" panose="020B0603020202020204" pitchFamily="34" charset="0"/>
            <a:ea typeface="+mn-ea"/>
            <a:cs typeface="+mn-cs"/>
          </a:endParaRPr>
        </a:p>
        <a:p>
          <a:pPr algn="l"/>
          <a:r>
            <a:rPr lang="en-GB" sz="1600" b="1" dirty="0" err="1">
              <a:latin typeface="Trebuchet MS" panose="020B0603020202020204" pitchFamily="34" charset="0"/>
              <a:ea typeface="+mn-ea"/>
              <a:cs typeface="+mn-cs"/>
            </a:rPr>
            <a:t>Intensitatea</a:t>
          </a:r>
          <a:r>
            <a:rPr lang="en-GB" sz="1600" b="1" dirty="0">
              <a:latin typeface="Trebuchet MS" panose="020B0603020202020204" pitchFamily="34" charset="0"/>
              <a:ea typeface="+mn-ea"/>
              <a:cs typeface="+mn-cs"/>
            </a:rPr>
            <a:t> </a:t>
          </a:r>
          <a:r>
            <a:rPr lang="en-GB" sz="1600" b="1" dirty="0" err="1">
              <a:latin typeface="Trebuchet MS" panose="020B0603020202020204" pitchFamily="34" charset="0"/>
              <a:ea typeface="+mn-ea"/>
              <a:cs typeface="+mn-cs"/>
            </a:rPr>
            <a:t>sprijinului</a:t>
          </a:r>
          <a:r>
            <a:rPr lang="ro-RO" sz="1600" b="1" dirty="0">
              <a:latin typeface="Trebuchet MS" panose="020B0603020202020204" pitchFamily="34" charset="0"/>
              <a:ea typeface="+mn-ea"/>
              <a:cs typeface="+mn-cs"/>
            </a:rPr>
            <a:t>:</a:t>
          </a:r>
          <a:endParaRPr lang="en-GB" sz="1600" b="1" dirty="0">
            <a:latin typeface="Trebuchet MS" panose="020B0603020202020204" pitchFamily="34" charset="0"/>
            <a:ea typeface="+mn-ea"/>
            <a:cs typeface="+mn-cs"/>
          </a:endParaRPr>
        </a:p>
        <a:p>
          <a:pPr algn="l"/>
          <a:r>
            <a:rPr lang="ro-RO" sz="1600" b="0" dirty="0">
              <a:latin typeface="Trebuchet MS" panose="020B0603020202020204" pitchFamily="34" charset="0"/>
              <a:ea typeface="+mn-ea"/>
              <a:cs typeface="+mn-cs"/>
            </a:rPr>
            <a:t>100%</a:t>
          </a:r>
        </a:p>
        <a:p>
          <a:pPr algn="l"/>
          <a:endParaRPr lang="en-GB" sz="1600" b="1" dirty="0">
            <a:latin typeface="Trebuchet MS" panose="020B0603020202020204" pitchFamily="34" charset="0"/>
            <a:ea typeface="+mn-ea"/>
            <a:cs typeface="+mn-cs"/>
          </a:endParaRPr>
        </a:p>
        <a:p>
          <a:pPr algn="l"/>
          <a:r>
            <a:rPr lang="en-GB" sz="1600" b="1" dirty="0">
              <a:latin typeface="Trebuchet MS" panose="020B0603020202020204" pitchFamily="34" charset="0"/>
              <a:ea typeface="+mn-ea"/>
              <a:cs typeface="+mn-cs"/>
            </a:rPr>
            <a:t>BENEFICIARI</a:t>
          </a:r>
          <a:r>
            <a:rPr lang="ro-RO" sz="1600" b="1" dirty="0">
              <a:latin typeface="Trebuchet MS" panose="020B0603020202020204" pitchFamily="34" charset="0"/>
              <a:ea typeface="+mn-ea"/>
              <a:cs typeface="+mn-cs"/>
            </a:rPr>
            <a:t>:</a:t>
          </a:r>
          <a:endParaRPr lang="en-GB" sz="1600" b="1" dirty="0">
            <a:latin typeface="Trebuchet MS" panose="020B0603020202020204" pitchFamily="34" charset="0"/>
            <a:ea typeface="+mn-ea"/>
            <a:cs typeface="+mn-cs"/>
          </a:endParaRPr>
        </a:p>
        <a:p>
          <a:pPr algn="l"/>
          <a:r>
            <a:rPr lang="en-GB" sz="1600" b="0" dirty="0" err="1">
              <a:latin typeface="Trebuchet MS" panose="020B0603020202020204" pitchFamily="34" charset="0"/>
              <a:ea typeface="+mn-ea"/>
              <a:cs typeface="+mn-cs"/>
            </a:rPr>
            <a:t>Tineri</a:t>
          </a:r>
          <a:r>
            <a:rPr lang="en-GB" sz="1600" b="0" dirty="0">
              <a:latin typeface="Trebuchet MS" panose="020B0603020202020204" pitchFamily="34" charset="0"/>
              <a:ea typeface="+mn-ea"/>
              <a:cs typeface="+mn-cs"/>
            </a:rPr>
            <a:t> </a:t>
          </a:r>
          <a:r>
            <a:rPr lang="en-GB" sz="1600" b="0" dirty="0" err="1">
              <a:latin typeface="Trebuchet MS" panose="020B0603020202020204" pitchFamily="34" charset="0"/>
              <a:ea typeface="+mn-ea"/>
              <a:cs typeface="+mn-cs"/>
            </a:rPr>
            <a:t>fermieri</a:t>
          </a:r>
          <a:endParaRPr lang="ro-RO" sz="1600" b="0" dirty="0">
            <a:latin typeface="Trebuchet MS" panose="020B0603020202020204" pitchFamily="34" charset="0"/>
            <a:ea typeface="+mn-ea"/>
            <a:cs typeface="+mn-cs"/>
          </a:endParaRPr>
        </a:p>
        <a:p>
          <a:pPr algn="l"/>
          <a:endParaRPr lang="ro-RO" sz="2000" b="1" dirty="0">
            <a:latin typeface="Trebuchet MS" panose="020B0603020202020204" pitchFamily="34" charset="0"/>
            <a:ea typeface="+mn-ea"/>
            <a:cs typeface="+mn-cs"/>
          </a:endParaRPr>
        </a:p>
        <a:p>
          <a:pPr algn="l"/>
          <a:endParaRPr lang="ro-RO" sz="2000" b="1" dirty="0">
            <a:latin typeface="Trebuchet MS" panose="020B0603020202020204" pitchFamily="34" charset="0"/>
            <a:ea typeface="+mn-ea"/>
            <a:cs typeface="+mn-cs"/>
          </a:endParaRPr>
        </a:p>
        <a:p>
          <a:pPr algn="l"/>
          <a:endParaRPr lang="ro-RO" sz="2000" b="1" dirty="0">
            <a:latin typeface="Trebuchet MS" panose="020B0603020202020204" pitchFamily="34" charset="0"/>
            <a:ea typeface="+mn-ea"/>
            <a:cs typeface="+mn-cs"/>
          </a:endParaRPr>
        </a:p>
        <a:p>
          <a:pPr algn="l"/>
          <a:endParaRPr lang="ro-RO" sz="600" b="1" kern="1200" dirty="0">
            <a:solidFill>
              <a:srgbClr val="002060"/>
            </a:solidFill>
            <a:latin typeface="Trebuchet MS" panose="020B0603020202020204" pitchFamily="34" charset="0"/>
            <a:ea typeface="+mn-ea"/>
            <a:cs typeface="+mn-cs"/>
          </a:endParaRPr>
        </a:p>
      </dgm:t>
    </dgm:pt>
    <dgm:pt modelId="{713E2967-429B-4CC2-890E-84C265631192}" type="parTrans" cxnId="{C20633FD-7923-4F07-A490-F1BC1352AD91}">
      <dgm:prSet/>
      <dgm:spPr/>
      <dgm:t>
        <a:bodyPr/>
        <a:lstStyle/>
        <a:p>
          <a:endParaRPr lang="en-GB"/>
        </a:p>
      </dgm:t>
    </dgm:pt>
    <dgm:pt modelId="{3B210AF5-D6B3-4EB1-8AE3-F7E3A9478E81}" type="sibTrans" cxnId="{C20633FD-7923-4F07-A490-F1BC1352AD91}">
      <dgm:prSet/>
      <dgm:spPr/>
      <dgm:t>
        <a:bodyPr/>
        <a:lstStyle/>
        <a:p>
          <a:endParaRPr lang="en-GB"/>
        </a:p>
      </dgm:t>
    </dgm:pt>
    <dgm:pt modelId="{48C132DB-8906-4D5E-8A5D-C69A44314A49}">
      <dgm:prSet custT="1"/>
      <dgm:spPr>
        <a:solidFill>
          <a:schemeClr val="accent4">
            <a:lumMod val="20000"/>
            <a:lumOff val="80000"/>
          </a:schemeClr>
        </a:solidFill>
      </dgm:spPr>
      <dgm:t>
        <a:bodyPr/>
        <a:lstStyle/>
        <a:p>
          <a:pPr algn="ctr"/>
          <a:endParaRPr lang="en-GB" sz="500" b="1" dirty="0">
            <a:latin typeface="Calibri" panose="020F0502020204030204"/>
            <a:ea typeface="+mn-ea"/>
            <a:cs typeface="+mn-cs"/>
          </a:endParaRPr>
        </a:p>
        <a:p>
          <a:pPr algn="ctr"/>
          <a:endParaRPr lang="en-GB" sz="500" b="1" dirty="0">
            <a:latin typeface="Calibri" panose="020F0502020204030204"/>
            <a:ea typeface="+mn-ea"/>
            <a:cs typeface="+mn-cs"/>
          </a:endParaRPr>
        </a:p>
        <a:p>
          <a:pPr algn="ctr"/>
          <a:endParaRPr lang="en-GB" sz="500" b="1" dirty="0">
            <a:latin typeface="Calibri" panose="020F0502020204030204"/>
            <a:ea typeface="+mn-ea"/>
            <a:cs typeface="+mn-cs"/>
          </a:endParaRPr>
        </a:p>
        <a:p>
          <a:pPr algn="ctr"/>
          <a:endParaRPr lang="en-GB" sz="500" b="1" dirty="0">
            <a:latin typeface="Calibri" panose="020F0502020204030204"/>
            <a:ea typeface="+mn-ea"/>
            <a:cs typeface="+mn-cs"/>
          </a:endParaRPr>
        </a:p>
        <a:p>
          <a:pPr algn="ctr"/>
          <a:endParaRPr lang="en-GB" sz="500" b="1" dirty="0">
            <a:latin typeface="Calibri" panose="020F0502020204030204"/>
            <a:ea typeface="+mn-ea"/>
            <a:cs typeface="+mn-cs"/>
          </a:endParaRPr>
        </a:p>
        <a:p>
          <a:pPr algn="ctr"/>
          <a:endParaRPr lang="en-GB" sz="500" b="1" dirty="0">
            <a:latin typeface="Calibri" panose="020F0502020204030204"/>
            <a:ea typeface="+mn-ea"/>
            <a:cs typeface="+mn-cs"/>
          </a:endParaRPr>
        </a:p>
        <a:p>
          <a:pPr algn="ctr"/>
          <a:endParaRPr lang="en-GB" sz="500" b="1" dirty="0">
            <a:latin typeface="Calibri" panose="020F0502020204030204"/>
            <a:ea typeface="+mn-ea"/>
            <a:cs typeface="+mn-cs"/>
          </a:endParaRPr>
        </a:p>
        <a:p>
          <a:pPr algn="ctr"/>
          <a:endParaRPr lang="en-GB" sz="500" b="1" dirty="0">
            <a:latin typeface="Calibri" panose="020F0502020204030204"/>
            <a:ea typeface="+mn-ea"/>
            <a:cs typeface="+mn-cs"/>
          </a:endParaRPr>
        </a:p>
        <a:p>
          <a:pPr algn="ctr"/>
          <a:endParaRPr lang="ro-RO" sz="500" b="1" dirty="0">
            <a:latin typeface="Trebuchet MS" panose="020B0603020202020204" pitchFamily="34" charset="0"/>
            <a:ea typeface="+mn-ea"/>
            <a:cs typeface="+mn-cs"/>
          </a:endParaRPr>
        </a:p>
        <a:p>
          <a:pPr algn="ctr"/>
          <a:endParaRPr lang="ro-RO" sz="500" b="1" dirty="0">
            <a:latin typeface="Trebuchet MS" panose="020B0603020202020204" pitchFamily="34" charset="0"/>
            <a:ea typeface="+mn-ea"/>
            <a:cs typeface="+mn-cs"/>
          </a:endParaRPr>
        </a:p>
        <a:p>
          <a:pPr algn="ctr"/>
          <a:endParaRPr lang="ro-RO" sz="500" b="1" dirty="0">
            <a:latin typeface="Trebuchet MS" panose="020B0603020202020204" pitchFamily="34" charset="0"/>
            <a:ea typeface="+mn-ea"/>
            <a:cs typeface="+mn-cs"/>
          </a:endParaRPr>
        </a:p>
        <a:p>
          <a:pPr algn="ctr"/>
          <a:endParaRPr lang="ro-RO" sz="500" b="1" dirty="0">
            <a:latin typeface="Trebuchet MS" panose="020B0603020202020204" pitchFamily="34" charset="0"/>
            <a:ea typeface="+mn-ea"/>
            <a:cs typeface="+mn-cs"/>
          </a:endParaRPr>
        </a:p>
        <a:p>
          <a:pPr algn="ctr"/>
          <a:endParaRPr lang="ro-RO" sz="500" b="1" dirty="0">
            <a:latin typeface="Trebuchet MS" panose="020B0603020202020204" pitchFamily="34" charset="0"/>
            <a:ea typeface="+mn-ea"/>
            <a:cs typeface="+mn-cs"/>
          </a:endParaRPr>
        </a:p>
        <a:p>
          <a:pPr algn="ctr"/>
          <a:endParaRPr lang="ro-RO" sz="500" b="1" dirty="0">
            <a:latin typeface="Trebuchet MS" panose="020B0603020202020204" pitchFamily="34" charset="0"/>
            <a:ea typeface="+mn-ea"/>
            <a:cs typeface="+mn-cs"/>
          </a:endParaRPr>
        </a:p>
        <a:p>
          <a:pPr algn="ctr"/>
          <a:endParaRPr lang="ro-RO" sz="500" b="1" dirty="0">
            <a:latin typeface="Trebuchet MS" panose="020B0603020202020204" pitchFamily="34" charset="0"/>
            <a:ea typeface="+mn-ea"/>
            <a:cs typeface="+mn-cs"/>
          </a:endParaRPr>
        </a:p>
        <a:p>
          <a:pPr algn="ctr"/>
          <a:endParaRPr lang="ro-RO" sz="500" b="1" dirty="0">
            <a:latin typeface="Trebuchet MS" panose="020B0603020202020204" pitchFamily="34" charset="0"/>
            <a:ea typeface="+mn-ea"/>
            <a:cs typeface="+mn-cs"/>
          </a:endParaRPr>
        </a:p>
        <a:p>
          <a:pPr algn="ctr"/>
          <a:endParaRPr lang="ro-RO" sz="500" b="1" dirty="0">
            <a:latin typeface="Trebuchet MS" panose="020B0603020202020204" pitchFamily="34" charset="0"/>
            <a:ea typeface="+mn-ea"/>
            <a:cs typeface="+mn-cs"/>
          </a:endParaRPr>
        </a:p>
        <a:p>
          <a:pPr algn="ctr"/>
          <a:endParaRPr lang="ro-RO" sz="500" b="1" dirty="0">
            <a:latin typeface="Trebuchet MS" panose="020B0603020202020204" pitchFamily="34" charset="0"/>
            <a:ea typeface="+mn-ea"/>
            <a:cs typeface="+mn-cs"/>
          </a:endParaRPr>
        </a:p>
        <a:p>
          <a:pPr algn="ctr"/>
          <a:endParaRPr lang="ro-RO" sz="500" b="1" dirty="0">
            <a:latin typeface="Trebuchet MS" panose="020B0603020202020204" pitchFamily="34" charset="0"/>
            <a:ea typeface="+mn-ea"/>
            <a:cs typeface="+mn-cs"/>
          </a:endParaRPr>
        </a:p>
        <a:p>
          <a:pPr algn="l"/>
          <a:endParaRPr lang="ro-RO" sz="1600" b="0" dirty="0">
            <a:latin typeface="Trebuchet MS" panose="020B0603020202020204" pitchFamily="34" charset="0"/>
            <a:ea typeface="+mn-ea"/>
            <a:cs typeface="+mn-cs"/>
          </a:endParaRPr>
        </a:p>
        <a:p>
          <a:pPr algn="l"/>
          <a:endParaRPr lang="ro-RO" sz="1600" b="0" dirty="0">
            <a:latin typeface="Trebuchet MS" panose="020B0603020202020204" pitchFamily="34" charset="0"/>
            <a:ea typeface="+mn-ea"/>
            <a:cs typeface="+mn-cs"/>
          </a:endParaRPr>
        </a:p>
        <a:p>
          <a:pPr algn="l"/>
          <a:endParaRPr lang="ro-RO" sz="1050" b="0" dirty="0">
            <a:latin typeface="Trebuchet MS" panose="020B0603020202020204" pitchFamily="34" charset="0"/>
            <a:ea typeface="+mn-ea"/>
            <a:cs typeface="+mn-cs"/>
          </a:endParaRPr>
        </a:p>
        <a:p>
          <a:pPr algn="ctr"/>
          <a:endParaRPr lang="ro-RO" sz="1800" b="1" dirty="0">
            <a:latin typeface="Trebuchet MS" panose="020B0603020202020204" pitchFamily="34" charset="0"/>
            <a:ea typeface="+mn-ea"/>
            <a:cs typeface="+mn-cs"/>
          </a:endParaRPr>
        </a:p>
        <a:p>
          <a:pPr algn="ctr"/>
          <a:endParaRPr lang="ro-RO" sz="1800" b="1" dirty="0">
            <a:latin typeface="Trebuchet MS" panose="020B0603020202020204" pitchFamily="34" charset="0"/>
            <a:ea typeface="+mn-ea"/>
            <a:cs typeface="+mn-cs"/>
          </a:endParaRPr>
        </a:p>
        <a:p>
          <a:pPr algn="ctr"/>
          <a:r>
            <a:rPr lang="en-US" sz="1800" b="1" dirty="0" err="1">
              <a:latin typeface="Trebuchet MS" panose="020B0603020202020204" pitchFamily="34" charset="0"/>
              <a:ea typeface="+mn-ea"/>
              <a:cs typeface="+mn-cs"/>
            </a:rPr>
            <a:t>Investiții</a:t>
          </a:r>
          <a:r>
            <a:rPr lang="en-US" sz="1800" b="1" dirty="0">
              <a:latin typeface="Trebuchet MS" panose="020B0603020202020204" pitchFamily="34" charset="0"/>
              <a:ea typeface="+mn-ea"/>
              <a:cs typeface="+mn-cs"/>
            </a:rPr>
            <a:t> </a:t>
          </a:r>
          <a:r>
            <a:rPr lang="en-US" sz="1800" b="1" dirty="0" err="1">
              <a:latin typeface="Trebuchet MS" panose="020B0603020202020204" pitchFamily="34" charset="0"/>
              <a:ea typeface="+mn-ea"/>
              <a:cs typeface="+mn-cs"/>
            </a:rPr>
            <a:t>în</a:t>
          </a:r>
          <a:r>
            <a:rPr lang="en-US" sz="1800" b="1" dirty="0">
              <a:latin typeface="Trebuchet MS" panose="020B0603020202020204" pitchFamily="34" charset="0"/>
              <a:ea typeface="+mn-ea"/>
              <a:cs typeface="+mn-cs"/>
            </a:rPr>
            <a:t> </a:t>
          </a:r>
          <a:r>
            <a:rPr lang="en-US" sz="1800" b="1" dirty="0" err="1">
              <a:latin typeface="Trebuchet MS" panose="020B0603020202020204" pitchFamily="34" charset="0"/>
              <a:ea typeface="+mn-ea"/>
              <a:cs typeface="+mn-cs"/>
            </a:rPr>
            <a:t>consolidarea</a:t>
          </a:r>
          <a:r>
            <a:rPr lang="en-US" sz="1800" b="1" dirty="0">
              <a:latin typeface="Trebuchet MS" panose="020B0603020202020204" pitchFamily="34" charset="0"/>
              <a:ea typeface="+mn-ea"/>
              <a:cs typeface="+mn-cs"/>
            </a:rPr>
            <a:t> </a:t>
          </a:r>
          <a:r>
            <a:rPr lang="en-US" sz="1800" b="1" dirty="0" err="1">
              <a:latin typeface="Trebuchet MS" panose="020B0603020202020204" pitchFamily="34" charset="0"/>
              <a:ea typeface="+mn-ea"/>
              <a:cs typeface="+mn-cs"/>
            </a:rPr>
            <a:t>exploatațiilor</a:t>
          </a:r>
          <a:r>
            <a:rPr lang="en-US" sz="1800" b="1" dirty="0">
              <a:latin typeface="Trebuchet MS" panose="020B0603020202020204" pitchFamily="34" charset="0"/>
              <a:ea typeface="+mn-ea"/>
              <a:cs typeface="+mn-cs"/>
            </a:rPr>
            <a:t> </a:t>
          </a:r>
          <a:r>
            <a:rPr lang="en-US" sz="1800" b="1" dirty="0" err="1">
              <a:latin typeface="Trebuchet MS" panose="020B0603020202020204" pitchFamily="34" charset="0"/>
              <a:ea typeface="+mn-ea"/>
              <a:cs typeface="+mn-cs"/>
            </a:rPr>
            <a:t>tinerilor</a:t>
          </a:r>
          <a:r>
            <a:rPr lang="en-US" sz="1800" b="1" dirty="0">
              <a:latin typeface="Trebuchet MS" panose="020B0603020202020204" pitchFamily="34" charset="0"/>
              <a:ea typeface="+mn-ea"/>
              <a:cs typeface="+mn-cs"/>
            </a:rPr>
            <a:t> </a:t>
          </a:r>
          <a:r>
            <a:rPr lang="en-US" sz="1800" b="1" dirty="0" err="1">
              <a:latin typeface="Trebuchet MS" panose="020B0603020202020204" pitchFamily="34" charset="0"/>
              <a:ea typeface="+mn-ea"/>
              <a:cs typeface="+mn-cs"/>
            </a:rPr>
            <a:t>fermieri</a:t>
          </a:r>
          <a:r>
            <a:rPr lang="en-US" sz="1800" b="1" dirty="0">
              <a:latin typeface="Trebuchet MS" panose="020B0603020202020204" pitchFamily="34" charset="0"/>
              <a:ea typeface="+mn-ea"/>
              <a:cs typeface="+mn-cs"/>
            </a:rPr>
            <a:t> </a:t>
          </a:r>
          <a:r>
            <a:rPr lang="en-US" sz="1800" b="1" dirty="0" err="1">
              <a:latin typeface="Trebuchet MS" panose="020B0603020202020204" pitchFamily="34" charset="0"/>
              <a:ea typeface="+mn-ea"/>
              <a:cs typeface="+mn-cs"/>
            </a:rPr>
            <a:t>instalați</a:t>
          </a:r>
          <a:r>
            <a:rPr lang="en-US" sz="1800" b="1" dirty="0">
              <a:latin typeface="Trebuchet MS" panose="020B0603020202020204" pitchFamily="34" charset="0"/>
              <a:ea typeface="+mn-ea"/>
              <a:cs typeface="+mn-cs"/>
            </a:rPr>
            <a:t> </a:t>
          </a:r>
          <a:r>
            <a:rPr lang="en-US" sz="1800" b="1" dirty="0" err="1">
              <a:latin typeface="Trebuchet MS" panose="020B0603020202020204" pitchFamily="34" charset="0"/>
              <a:ea typeface="+mn-ea"/>
              <a:cs typeface="+mn-cs"/>
            </a:rPr>
            <a:t>și</a:t>
          </a:r>
          <a:r>
            <a:rPr lang="en-US" sz="1800" b="1" dirty="0">
              <a:latin typeface="Trebuchet MS" panose="020B0603020202020204" pitchFamily="34" charset="0"/>
              <a:ea typeface="+mn-ea"/>
              <a:cs typeface="+mn-cs"/>
            </a:rPr>
            <a:t> a </a:t>
          </a:r>
          <a:r>
            <a:rPr lang="en-US" sz="1800" b="1" dirty="0" err="1">
              <a:latin typeface="Trebuchet MS" panose="020B0603020202020204" pitchFamily="34" charset="0"/>
              <a:ea typeface="+mn-ea"/>
              <a:cs typeface="+mn-cs"/>
            </a:rPr>
            <a:t>fermierilor</a:t>
          </a:r>
          <a:r>
            <a:rPr lang="en-US" sz="1800" b="1" dirty="0">
              <a:latin typeface="Trebuchet MS" panose="020B0603020202020204" pitchFamily="34" charset="0"/>
              <a:ea typeface="+mn-ea"/>
              <a:cs typeface="+mn-cs"/>
            </a:rPr>
            <a:t> recent </a:t>
          </a:r>
          <a:r>
            <a:rPr lang="en-US" sz="1800" b="1" dirty="0" err="1">
              <a:latin typeface="Trebuchet MS" panose="020B0603020202020204" pitchFamily="34" charset="0"/>
              <a:ea typeface="+mn-ea"/>
              <a:cs typeface="+mn-cs"/>
            </a:rPr>
            <a:t>instalați</a:t>
          </a:r>
          <a:endParaRPr lang="en-US" sz="1800" b="1" dirty="0">
            <a:latin typeface="Trebuchet MS" panose="020B0603020202020204" pitchFamily="34" charset="0"/>
            <a:ea typeface="+mn-ea"/>
            <a:cs typeface="+mn-cs"/>
          </a:endParaRPr>
        </a:p>
        <a:p>
          <a:pPr algn="l"/>
          <a:endParaRPr lang="ro-RO" sz="1000" b="1" dirty="0">
            <a:latin typeface="Trebuchet MS" panose="020B0603020202020204" pitchFamily="34" charset="0"/>
            <a:ea typeface="+mn-ea"/>
            <a:cs typeface="+mn-cs"/>
          </a:endParaRPr>
        </a:p>
        <a:p>
          <a:pPr algn="l"/>
          <a:r>
            <a:rPr lang="ro-RO" sz="1800" b="1" dirty="0">
              <a:latin typeface="Trebuchet MS" panose="020B0603020202020204" pitchFamily="34" charset="0"/>
              <a:ea typeface="+mn-ea"/>
              <a:cs typeface="+mn-cs"/>
            </a:rPr>
            <a:t>Buget: 169,5 mil. euro</a:t>
          </a:r>
          <a:endParaRPr lang="en-US" sz="1800" b="1" dirty="0">
            <a:latin typeface="Trebuchet MS" panose="020B0603020202020204" pitchFamily="34" charset="0"/>
            <a:ea typeface="+mn-ea"/>
            <a:cs typeface="+mn-cs"/>
          </a:endParaRPr>
        </a:p>
        <a:p>
          <a:pPr algn="l"/>
          <a:endParaRPr lang="ro-RO" sz="1600" b="0" dirty="0">
            <a:latin typeface="Trebuchet MS" panose="020B0603020202020204" pitchFamily="34" charset="0"/>
            <a:ea typeface="+mn-ea"/>
            <a:cs typeface="+mn-cs"/>
          </a:endParaRPr>
        </a:p>
        <a:p>
          <a:pPr algn="l"/>
          <a:r>
            <a:rPr lang="en-US" sz="1600" b="1" dirty="0">
              <a:latin typeface="Trebuchet MS" panose="020B0603020202020204" pitchFamily="34" charset="0"/>
              <a:ea typeface="+mn-ea"/>
              <a:cs typeface="+mn-cs"/>
            </a:rPr>
            <a:t>max. 200.000 euro/</a:t>
          </a:r>
          <a:r>
            <a:rPr lang="en-US" sz="1600" b="1" dirty="0" err="1">
              <a:latin typeface="Trebuchet MS" panose="020B0603020202020204" pitchFamily="34" charset="0"/>
              <a:ea typeface="+mn-ea"/>
              <a:cs typeface="+mn-cs"/>
            </a:rPr>
            <a:t>proiect</a:t>
          </a:r>
          <a:r>
            <a:rPr lang="en-US" sz="1600" b="1" dirty="0">
              <a:latin typeface="Trebuchet MS" panose="020B0603020202020204" pitchFamily="34" charset="0"/>
              <a:ea typeface="+mn-ea"/>
              <a:cs typeface="+mn-cs"/>
            </a:rPr>
            <a:t> </a:t>
          </a:r>
          <a:endParaRPr lang="ro-RO" sz="1600" b="1" dirty="0">
            <a:latin typeface="Trebuchet MS" panose="020B0603020202020204" pitchFamily="34" charset="0"/>
            <a:ea typeface="+mn-ea"/>
            <a:cs typeface="+mn-cs"/>
          </a:endParaRPr>
        </a:p>
        <a:p>
          <a:pPr algn="l"/>
          <a:r>
            <a:rPr lang="ro-RO" sz="1600" b="1" dirty="0">
              <a:latin typeface="Trebuchet MS" panose="020B0603020202020204" pitchFamily="34" charset="0"/>
              <a:ea typeface="+mn-ea"/>
              <a:cs typeface="+mn-cs"/>
            </a:rPr>
            <a:t>Intensitatea sprijinului: 65% sau 80%</a:t>
          </a:r>
          <a:endParaRPr lang="en-US" sz="1600" b="1" dirty="0">
            <a:latin typeface="Trebuchet MS" panose="020B0603020202020204" pitchFamily="34" charset="0"/>
            <a:ea typeface="+mn-ea"/>
            <a:cs typeface="+mn-cs"/>
          </a:endParaRPr>
        </a:p>
        <a:p>
          <a:pPr algn="l"/>
          <a:endParaRPr lang="en-US" sz="1600" b="0" dirty="0">
            <a:latin typeface="Trebuchet MS" panose="020B0603020202020204" pitchFamily="34" charset="0"/>
            <a:ea typeface="+mn-ea"/>
            <a:cs typeface="+mn-cs"/>
          </a:endParaRPr>
        </a:p>
        <a:p>
          <a:pPr algn="l"/>
          <a:r>
            <a:rPr lang="en-US" sz="1600" b="1" dirty="0">
              <a:latin typeface="Trebuchet MS" panose="020B0603020202020204" pitchFamily="34" charset="0"/>
              <a:ea typeface="+mn-ea"/>
              <a:cs typeface="+mn-cs"/>
            </a:rPr>
            <a:t>BENEFICIARI</a:t>
          </a:r>
          <a:r>
            <a:rPr lang="ro-RO" sz="1600" b="1" dirty="0">
              <a:latin typeface="Trebuchet MS" panose="020B0603020202020204" pitchFamily="34" charset="0"/>
              <a:ea typeface="+mn-ea"/>
              <a:cs typeface="+mn-cs"/>
            </a:rPr>
            <a:t>:</a:t>
          </a:r>
          <a:endParaRPr lang="en-US" sz="1600" b="1" dirty="0">
            <a:latin typeface="Trebuchet MS" panose="020B0603020202020204" pitchFamily="34" charset="0"/>
            <a:ea typeface="+mn-ea"/>
            <a:cs typeface="+mn-cs"/>
          </a:endParaRPr>
        </a:p>
        <a:p>
          <a:pPr algn="l"/>
          <a:r>
            <a:rPr lang="en-US" sz="1600" b="0" dirty="0" err="1">
              <a:latin typeface="Trebuchet MS" panose="020B0603020202020204" pitchFamily="34" charset="0"/>
              <a:ea typeface="+mn-ea"/>
              <a:cs typeface="+mn-cs"/>
            </a:rPr>
            <a:t>Tineri</a:t>
          </a:r>
          <a:r>
            <a:rPr lang="en-US" sz="1600" b="0" dirty="0">
              <a:latin typeface="Trebuchet MS" panose="020B0603020202020204" pitchFamily="34" charset="0"/>
              <a:ea typeface="+mn-ea"/>
              <a:cs typeface="+mn-cs"/>
            </a:rPr>
            <a:t> </a:t>
          </a:r>
          <a:r>
            <a:rPr lang="en-US" sz="1600" b="0" dirty="0" err="1">
              <a:latin typeface="Trebuchet MS" panose="020B0603020202020204" pitchFamily="34" charset="0"/>
              <a:ea typeface="+mn-ea"/>
              <a:cs typeface="+mn-cs"/>
            </a:rPr>
            <a:t>fermieri</a:t>
          </a:r>
          <a:endParaRPr lang="en-US" sz="1600" b="0" dirty="0">
            <a:latin typeface="Trebuchet MS" panose="020B0603020202020204" pitchFamily="34" charset="0"/>
            <a:ea typeface="+mn-ea"/>
            <a:cs typeface="+mn-cs"/>
          </a:endParaRPr>
        </a:p>
        <a:p>
          <a:pPr algn="l"/>
          <a:r>
            <a:rPr lang="en-US" sz="1600" b="0" dirty="0" err="1">
              <a:latin typeface="Trebuchet MS" panose="020B0603020202020204" pitchFamily="34" charset="0"/>
              <a:ea typeface="+mn-ea"/>
              <a:cs typeface="+mn-cs"/>
            </a:rPr>
            <a:t>Fermieri</a:t>
          </a:r>
          <a:r>
            <a:rPr lang="en-US" sz="1600" b="0" dirty="0">
              <a:latin typeface="Trebuchet MS" panose="020B0603020202020204" pitchFamily="34" charset="0"/>
              <a:ea typeface="+mn-ea"/>
              <a:cs typeface="+mn-cs"/>
            </a:rPr>
            <a:t> care </a:t>
          </a:r>
          <a:r>
            <a:rPr lang="en-US" sz="1600" b="0" dirty="0">
              <a:solidFill>
                <a:schemeClr val="tx1"/>
              </a:solidFill>
              <a:latin typeface="Trebuchet MS" panose="020B0603020202020204" pitchFamily="34" charset="0"/>
              <a:ea typeface="+mn-ea"/>
              <a:cs typeface="+mn-cs"/>
            </a:rPr>
            <a:t>s-au </a:t>
          </a:r>
          <a:r>
            <a:rPr lang="en-US" sz="1600" b="0" dirty="0" err="1">
              <a:solidFill>
                <a:schemeClr val="tx1"/>
              </a:solidFill>
              <a:latin typeface="Trebuchet MS" panose="020B0603020202020204" pitchFamily="34" charset="0"/>
              <a:ea typeface="+mn-ea"/>
              <a:cs typeface="+mn-cs"/>
            </a:rPr>
            <a:t>instalat</a:t>
          </a:r>
          <a:r>
            <a:rPr lang="en-US" sz="1600" b="0" dirty="0">
              <a:solidFill>
                <a:schemeClr val="tx1"/>
              </a:solidFill>
              <a:latin typeface="Trebuchet MS" panose="020B0603020202020204" pitchFamily="34" charset="0"/>
              <a:ea typeface="+mn-ea"/>
              <a:cs typeface="+mn-cs"/>
            </a:rPr>
            <a:t> </a:t>
          </a:r>
          <a:r>
            <a:rPr lang="en-US" sz="1600" b="0" dirty="0" err="1">
              <a:solidFill>
                <a:schemeClr val="tx1"/>
              </a:solidFill>
              <a:latin typeface="Trebuchet MS" panose="020B0603020202020204" pitchFamily="34" charset="0"/>
              <a:ea typeface="+mn-ea"/>
              <a:cs typeface="+mn-cs"/>
            </a:rPr>
            <a:t>în</a:t>
          </a:r>
          <a:r>
            <a:rPr lang="en-US" sz="1600" b="0" dirty="0">
              <a:solidFill>
                <a:schemeClr val="tx1"/>
              </a:solidFill>
              <a:latin typeface="Trebuchet MS" panose="020B0603020202020204" pitchFamily="34" charset="0"/>
              <a:ea typeface="+mn-ea"/>
              <a:cs typeface="+mn-cs"/>
            </a:rPr>
            <a:t> max. 5 ani la </a:t>
          </a:r>
          <a:r>
            <a:rPr lang="en-US" sz="1600" b="0" dirty="0" err="1">
              <a:solidFill>
                <a:schemeClr val="tx1"/>
              </a:solidFill>
              <a:latin typeface="Trebuchet MS" panose="020B0603020202020204" pitchFamily="34" charset="0"/>
              <a:ea typeface="+mn-ea"/>
              <a:cs typeface="+mn-cs"/>
            </a:rPr>
            <a:t>depunerea</a:t>
          </a:r>
          <a:r>
            <a:rPr lang="en-US" sz="1600" b="0" dirty="0">
              <a:solidFill>
                <a:schemeClr val="tx1"/>
              </a:solidFill>
              <a:latin typeface="Trebuchet MS" panose="020B0603020202020204" pitchFamily="34" charset="0"/>
              <a:ea typeface="+mn-ea"/>
              <a:cs typeface="+mn-cs"/>
            </a:rPr>
            <a:t> C</a:t>
          </a:r>
          <a:r>
            <a:rPr lang="ro-RO" sz="1600" b="0" dirty="0" err="1">
              <a:solidFill>
                <a:schemeClr val="tx1"/>
              </a:solidFill>
              <a:latin typeface="Trebuchet MS" panose="020B0603020202020204" pitchFamily="34" charset="0"/>
              <a:ea typeface="+mn-ea"/>
              <a:cs typeface="+mn-cs"/>
            </a:rPr>
            <a:t>ererii</a:t>
          </a:r>
          <a:r>
            <a:rPr lang="ro-RO" sz="1600" b="0" dirty="0">
              <a:solidFill>
                <a:schemeClr val="tx1"/>
              </a:solidFill>
              <a:latin typeface="Trebuchet MS" panose="020B0603020202020204" pitchFamily="34" charset="0"/>
              <a:ea typeface="+mn-ea"/>
              <a:cs typeface="+mn-cs"/>
            </a:rPr>
            <a:t> de </a:t>
          </a:r>
          <a:r>
            <a:rPr lang="en-US" sz="1600" b="0" dirty="0">
              <a:solidFill>
                <a:schemeClr val="tx1"/>
              </a:solidFill>
              <a:latin typeface="Trebuchet MS" panose="020B0603020202020204" pitchFamily="34" charset="0"/>
              <a:ea typeface="+mn-ea"/>
              <a:cs typeface="+mn-cs"/>
            </a:rPr>
            <a:t>F</a:t>
          </a:r>
          <a:r>
            <a:rPr lang="ro-RO" sz="1600" b="0" dirty="0" err="1">
              <a:solidFill>
                <a:schemeClr val="tx1"/>
              </a:solidFill>
              <a:latin typeface="Trebuchet MS" panose="020B0603020202020204" pitchFamily="34" charset="0"/>
              <a:ea typeface="+mn-ea"/>
              <a:cs typeface="+mn-cs"/>
            </a:rPr>
            <a:t>inanțare</a:t>
          </a:r>
          <a:r>
            <a:rPr lang="en-US" sz="1600" b="0" dirty="0">
              <a:solidFill>
                <a:schemeClr val="tx1"/>
              </a:solidFill>
              <a:latin typeface="Trebuchet MS" panose="020B0603020202020204" pitchFamily="34" charset="0"/>
              <a:ea typeface="+mn-ea"/>
              <a:cs typeface="+mn-cs"/>
            </a:rPr>
            <a:t> </a:t>
          </a:r>
          <a:r>
            <a:rPr lang="en-US" sz="1600" b="0" dirty="0" err="1">
              <a:solidFill>
                <a:schemeClr val="tx1"/>
              </a:solidFill>
              <a:latin typeface="Trebuchet MS" panose="020B0603020202020204" pitchFamily="34" charset="0"/>
              <a:ea typeface="+mn-ea"/>
              <a:cs typeface="+mn-cs"/>
            </a:rPr>
            <a:t>și</a:t>
          </a:r>
          <a:r>
            <a:rPr lang="en-US" sz="1600" b="0" dirty="0">
              <a:solidFill>
                <a:schemeClr val="tx1"/>
              </a:solidFill>
              <a:latin typeface="Trebuchet MS" panose="020B0603020202020204" pitchFamily="34" charset="0"/>
              <a:ea typeface="+mn-ea"/>
              <a:cs typeface="+mn-cs"/>
            </a:rPr>
            <a:t> nu </a:t>
          </a:r>
          <a:r>
            <a:rPr lang="ro-RO" sz="1600" b="0" dirty="0">
              <a:solidFill>
                <a:schemeClr val="tx1"/>
              </a:solidFill>
              <a:latin typeface="Trebuchet MS" panose="020B0603020202020204" pitchFamily="34" charset="0"/>
              <a:ea typeface="+mn-ea"/>
              <a:cs typeface="+mn-cs"/>
            </a:rPr>
            <a:t>au </a:t>
          </a:r>
          <a:r>
            <a:rPr lang="en-US" sz="1600" b="0" dirty="0" err="1">
              <a:solidFill>
                <a:schemeClr val="tx1"/>
              </a:solidFill>
              <a:latin typeface="Trebuchet MS" panose="020B0603020202020204" pitchFamily="34" charset="0"/>
              <a:ea typeface="+mn-ea"/>
              <a:cs typeface="+mn-cs"/>
            </a:rPr>
            <a:t>mai</a:t>
          </a:r>
          <a:r>
            <a:rPr lang="en-US" sz="1600" b="0" dirty="0">
              <a:solidFill>
                <a:schemeClr val="tx1"/>
              </a:solidFill>
              <a:latin typeface="Trebuchet MS" panose="020B0603020202020204" pitchFamily="34" charset="0"/>
              <a:ea typeface="+mn-ea"/>
              <a:cs typeface="+mn-cs"/>
            </a:rPr>
            <a:t> </a:t>
          </a:r>
          <a:r>
            <a:rPr lang="en-US" sz="1600" b="0" dirty="0" err="1">
              <a:solidFill>
                <a:schemeClr val="tx1"/>
              </a:solidFill>
              <a:latin typeface="Trebuchet MS" panose="020B0603020202020204" pitchFamily="34" charset="0"/>
              <a:ea typeface="+mn-ea"/>
              <a:cs typeface="+mn-cs"/>
            </a:rPr>
            <a:t>mult</a:t>
          </a:r>
          <a:r>
            <a:rPr lang="en-US" sz="1600" b="0" dirty="0">
              <a:solidFill>
                <a:schemeClr val="tx1"/>
              </a:solidFill>
              <a:latin typeface="Trebuchet MS" panose="020B0603020202020204" pitchFamily="34" charset="0"/>
              <a:ea typeface="+mn-ea"/>
              <a:cs typeface="+mn-cs"/>
            </a:rPr>
            <a:t> de 45 de ani </a:t>
          </a:r>
          <a:r>
            <a:rPr lang="en-US" sz="1600" b="0" dirty="0" err="1">
              <a:solidFill>
                <a:schemeClr val="tx1"/>
              </a:solidFill>
              <a:latin typeface="Trebuchet MS" panose="020B0603020202020204" pitchFamily="34" charset="0"/>
              <a:ea typeface="+mn-ea"/>
              <a:cs typeface="+mn-cs"/>
            </a:rPr>
            <a:t>și</a:t>
          </a:r>
          <a:r>
            <a:rPr lang="en-US" sz="1600" b="0" dirty="0">
              <a:solidFill>
                <a:schemeClr val="tx1"/>
              </a:solidFill>
              <a:latin typeface="Trebuchet MS" panose="020B0603020202020204" pitchFamily="34" charset="0"/>
              <a:ea typeface="+mn-ea"/>
              <a:cs typeface="+mn-cs"/>
            </a:rPr>
            <a:t> sunt </a:t>
          </a:r>
          <a:r>
            <a:rPr lang="en-US" sz="1600" b="0" dirty="0" err="1">
              <a:latin typeface="Trebuchet MS" panose="020B0603020202020204" pitchFamily="34" charset="0"/>
              <a:ea typeface="+mn-ea"/>
              <a:cs typeface="+mn-cs"/>
            </a:rPr>
            <a:t>șefi</a:t>
          </a:r>
          <a:r>
            <a:rPr lang="en-US" sz="1600" b="0" dirty="0">
              <a:latin typeface="Trebuchet MS" panose="020B0603020202020204" pitchFamily="34" charset="0"/>
              <a:ea typeface="+mn-ea"/>
              <a:cs typeface="+mn-cs"/>
            </a:rPr>
            <a:t> ai </a:t>
          </a:r>
          <a:r>
            <a:rPr lang="en-US" sz="1600" b="0" dirty="0" err="1">
              <a:latin typeface="Trebuchet MS" panose="020B0603020202020204" pitchFamily="34" charset="0"/>
              <a:ea typeface="+mn-ea"/>
              <a:cs typeface="+mn-cs"/>
            </a:rPr>
            <a:t>exploatației</a:t>
          </a:r>
          <a:endParaRPr lang="en-US" sz="1600" b="0" dirty="0">
            <a:latin typeface="Trebuchet MS" panose="020B0603020202020204" pitchFamily="34" charset="0"/>
            <a:ea typeface="+mn-ea"/>
            <a:cs typeface="+mn-cs"/>
          </a:endParaRPr>
        </a:p>
        <a:p>
          <a:pPr algn="l"/>
          <a:endParaRPr lang="en-GB" sz="1800" b="0" dirty="0">
            <a:latin typeface="Trebuchet MS" panose="020B0603020202020204" pitchFamily="34" charset="0"/>
            <a:ea typeface="+mn-ea"/>
            <a:cs typeface="+mn-cs"/>
          </a:endParaRPr>
        </a:p>
      </dgm:t>
    </dgm:pt>
    <dgm:pt modelId="{51C353BC-2240-4493-B323-3F283DCF7897}" type="parTrans" cxnId="{0D32DF33-00BF-456A-B5E6-B49ACA4AE8E6}">
      <dgm:prSet/>
      <dgm:spPr/>
      <dgm:t>
        <a:bodyPr/>
        <a:lstStyle/>
        <a:p>
          <a:endParaRPr lang="en-GB"/>
        </a:p>
      </dgm:t>
    </dgm:pt>
    <dgm:pt modelId="{9A0DCAEF-36C5-4802-9D54-85BBB4392D7F}" type="sibTrans" cxnId="{0D32DF33-00BF-456A-B5E6-B49ACA4AE8E6}">
      <dgm:prSet/>
      <dgm:spPr/>
      <dgm:t>
        <a:bodyPr/>
        <a:lstStyle/>
        <a:p>
          <a:endParaRPr lang="en-GB"/>
        </a:p>
      </dgm:t>
    </dgm:pt>
    <dgm:pt modelId="{79589911-CFC7-480D-9455-4DDDF273BE47}">
      <dgm:prSet custT="1"/>
      <dgm:spPr>
        <a:solidFill>
          <a:schemeClr val="accent4">
            <a:lumMod val="20000"/>
            <a:lumOff val="80000"/>
          </a:schemeClr>
        </a:solidFill>
      </dgm:spPr>
      <dgm:t>
        <a:bodyPr/>
        <a:lstStyle/>
        <a:p>
          <a:pPr algn="ctr"/>
          <a:endParaRPr lang="ro-RO" sz="1800" b="1" dirty="0">
            <a:latin typeface="Trebuchet MS" panose="020B0603020202020204" pitchFamily="34" charset="0"/>
            <a:ea typeface="+mn-ea"/>
            <a:cs typeface="+mn-cs"/>
          </a:endParaRPr>
        </a:p>
        <a:p>
          <a:pPr algn="ctr"/>
          <a:endParaRPr lang="ro-RO" sz="1800" b="1" dirty="0">
            <a:latin typeface="Trebuchet MS" panose="020B0603020202020204" pitchFamily="34" charset="0"/>
            <a:ea typeface="+mn-ea"/>
            <a:cs typeface="+mn-cs"/>
          </a:endParaRPr>
        </a:p>
        <a:p>
          <a:pPr algn="ctr"/>
          <a:endParaRPr lang="ro-RO" sz="1800" b="1" dirty="0">
            <a:latin typeface="Trebuchet MS" panose="020B0603020202020204" pitchFamily="34" charset="0"/>
            <a:ea typeface="+mn-ea"/>
            <a:cs typeface="+mn-cs"/>
          </a:endParaRPr>
        </a:p>
        <a:p>
          <a:pPr algn="ctr"/>
          <a:endParaRPr lang="ro-RO" sz="1800" b="1" dirty="0">
            <a:latin typeface="Trebuchet MS" panose="020B0603020202020204" pitchFamily="34" charset="0"/>
            <a:ea typeface="+mn-ea"/>
            <a:cs typeface="+mn-cs"/>
          </a:endParaRPr>
        </a:p>
        <a:p>
          <a:pPr algn="ctr"/>
          <a:endParaRPr lang="ro-RO" sz="1800" b="1" dirty="0">
            <a:latin typeface="Trebuchet MS" panose="020B0603020202020204" pitchFamily="34" charset="0"/>
            <a:ea typeface="+mn-ea"/>
            <a:cs typeface="+mn-cs"/>
          </a:endParaRPr>
        </a:p>
        <a:p>
          <a:pPr algn="ctr"/>
          <a:endParaRPr lang="ro-RO" sz="1800" b="1" dirty="0">
            <a:latin typeface="Trebuchet MS" panose="020B0603020202020204" pitchFamily="34" charset="0"/>
            <a:ea typeface="+mn-ea"/>
            <a:cs typeface="+mn-cs"/>
          </a:endParaRPr>
        </a:p>
        <a:p>
          <a:pPr algn="ctr"/>
          <a:endParaRPr lang="ro-RO" sz="1800" b="1" dirty="0">
            <a:latin typeface="Trebuchet MS" panose="020B0603020202020204" pitchFamily="34" charset="0"/>
            <a:ea typeface="+mn-ea"/>
            <a:cs typeface="+mn-cs"/>
          </a:endParaRPr>
        </a:p>
        <a:p>
          <a:pPr algn="ctr"/>
          <a:endParaRPr lang="ro-RO" sz="800" b="1" dirty="0">
            <a:latin typeface="Trebuchet MS" panose="020B0603020202020204" pitchFamily="34" charset="0"/>
            <a:ea typeface="+mn-ea"/>
            <a:cs typeface="+mn-cs"/>
          </a:endParaRPr>
        </a:p>
        <a:p>
          <a:pPr algn="ctr"/>
          <a:r>
            <a:rPr lang="ro-RO" sz="1800" b="1" dirty="0">
              <a:latin typeface="Trebuchet MS" panose="020B0603020202020204" pitchFamily="34" charset="0"/>
              <a:ea typeface="+mn-ea"/>
              <a:cs typeface="+mn-cs"/>
            </a:rPr>
            <a:t>Investiții în fermele de mici dimensiuni</a:t>
          </a:r>
        </a:p>
        <a:p>
          <a:pPr algn="l"/>
          <a:endParaRPr lang="ro-RO" sz="1800" b="1" dirty="0">
            <a:latin typeface="Trebuchet MS" panose="020B0603020202020204" pitchFamily="34" charset="0"/>
            <a:ea typeface="+mn-ea"/>
            <a:cs typeface="+mn-cs"/>
          </a:endParaRPr>
        </a:p>
        <a:p>
          <a:pPr algn="l"/>
          <a:r>
            <a:rPr lang="ro-RO" sz="1800" b="1" dirty="0">
              <a:latin typeface="Trebuchet MS" panose="020B0603020202020204" pitchFamily="34" charset="0"/>
              <a:ea typeface="+mn-ea"/>
              <a:cs typeface="+mn-cs"/>
            </a:rPr>
            <a:t>Buget: 108 mil. euro</a:t>
          </a:r>
        </a:p>
        <a:p>
          <a:pPr algn="l"/>
          <a:endParaRPr lang="ro-RO" sz="1800" b="1" dirty="0">
            <a:latin typeface="Trebuchet MS" panose="020B0603020202020204" pitchFamily="34" charset="0"/>
            <a:ea typeface="+mn-ea"/>
            <a:cs typeface="+mn-cs"/>
          </a:endParaRPr>
        </a:p>
        <a:p>
          <a:pPr algn="l"/>
          <a:endParaRPr lang="ro-RO" sz="800" b="1" dirty="0">
            <a:latin typeface="Trebuchet MS" panose="020B0603020202020204" pitchFamily="34" charset="0"/>
            <a:ea typeface="+mn-ea"/>
            <a:cs typeface="+mn-cs"/>
          </a:endParaRPr>
        </a:p>
        <a:p>
          <a:pPr algn="l"/>
          <a:r>
            <a:rPr lang="ro-RO" sz="1600" b="1" dirty="0">
              <a:latin typeface="Trebuchet MS" panose="020B0603020202020204" pitchFamily="34" charset="0"/>
              <a:ea typeface="+mn-ea"/>
              <a:cs typeface="+mn-cs"/>
            </a:rPr>
            <a:t>50.000 euro/proiect</a:t>
          </a:r>
        </a:p>
        <a:p>
          <a:pPr algn="l"/>
          <a:r>
            <a:rPr lang="ro-RO" sz="1600" b="1" dirty="0">
              <a:latin typeface="Trebuchet MS" panose="020B0603020202020204" pitchFamily="34" charset="0"/>
              <a:ea typeface="+mn-ea"/>
              <a:cs typeface="+mn-cs"/>
            </a:rPr>
            <a:t>Intensitatea sprijinului: max. 85%</a:t>
          </a:r>
        </a:p>
        <a:p>
          <a:pPr algn="l"/>
          <a:endParaRPr lang="ro-RO" sz="1600" b="1" dirty="0">
            <a:latin typeface="Trebuchet MS" panose="020B0603020202020204" pitchFamily="34" charset="0"/>
            <a:ea typeface="+mn-ea"/>
            <a:cs typeface="+mn-cs"/>
          </a:endParaRPr>
        </a:p>
        <a:p>
          <a:pPr algn="l"/>
          <a:r>
            <a:rPr lang="ro-RO" sz="1600" b="1" dirty="0">
              <a:latin typeface="Trebuchet MS" panose="020B0603020202020204" pitchFamily="34" charset="0"/>
              <a:ea typeface="+mn-ea"/>
              <a:cs typeface="+mn-cs"/>
            </a:rPr>
            <a:t>BENEFICIARI:</a:t>
          </a:r>
        </a:p>
        <a:p>
          <a:pPr algn="l"/>
          <a:r>
            <a:rPr lang="ro-RO" sz="1600" b="0" dirty="0">
              <a:latin typeface="Trebuchet MS" panose="020B0603020202020204" pitchFamily="34" charset="0"/>
              <a:ea typeface="+mn-ea"/>
              <a:cs typeface="+mn-cs"/>
            </a:rPr>
            <a:t>Fermieri</a:t>
          </a:r>
          <a:r>
            <a:rPr lang="ro-RO" sz="1600" b="0" dirty="0">
              <a:solidFill>
                <a:schemeClr val="tx1"/>
              </a:solidFill>
              <a:latin typeface="Trebuchet MS" panose="020B0603020202020204" pitchFamily="34" charset="0"/>
              <a:ea typeface="+mn-ea"/>
              <a:cs typeface="+mn-cs"/>
            </a:rPr>
            <a:t>, cu excepția persoanelor fizice</a:t>
          </a:r>
        </a:p>
      </dgm:t>
    </dgm:pt>
    <dgm:pt modelId="{CB044933-4CE7-4D5B-97E6-7F835E508F4F}" type="sibTrans" cxnId="{7A1AD9CB-024F-462F-9E5B-1889B45AD71F}">
      <dgm:prSet/>
      <dgm:spPr/>
      <dgm:t>
        <a:bodyPr/>
        <a:lstStyle/>
        <a:p>
          <a:endParaRPr lang="en-GB"/>
        </a:p>
      </dgm:t>
    </dgm:pt>
    <dgm:pt modelId="{7B9D2EE0-5559-47F9-B1E7-DE6CC379F1BB}" type="parTrans" cxnId="{7A1AD9CB-024F-462F-9E5B-1889B45AD71F}">
      <dgm:prSet/>
      <dgm:spPr/>
      <dgm:t>
        <a:bodyPr/>
        <a:lstStyle/>
        <a:p>
          <a:endParaRPr lang="en-GB"/>
        </a:p>
      </dgm:t>
    </dgm:pt>
    <dgm:pt modelId="{7FA27D77-F644-4755-97E4-EA46E2B80F75}" type="pres">
      <dgm:prSet presAssocID="{F223EDB0-4071-47AB-862C-5E0278C2BB49}" presName="theList" presStyleCnt="0">
        <dgm:presLayoutVars>
          <dgm:dir/>
          <dgm:animLvl val="lvl"/>
          <dgm:resizeHandles val="exact"/>
        </dgm:presLayoutVars>
      </dgm:prSet>
      <dgm:spPr/>
      <dgm:t>
        <a:bodyPr/>
        <a:lstStyle/>
        <a:p>
          <a:endParaRPr lang="en-US"/>
        </a:p>
      </dgm:t>
    </dgm:pt>
    <dgm:pt modelId="{CCB4C211-1B21-4A59-89F9-0491C025C9C5}" type="pres">
      <dgm:prSet presAssocID="{45D39BAF-1313-4566-932F-FDC6E6A7D4C6}" presName="compNode" presStyleCnt="0"/>
      <dgm:spPr/>
    </dgm:pt>
    <dgm:pt modelId="{C50B2469-9720-4193-987B-A9AF33362275}" type="pres">
      <dgm:prSet presAssocID="{45D39BAF-1313-4566-932F-FDC6E6A7D4C6}" presName="aNode" presStyleLbl="bgShp" presStyleIdx="0" presStyleCnt="3" custScaleX="77501" custLinFactNeighborY="34010"/>
      <dgm:spPr/>
      <dgm:t>
        <a:bodyPr/>
        <a:lstStyle/>
        <a:p>
          <a:endParaRPr lang="en-US"/>
        </a:p>
      </dgm:t>
    </dgm:pt>
    <dgm:pt modelId="{2B115757-7CDD-4B49-A6CC-EF6CD87A676D}" type="pres">
      <dgm:prSet presAssocID="{45D39BAF-1313-4566-932F-FDC6E6A7D4C6}" presName="textNode" presStyleLbl="bgShp" presStyleIdx="0" presStyleCnt="3"/>
      <dgm:spPr/>
      <dgm:t>
        <a:bodyPr/>
        <a:lstStyle/>
        <a:p>
          <a:endParaRPr lang="en-US"/>
        </a:p>
      </dgm:t>
    </dgm:pt>
    <dgm:pt modelId="{34895206-73B4-4A6F-8B73-181C16C16B7D}" type="pres">
      <dgm:prSet presAssocID="{45D39BAF-1313-4566-932F-FDC6E6A7D4C6}" presName="compChildNode" presStyleCnt="0"/>
      <dgm:spPr/>
    </dgm:pt>
    <dgm:pt modelId="{B090AB7C-AF58-47E1-8A46-63FD1F34FC31}" type="pres">
      <dgm:prSet presAssocID="{45D39BAF-1313-4566-932F-FDC6E6A7D4C6}" presName="theInnerList" presStyleCnt="0"/>
      <dgm:spPr/>
    </dgm:pt>
    <dgm:pt modelId="{E21DC1DB-7A40-4A26-9D7D-A5C123203389}" type="pres">
      <dgm:prSet presAssocID="{45D39BAF-1313-4566-932F-FDC6E6A7D4C6}" presName="aSpace" presStyleCnt="0"/>
      <dgm:spPr/>
    </dgm:pt>
    <dgm:pt modelId="{9176CDCB-D53E-492F-ABA4-0CA22AD4E081}" type="pres">
      <dgm:prSet presAssocID="{48C132DB-8906-4D5E-8A5D-C69A44314A49}" presName="compNode" presStyleCnt="0"/>
      <dgm:spPr/>
    </dgm:pt>
    <dgm:pt modelId="{397282C0-6FA7-438E-B477-9ABA4F01A381}" type="pres">
      <dgm:prSet presAssocID="{48C132DB-8906-4D5E-8A5D-C69A44314A49}" presName="aNode" presStyleLbl="bgShp" presStyleIdx="1" presStyleCnt="3" custScaleX="114984"/>
      <dgm:spPr/>
      <dgm:t>
        <a:bodyPr/>
        <a:lstStyle/>
        <a:p>
          <a:endParaRPr lang="en-US"/>
        </a:p>
      </dgm:t>
    </dgm:pt>
    <dgm:pt modelId="{C71E2695-724F-44D0-A760-2A124B088E61}" type="pres">
      <dgm:prSet presAssocID="{48C132DB-8906-4D5E-8A5D-C69A44314A49}" presName="textNode" presStyleLbl="bgShp" presStyleIdx="1" presStyleCnt="3"/>
      <dgm:spPr/>
      <dgm:t>
        <a:bodyPr/>
        <a:lstStyle/>
        <a:p>
          <a:endParaRPr lang="en-US"/>
        </a:p>
      </dgm:t>
    </dgm:pt>
    <dgm:pt modelId="{48C37FC7-2692-4E90-A870-7BA5DB28F480}" type="pres">
      <dgm:prSet presAssocID="{48C132DB-8906-4D5E-8A5D-C69A44314A49}" presName="compChildNode" presStyleCnt="0"/>
      <dgm:spPr/>
    </dgm:pt>
    <dgm:pt modelId="{D4E62491-3C41-4296-AA63-1C867DF0961F}" type="pres">
      <dgm:prSet presAssocID="{48C132DB-8906-4D5E-8A5D-C69A44314A49}" presName="theInnerList" presStyleCnt="0"/>
      <dgm:spPr/>
    </dgm:pt>
    <dgm:pt modelId="{77B496E6-B1C2-4F03-837F-9258E6646798}" type="pres">
      <dgm:prSet presAssocID="{48C132DB-8906-4D5E-8A5D-C69A44314A49}" presName="aSpace" presStyleCnt="0"/>
      <dgm:spPr/>
    </dgm:pt>
    <dgm:pt modelId="{26B6D506-398B-4645-95A4-05011B2ECCFD}" type="pres">
      <dgm:prSet presAssocID="{79589911-CFC7-480D-9455-4DDDF273BE47}" presName="compNode" presStyleCnt="0"/>
      <dgm:spPr/>
    </dgm:pt>
    <dgm:pt modelId="{1F5B260A-E837-4762-B462-BF6718B2AAA1}" type="pres">
      <dgm:prSet presAssocID="{79589911-CFC7-480D-9455-4DDDF273BE47}" presName="aNode" presStyleLbl="bgShp" presStyleIdx="2" presStyleCnt="3" custLinFactNeighborX="-1167"/>
      <dgm:spPr/>
      <dgm:t>
        <a:bodyPr/>
        <a:lstStyle/>
        <a:p>
          <a:endParaRPr lang="en-US"/>
        </a:p>
      </dgm:t>
    </dgm:pt>
    <dgm:pt modelId="{28DAE545-8739-4F4C-B11A-625B290811DC}" type="pres">
      <dgm:prSet presAssocID="{79589911-CFC7-480D-9455-4DDDF273BE47}" presName="textNode" presStyleLbl="bgShp" presStyleIdx="2" presStyleCnt="3"/>
      <dgm:spPr/>
      <dgm:t>
        <a:bodyPr/>
        <a:lstStyle/>
        <a:p>
          <a:endParaRPr lang="en-US"/>
        </a:p>
      </dgm:t>
    </dgm:pt>
    <dgm:pt modelId="{6D8F88A8-4F2F-489D-97B9-3E9BF0A26A3B}" type="pres">
      <dgm:prSet presAssocID="{79589911-CFC7-480D-9455-4DDDF273BE47}" presName="compChildNode" presStyleCnt="0"/>
      <dgm:spPr/>
    </dgm:pt>
    <dgm:pt modelId="{2F5D6F80-CAB9-4A86-8210-93C4BF4CBA44}" type="pres">
      <dgm:prSet presAssocID="{79589911-CFC7-480D-9455-4DDDF273BE47}" presName="theInnerList" presStyleCnt="0"/>
      <dgm:spPr/>
    </dgm:pt>
  </dgm:ptLst>
  <dgm:cxnLst>
    <dgm:cxn modelId="{C6FD2583-2FC2-4A1A-AD3F-1851BAA7AB5A}" type="presOf" srcId="{F223EDB0-4071-47AB-862C-5E0278C2BB49}" destId="{7FA27D77-F644-4755-97E4-EA46E2B80F75}" srcOrd="0" destOrd="0" presId="urn:microsoft.com/office/officeart/2005/8/layout/lProcess2"/>
    <dgm:cxn modelId="{47B43E66-E023-429B-BEBB-7516D863C750}" type="presOf" srcId="{79589911-CFC7-480D-9455-4DDDF273BE47}" destId="{28DAE545-8739-4F4C-B11A-625B290811DC}" srcOrd="1" destOrd="0" presId="urn:microsoft.com/office/officeart/2005/8/layout/lProcess2"/>
    <dgm:cxn modelId="{0D32DF33-00BF-456A-B5E6-B49ACA4AE8E6}" srcId="{F223EDB0-4071-47AB-862C-5E0278C2BB49}" destId="{48C132DB-8906-4D5E-8A5D-C69A44314A49}" srcOrd="1" destOrd="0" parTransId="{51C353BC-2240-4493-B323-3F283DCF7897}" sibTransId="{9A0DCAEF-36C5-4802-9D54-85BBB4392D7F}"/>
    <dgm:cxn modelId="{7A1AD9CB-024F-462F-9E5B-1889B45AD71F}" srcId="{F223EDB0-4071-47AB-862C-5E0278C2BB49}" destId="{79589911-CFC7-480D-9455-4DDDF273BE47}" srcOrd="2" destOrd="0" parTransId="{7B9D2EE0-5559-47F9-B1E7-DE6CC379F1BB}" sibTransId="{CB044933-4CE7-4D5B-97E6-7F835E508F4F}"/>
    <dgm:cxn modelId="{86E39991-1178-42A1-B7DF-E43D562202F3}" type="presOf" srcId="{79589911-CFC7-480D-9455-4DDDF273BE47}" destId="{1F5B260A-E837-4762-B462-BF6718B2AAA1}" srcOrd="0" destOrd="0" presId="urn:microsoft.com/office/officeart/2005/8/layout/lProcess2"/>
    <dgm:cxn modelId="{F95BD2B1-03C7-41C4-B6BA-9E355A7857D7}" type="presOf" srcId="{45D39BAF-1313-4566-932F-FDC6E6A7D4C6}" destId="{2B115757-7CDD-4B49-A6CC-EF6CD87A676D}" srcOrd="1" destOrd="0" presId="urn:microsoft.com/office/officeart/2005/8/layout/lProcess2"/>
    <dgm:cxn modelId="{22F73714-996D-4254-86B4-E91055662679}" type="presOf" srcId="{45D39BAF-1313-4566-932F-FDC6E6A7D4C6}" destId="{C50B2469-9720-4193-987B-A9AF33362275}" srcOrd="0" destOrd="0" presId="urn:microsoft.com/office/officeart/2005/8/layout/lProcess2"/>
    <dgm:cxn modelId="{5A942413-5066-4D53-934A-B54E5E832B29}" type="presOf" srcId="{48C132DB-8906-4D5E-8A5D-C69A44314A49}" destId="{397282C0-6FA7-438E-B477-9ABA4F01A381}" srcOrd="0" destOrd="0" presId="urn:microsoft.com/office/officeart/2005/8/layout/lProcess2"/>
    <dgm:cxn modelId="{7BFDBD5A-DD00-4877-B578-2600D3466FD2}" type="presOf" srcId="{48C132DB-8906-4D5E-8A5D-C69A44314A49}" destId="{C71E2695-724F-44D0-A760-2A124B088E61}" srcOrd="1" destOrd="0" presId="urn:microsoft.com/office/officeart/2005/8/layout/lProcess2"/>
    <dgm:cxn modelId="{C20633FD-7923-4F07-A490-F1BC1352AD91}" srcId="{F223EDB0-4071-47AB-862C-5E0278C2BB49}" destId="{45D39BAF-1313-4566-932F-FDC6E6A7D4C6}" srcOrd="0" destOrd="0" parTransId="{713E2967-429B-4CC2-890E-84C265631192}" sibTransId="{3B210AF5-D6B3-4EB1-8AE3-F7E3A9478E81}"/>
    <dgm:cxn modelId="{E24180F1-8441-4378-A086-D84EBA621DF3}" type="presParOf" srcId="{7FA27D77-F644-4755-97E4-EA46E2B80F75}" destId="{CCB4C211-1B21-4A59-89F9-0491C025C9C5}" srcOrd="0" destOrd="0" presId="urn:microsoft.com/office/officeart/2005/8/layout/lProcess2"/>
    <dgm:cxn modelId="{5CEC4DCE-841E-4EA1-979C-FD33DC01F983}" type="presParOf" srcId="{CCB4C211-1B21-4A59-89F9-0491C025C9C5}" destId="{C50B2469-9720-4193-987B-A9AF33362275}" srcOrd="0" destOrd="0" presId="urn:microsoft.com/office/officeart/2005/8/layout/lProcess2"/>
    <dgm:cxn modelId="{82F912BF-FFF1-4DF0-8C8A-A726B43C29FA}" type="presParOf" srcId="{CCB4C211-1B21-4A59-89F9-0491C025C9C5}" destId="{2B115757-7CDD-4B49-A6CC-EF6CD87A676D}" srcOrd="1" destOrd="0" presId="urn:microsoft.com/office/officeart/2005/8/layout/lProcess2"/>
    <dgm:cxn modelId="{3A26A93A-79B8-44E8-A383-AE71ED2B899A}" type="presParOf" srcId="{CCB4C211-1B21-4A59-89F9-0491C025C9C5}" destId="{34895206-73B4-4A6F-8B73-181C16C16B7D}" srcOrd="2" destOrd="0" presId="urn:microsoft.com/office/officeart/2005/8/layout/lProcess2"/>
    <dgm:cxn modelId="{0C7FD683-A980-4AC4-A567-EB32B01354E3}" type="presParOf" srcId="{34895206-73B4-4A6F-8B73-181C16C16B7D}" destId="{B090AB7C-AF58-47E1-8A46-63FD1F34FC31}" srcOrd="0" destOrd="0" presId="urn:microsoft.com/office/officeart/2005/8/layout/lProcess2"/>
    <dgm:cxn modelId="{1111B3C6-4275-45F6-B153-27F594E8EB3F}" type="presParOf" srcId="{7FA27D77-F644-4755-97E4-EA46E2B80F75}" destId="{E21DC1DB-7A40-4A26-9D7D-A5C123203389}" srcOrd="1" destOrd="0" presId="urn:microsoft.com/office/officeart/2005/8/layout/lProcess2"/>
    <dgm:cxn modelId="{E4A1B148-69AF-4E11-83A6-2744D131C3A0}" type="presParOf" srcId="{7FA27D77-F644-4755-97E4-EA46E2B80F75}" destId="{9176CDCB-D53E-492F-ABA4-0CA22AD4E081}" srcOrd="2" destOrd="0" presId="urn:microsoft.com/office/officeart/2005/8/layout/lProcess2"/>
    <dgm:cxn modelId="{2DDE60CC-B57A-4041-881F-76342065BB80}" type="presParOf" srcId="{9176CDCB-D53E-492F-ABA4-0CA22AD4E081}" destId="{397282C0-6FA7-438E-B477-9ABA4F01A381}" srcOrd="0" destOrd="0" presId="urn:microsoft.com/office/officeart/2005/8/layout/lProcess2"/>
    <dgm:cxn modelId="{47D8499B-C1FE-43B1-822C-478EEAAB9BD8}" type="presParOf" srcId="{9176CDCB-D53E-492F-ABA4-0CA22AD4E081}" destId="{C71E2695-724F-44D0-A760-2A124B088E61}" srcOrd="1" destOrd="0" presId="urn:microsoft.com/office/officeart/2005/8/layout/lProcess2"/>
    <dgm:cxn modelId="{465FDE53-A2DC-43E7-A508-94B27380A49B}" type="presParOf" srcId="{9176CDCB-D53E-492F-ABA4-0CA22AD4E081}" destId="{48C37FC7-2692-4E90-A870-7BA5DB28F480}" srcOrd="2" destOrd="0" presId="urn:microsoft.com/office/officeart/2005/8/layout/lProcess2"/>
    <dgm:cxn modelId="{CF98F76B-86F8-4D1E-91CA-CD404578FDFF}" type="presParOf" srcId="{48C37FC7-2692-4E90-A870-7BA5DB28F480}" destId="{D4E62491-3C41-4296-AA63-1C867DF0961F}" srcOrd="0" destOrd="0" presId="urn:microsoft.com/office/officeart/2005/8/layout/lProcess2"/>
    <dgm:cxn modelId="{CEB9D431-83CC-46C2-AAB0-C216341DB125}" type="presParOf" srcId="{7FA27D77-F644-4755-97E4-EA46E2B80F75}" destId="{77B496E6-B1C2-4F03-837F-9258E6646798}" srcOrd="3" destOrd="0" presId="urn:microsoft.com/office/officeart/2005/8/layout/lProcess2"/>
    <dgm:cxn modelId="{C77A0DF2-DAAD-402E-9C87-AA33282204E2}" type="presParOf" srcId="{7FA27D77-F644-4755-97E4-EA46E2B80F75}" destId="{26B6D506-398B-4645-95A4-05011B2ECCFD}" srcOrd="4" destOrd="0" presId="urn:microsoft.com/office/officeart/2005/8/layout/lProcess2"/>
    <dgm:cxn modelId="{7C1A817B-AFC9-4ED8-81DF-AFBAFC4D7736}" type="presParOf" srcId="{26B6D506-398B-4645-95A4-05011B2ECCFD}" destId="{1F5B260A-E837-4762-B462-BF6718B2AAA1}" srcOrd="0" destOrd="0" presId="urn:microsoft.com/office/officeart/2005/8/layout/lProcess2"/>
    <dgm:cxn modelId="{89F7FEC1-6445-4F48-81E9-46D8A8343A2E}" type="presParOf" srcId="{26B6D506-398B-4645-95A4-05011B2ECCFD}" destId="{28DAE545-8739-4F4C-B11A-625B290811DC}" srcOrd="1" destOrd="0" presId="urn:microsoft.com/office/officeart/2005/8/layout/lProcess2"/>
    <dgm:cxn modelId="{04C66E1A-F12D-428A-8961-35237BA447DB}" type="presParOf" srcId="{26B6D506-398B-4645-95A4-05011B2ECCFD}" destId="{6D8F88A8-4F2F-489D-97B9-3E9BF0A26A3B}" srcOrd="2" destOrd="0" presId="urn:microsoft.com/office/officeart/2005/8/layout/lProcess2"/>
    <dgm:cxn modelId="{A7ACC9E9-4D60-4FF3-8263-A0740204F471}" type="presParOf" srcId="{6D8F88A8-4F2F-489D-97B9-3E9BF0A26A3B}" destId="{2F5D6F80-CAB9-4A86-8210-93C4BF4CBA44}"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23EDB0-4071-47AB-862C-5E0278C2BB49}" type="doc">
      <dgm:prSet loTypeId="urn:microsoft.com/office/officeart/2005/8/layout/lProcess2" loCatId="list" qsTypeId="urn:microsoft.com/office/officeart/2005/8/quickstyle/3d2" qsCatId="3D" csTypeId="urn:microsoft.com/office/officeart/2005/8/colors/accent4_2" csCatId="accent4" phldr="1"/>
      <dgm:spPr/>
    </dgm:pt>
    <dgm:pt modelId="{45D39BAF-1313-4566-932F-FDC6E6A7D4C6}">
      <dgm:prSet phldrT="[Text]" custT="1"/>
      <dgm:spPr/>
      <dgm:t>
        <a:bodyPr/>
        <a:lstStyle/>
        <a:p>
          <a:pPr algn="ctr">
            <a:lnSpc>
              <a:spcPct val="90000"/>
            </a:lnSpc>
            <a:spcAft>
              <a:spcPct val="35000"/>
            </a:spcAft>
          </a:pPr>
          <a:endParaRPr lang="ro-RO" sz="1800" b="1" kern="1200" dirty="0">
            <a:latin typeface="Calibri" panose="020F0502020204030204"/>
            <a:ea typeface="+mn-ea"/>
            <a:cs typeface="+mn-cs"/>
          </a:endParaRPr>
        </a:p>
        <a:p>
          <a:pPr algn="ctr">
            <a:lnSpc>
              <a:spcPct val="90000"/>
            </a:lnSpc>
            <a:spcAft>
              <a:spcPct val="35000"/>
            </a:spcAft>
          </a:pPr>
          <a:endParaRPr lang="ro-RO" sz="1800" b="1" kern="1200" dirty="0">
            <a:latin typeface="Calibri" panose="020F0502020204030204"/>
            <a:ea typeface="+mn-ea"/>
            <a:cs typeface="+mn-cs"/>
          </a:endParaRPr>
        </a:p>
        <a:p>
          <a:pPr algn="ctr">
            <a:lnSpc>
              <a:spcPct val="90000"/>
            </a:lnSpc>
            <a:spcAft>
              <a:spcPct val="35000"/>
            </a:spcAft>
          </a:pPr>
          <a:endParaRPr lang="ro-RO" sz="1800" b="1" kern="1200" dirty="0">
            <a:latin typeface="Calibri" panose="020F0502020204030204"/>
            <a:ea typeface="+mn-ea"/>
            <a:cs typeface="+mn-cs"/>
          </a:endParaRPr>
        </a:p>
        <a:p>
          <a:pPr algn="ctr">
            <a:lnSpc>
              <a:spcPct val="90000"/>
            </a:lnSpc>
            <a:spcAft>
              <a:spcPct val="35000"/>
            </a:spcAft>
          </a:pPr>
          <a:endParaRPr lang="ro-RO" sz="1800" b="1" kern="1200" dirty="0">
            <a:latin typeface="Calibri" panose="020F0502020204030204"/>
            <a:ea typeface="+mn-ea"/>
            <a:cs typeface="+mn-cs"/>
          </a:endParaRPr>
        </a:p>
        <a:p>
          <a:pPr algn="ctr">
            <a:lnSpc>
              <a:spcPct val="90000"/>
            </a:lnSpc>
            <a:spcAft>
              <a:spcPct val="35000"/>
            </a:spcAft>
          </a:pPr>
          <a:endParaRPr lang="ro-RO" sz="1800" b="1" kern="1200" dirty="0">
            <a:latin typeface="Calibri" panose="020F0502020204030204"/>
            <a:ea typeface="+mn-ea"/>
            <a:cs typeface="+mn-cs"/>
          </a:endParaRPr>
        </a:p>
        <a:p>
          <a:pPr algn="ctr">
            <a:lnSpc>
              <a:spcPct val="90000"/>
            </a:lnSpc>
            <a:spcAft>
              <a:spcPct val="35000"/>
            </a:spcAft>
          </a:pPr>
          <a:endParaRPr lang="ro-RO" sz="1800" b="1" kern="1200" dirty="0">
            <a:latin typeface="Calibri" panose="020F0502020204030204"/>
            <a:ea typeface="+mn-ea"/>
            <a:cs typeface="+mn-cs"/>
          </a:endParaRPr>
        </a:p>
        <a:p>
          <a:pPr algn="ctr">
            <a:lnSpc>
              <a:spcPct val="90000"/>
            </a:lnSpc>
            <a:spcAft>
              <a:spcPct val="35000"/>
            </a:spcAft>
          </a:pPr>
          <a:endParaRPr lang="ro-RO" sz="2400" b="1" kern="1200" dirty="0">
            <a:latin typeface="Trebuchet MS" panose="020B0603020202020204" pitchFamily="34" charset="0"/>
            <a:ea typeface="+mn-ea"/>
            <a:cs typeface="+mn-cs"/>
          </a:endParaRPr>
        </a:p>
        <a:p>
          <a:pPr algn="ctr">
            <a:lnSpc>
              <a:spcPct val="90000"/>
            </a:lnSpc>
            <a:spcAft>
              <a:spcPct val="35000"/>
            </a:spcAft>
          </a:pPr>
          <a:endParaRPr lang="ro-RO" sz="2400" b="1" kern="1200" dirty="0">
            <a:latin typeface="Trebuchet MS" panose="020B0603020202020204" pitchFamily="34" charset="0"/>
            <a:ea typeface="+mn-ea"/>
            <a:cs typeface="+mn-cs"/>
          </a:endParaRPr>
        </a:p>
        <a:p>
          <a:pPr algn="ctr">
            <a:lnSpc>
              <a:spcPct val="90000"/>
            </a:lnSpc>
            <a:spcAft>
              <a:spcPct val="35000"/>
            </a:spcAft>
          </a:pPr>
          <a:endParaRPr lang="ro-RO" sz="2000" b="1" kern="1200" dirty="0">
            <a:latin typeface="Trebuchet MS" panose="020B0603020202020204" pitchFamily="34" charset="0"/>
            <a:ea typeface="+mn-ea"/>
            <a:cs typeface="+mn-cs"/>
          </a:endParaRPr>
        </a:p>
        <a:p>
          <a:pPr algn="ctr">
            <a:lnSpc>
              <a:spcPct val="90000"/>
            </a:lnSpc>
            <a:spcAft>
              <a:spcPct val="35000"/>
            </a:spcAft>
          </a:pPr>
          <a:r>
            <a:rPr lang="ro-RO" sz="2000" b="1" kern="1200" dirty="0">
              <a:latin typeface="Trebuchet MS" panose="020B0603020202020204" pitchFamily="34" charset="0"/>
              <a:ea typeface="+mn-ea"/>
              <a:cs typeface="+mn-cs"/>
            </a:rPr>
            <a:t>Investiții neproductive la nivel de fermă</a:t>
          </a:r>
        </a:p>
        <a:p>
          <a:pPr algn="ctr">
            <a:lnSpc>
              <a:spcPct val="90000"/>
            </a:lnSpc>
            <a:spcAft>
              <a:spcPct val="35000"/>
            </a:spcAft>
          </a:pPr>
          <a:endParaRPr lang="ro-RO" sz="2000" b="1" kern="1200" dirty="0">
            <a:latin typeface="Trebuchet MS" panose="020B0603020202020204" pitchFamily="34" charset="0"/>
            <a:ea typeface="+mn-ea"/>
            <a:cs typeface="+mn-cs"/>
          </a:endParaRPr>
        </a:p>
        <a:p>
          <a:pPr algn="l">
            <a:lnSpc>
              <a:spcPct val="90000"/>
            </a:lnSpc>
            <a:spcAft>
              <a:spcPct val="35000"/>
            </a:spcAft>
          </a:pPr>
          <a:r>
            <a:rPr lang="ro-RO" sz="1800" b="0" kern="1200" dirty="0">
              <a:latin typeface="Trebuchet MS" panose="020B0603020202020204" pitchFamily="34" charset="0"/>
              <a:ea typeface="+mn-ea"/>
              <a:cs typeface="+mn-cs"/>
            </a:rPr>
            <a:t>Sprijin în vederea creării de perdele naturale de protecție pentru culturile din fermă, cu scopul de a proteja împotriva factorilor climatici.</a:t>
          </a:r>
          <a:endParaRPr lang="ro-RO" sz="2000" b="1" kern="1200" dirty="0">
            <a:latin typeface="Trebuchet MS" panose="020B0603020202020204" pitchFamily="34" charset="0"/>
            <a:ea typeface="+mn-ea"/>
            <a:cs typeface="+mn-cs"/>
          </a:endParaRPr>
        </a:p>
        <a:p>
          <a:pPr algn="l">
            <a:lnSpc>
              <a:spcPct val="90000"/>
            </a:lnSpc>
            <a:spcAft>
              <a:spcPct val="35000"/>
            </a:spcAft>
          </a:pPr>
          <a:r>
            <a:rPr lang="ro-RO" sz="2000" b="1" kern="1200" dirty="0">
              <a:latin typeface="Trebuchet MS" panose="020B0603020202020204" pitchFamily="34" charset="0"/>
              <a:ea typeface="+mn-ea"/>
              <a:cs typeface="+mn-cs"/>
            </a:rPr>
            <a:t>Buget: 11,7 mil euro</a:t>
          </a:r>
        </a:p>
        <a:p>
          <a:pPr algn="l">
            <a:lnSpc>
              <a:spcPct val="90000"/>
            </a:lnSpc>
            <a:spcAft>
              <a:spcPct val="35000"/>
            </a:spcAft>
          </a:pPr>
          <a:r>
            <a:rPr lang="ro-RO" sz="1800" b="1" kern="1200" dirty="0">
              <a:latin typeface="Trebuchet MS" panose="020B0603020202020204" pitchFamily="34" charset="0"/>
              <a:ea typeface="+mn-ea"/>
              <a:cs typeface="+mn-cs"/>
            </a:rPr>
            <a:t>200.000 euro</a:t>
          </a:r>
          <a:r>
            <a:rPr lang="en-GB" sz="1800" b="0" kern="1200" dirty="0">
              <a:latin typeface="Trebuchet MS" panose="020B0603020202020204" pitchFamily="34" charset="0"/>
              <a:ea typeface="+mn-ea"/>
              <a:cs typeface="+mn-cs"/>
            </a:rPr>
            <a:t>/</a:t>
          </a:r>
          <a:r>
            <a:rPr lang="en-GB" sz="1800" b="0" kern="1200" dirty="0" err="1">
              <a:latin typeface="Trebuchet MS" panose="020B0603020202020204" pitchFamily="34" charset="0"/>
              <a:ea typeface="+mn-ea"/>
              <a:cs typeface="+mn-cs"/>
            </a:rPr>
            <a:t>proiect</a:t>
          </a:r>
          <a:endParaRPr lang="en-GB" sz="1800" b="0" kern="1200" dirty="0">
            <a:latin typeface="Trebuchet MS" panose="020B0603020202020204" pitchFamily="34" charset="0"/>
            <a:ea typeface="+mn-ea"/>
            <a:cs typeface="+mn-cs"/>
          </a:endParaRPr>
        </a:p>
        <a:p>
          <a:pPr algn="l">
            <a:lnSpc>
              <a:spcPct val="90000"/>
            </a:lnSpc>
            <a:spcAft>
              <a:spcPct val="35000"/>
            </a:spcAft>
          </a:pPr>
          <a:endParaRPr lang="ro-RO" sz="1800" b="0" kern="1200" dirty="0">
            <a:latin typeface="Trebuchet MS" panose="020B0603020202020204" pitchFamily="34" charset="0"/>
            <a:ea typeface="+mn-ea"/>
            <a:cs typeface="+mn-cs"/>
          </a:endParaRPr>
        </a:p>
        <a:p>
          <a:pPr algn="l">
            <a:lnSpc>
              <a:spcPct val="90000"/>
            </a:lnSpc>
            <a:spcAft>
              <a:spcPct val="35000"/>
            </a:spcAft>
          </a:pPr>
          <a:r>
            <a:rPr lang="ro-RO" sz="1800" b="0" kern="1200" dirty="0">
              <a:latin typeface="Trebuchet MS" panose="020B0603020202020204" pitchFamily="34" charset="0"/>
              <a:ea typeface="+mn-ea"/>
              <a:cs typeface="+mn-cs"/>
            </a:rPr>
            <a:t>Intensitatea sprijinului: 100 %</a:t>
          </a:r>
        </a:p>
        <a:p>
          <a:pPr algn="l">
            <a:lnSpc>
              <a:spcPct val="90000"/>
            </a:lnSpc>
            <a:spcAft>
              <a:spcPct val="35000"/>
            </a:spcAft>
          </a:pPr>
          <a:endParaRPr lang="ro-RO" sz="1800" b="1" u="sng" kern="1200" dirty="0">
            <a:latin typeface="Trebuchet MS" panose="020B0603020202020204" pitchFamily="34" charset="0"/>
            <a:ea typeface="+mn-ea"/>
            <a:cs typeface="+mn-cs"/>
          </a:endParaRPr>
        </a:p>
        <a:p>
          <a:pPr algn="l">
            <a:lnSpc>
              <a:spcPct val="90000"/>
            </a:lnSpc>
            <a:spcAft>
              <a:spcPct val="35000"/>
            </a:spcAft>
          </a:pPr>
          <a:r>
            <a:rPr lang="ro-RO" sz="1800" b="1" kern="1200" dirty="0">
              <a:latin typeface="Trebuchet MS" panose="020B0603020202020204" pitchFamily="34" charset="0"/>
              <a:ea typeface="+mn-ea"/>
              <a:cs typeface="+mn-cs"/>
            </a:rPr>
            <a:t>BENEFICIARI:</a:t>
          </a:r>
        </a:p>
        <a:p>
          <a:pPr algn="l">
            <a:lnSpc>
              <a:spcPct val="100000"/>
            </a:lnSpc>
            <a:spcAft>
              <a:spcPts val="0"/>
            </a:spcAft>
          </a:pPr>
          <a:r>
            <a:rPr lang="ro-RO" sz="1800" b="0" kern="1200" dirty="0">
              <a:latin typeface="Trebuchet MS" panose="020B0603020202020204" pitchFamily="34" charset="0"/>
              <a:ea typeface="+mn-ea"/>
              <a:cs typeface="+mn-cs"/>
            </a:rPr>
            <a:t>Fermieri,</a:t>
          </a:r>
          <a:r>
            <a:rPr lang="ro-RO" sz="1800" b="0" kern="1200" dirty="0">
              <a:solidFill>
                <a:srgbClr val="FF0000"/>
              </a:solidFill>
              <a:latin typeface="Trebuchet MS" panose="020B0603020202020204" pitchFamily="34" charset="0"/>
              <a:ea typeface="+mn-ea"/>
              <a:cs typeface="+mn-cs"/>
            </a:rPr>
            <a:t> </a:t>
          </a:r>
          <a:r>
            <a:rPr lang="ro-RO" sz="1800" b="0" kern="1200" dirty="0">
              <a:solidFill>
                <a:schemeClr val="tx1"/>
              </a:solidFill>
              <a:latin typeface="Trebuchet MS" panose="020B0603020202020204" pitchFamily="34" charset="0"/>
              <a:ea typeface="+mn-ea"/>
              <a:cs typeface="+mn-cs"/>
            </a:rPr>
            <a:t>cu excepția persoanelor fizice</a:t>
          </a:r>
        </a:p>
        <a:p>
          <a:pPr algn="l">
            <a:lnSpc>
              <a:spcPct val="100000"/>
            </a:lnSpc>
            <a:spcAft>
              <a:spcPts val="0"/>
            </a:spcAft>
          </a:pPr>
          <a:endParaRPr lang="ro-RO" sz="2000" b="0" kern="1200" dirty="0">
            <a:latin typeface="Trebuchet MS" panose="020B0603020202020204" pitchFamily="34" charset="0"/>
            <a:ea typeface="+mn-ea"/>
            <a:cs typeface="+mn-cs"/>
          </a:endParaRPr>
        </a:p>
        <a:p>
          <a:pPr algn="l">
            <a:lnSpc>
              <a:spcPct val="100000"/>
            </a:lnSpc>
            <a:spcAft>
              <a:spcPts val="0"/>
            </a:spcAft>
          </a:pPr>
          <a:endParaRPr lang="ro-RO" sz="2000" b="0" kern="1200" dirty="0">
            <a:latin typeface="Trebuchet MS" panose="020B0603020202020204" pitchFamily="34" charset="0"/>
            <a:ea typeface="+mn-ea"/>
            <a:cs typeface="+mn-cs"/>
          </a:endParaRPr>
        </a:p>
      </dgm:t>
    </dgm:pt>
    <dgm:pt modelId="{713E2967-429B-4CC2-890E-84C265631192}" type="parTrans" cxnId="{C20633FD-7923-4F07-A490-F1BC1352AD91}">
      <dgm:prSet/>
      <dgm:spPr/>
      <dgm:t>
        <a:bodyPr/>
        <a:lstStyle/>
        <a:p>
          <a:endParaRPr lang="en-GB"/>
        </a:p>
      </dgm:t>
    </dgm:pt>
    <dgm:pt modelId="{3B210AF5-D6B3-4EB1-8AE3-F7E3A9478E81}" type="sibTrans" cxnId="{C20633FD-7923-4F07-A490-F1BC1352AD91}">
      <dgm:prSet/>
      <dgm:spPr/>
      <dgm:t>
        <a:bodyPr/>
        <a:lstStyle/>
        <a:p>
          <a:endParaRPr lang="en-GB"/>
        </a:p>
      </dgm:t>
    </dgm:pt>
    <dgm:pt modelId="{7FA27D77-F644-4755-97E4-EA46E2B80F75}" type="pres">
      <dgm:prSet presAssocID="{F223EDB0-4071-47AB-862C-5E0278C2BB49}" presName="theList" presStyleCnt="0">
        <dgm:presLayoutVars>
          <dgm:dir/>
          <dgm:animLvl val="lvl"/>
          <dgm:resizeHandles val="exact"/>
        </dgm:presLayoutVars>
      </dgm:prSet>
      <dgm:spPr/>
    </dgm:pt>
    <dgm:pt modelId="{CCB4C211-1B21-4A59-89F9-0491C025C9C5}" type="pres">
      <dgm:prSet presAssocID="{45D39BAF-1313-4566-932F-FDC6E6A7D4C6}" presName="compNode" presStyleCnt="0"/>
      <dgm:spPr/>
    </dgm:pt>
    <dgm:pt modelId="{C50B2469-9720-4193-987B-A9AF33362275}" type="pres">
      <dgm:prSet presAssocID="{45D39BAF-1313-4566-932F-FDC6E6A7D4C6}" presName="aNode" presStyleLbl="bgShp" presStyleIdx="0" presStyleCnt="1" custScaleX="177461" custLinFactNeighborX="-571"/>
      <dgm:spPr/>
      <dgm:t>
        <a:bodyPr/>
        <a:lstStyle/>
        <a:p>
          <a:endParaRPr lang="en-US"/>
        </a:p>
      </dgm:t>
    </dgm:pt>
    <dgm:pt modelId="{2B115757-7CDD-4B49-A6CC-EF6CD87A676D}" type="pres">
      <dgm:prSet presAssocID="{45D39BAF-1313-4566-932F-FDC6E6A7D4C6}" presName="textNode" presStyleLbl="bgShp" presStyleIdx="0" presStyleCnt="1"/>
      <dgm:spPr/>
      <dgm:t>
        <a:bodyPr/>
        <a:lstStyle/>
        <a:p>
          <a:endParaRPr lang="en-US"/>
        </a:p>
      </dgm:t>
    </dgm:pt>
    <dgm:pt modelId="{34895206-73B4-4A6F-8B73-181C16C16B7D}" type="pres">
      <dgm:prSet presAssocID="{45D39BAF-1313-4566-932F-FDC6E6A7D4C6}" presName="compChildNode" presStyleCnt="0"/>
      <dgm:spPr/>
    </dgm:pt>
    <dgm:pt modelId="{B090AB7C-AF58-47E1-8A46-63FD1F34FC31}" type="pres">
      <dgm:prSet presAssocID="{45D39BAF-1313-4566-932F-FDC6E6A7D4C6}" presName="theInnerList" presStyleCnt="0"/>
      <dgm:spPr/>
    </dgm:pt>
  </dgm:ptLst>
  <dgm:cxnLst>
    <dgm:cxn modelId="{C6FD2583-2FC2-4A1A-AD3F-1851BAA7AB5A}" type="presOf" srcId="{F223EDB0-4071-47AB-862C-5E0278C2BB49}" destId="{7FA27D77-F644-4755-97E4-EA46E2B80F75}" srcOrd="0" destOrd="0" presId="urn:microsoft.com/office/officeart/2005/8/layout/lProcess2"/>
    <dgm:cxn modelId="{22F73714-996D-4254-86B4-E91055662679}" type="presOf" srcId="{45D39BAF-1313-4566-932F-FDC6E6A7D4C6}" destId="{C50B2469-9720-4193-987B-A9AF33362275}" srcOrd="0" destOrd="0" presId="urn:microsoft.com/office/officeart/2005/8/layout/lProcess2"/>
    <dgm:cxn modelId="{C20633FD-7923-4F07-A490-F1BC1352AD91}" srcId="{F223EDB0-4071-47AB-862C-5E0278C2BB49}" destId="{45D39BAF-1313-4566-932F-FDC6E6A7D4C6}" srcOrd="0" destOrd="0" parTransId="{713E2967-429B-4CC2-890E-84C265631192}" sibTransId="{3B210AF5-D6B3-4EB1-8AE3-F7E3A9478E81}"/>
    <dgm:cxn modelId="{F95BD2B1-03C7-41C4-B6BA-9E355A7857D7}" type="presOf" srcId="{45D39BAF-1313-4566-932F-FDC6E6A7D4C6}" destId="{2B115757-7CDD-4B49-A6CC-EF6CD87A676D}" srcOrd="1" destOrd="0" presId="urn:microsoft.com/office/officeart/2005/8/layout/lProcess2"/>
    <dgm:cxn modelId="{E24180F1-8441-4378-A086-D84EBA621DF3}" type="presParOf" srcId="{7FA27D77-F644-4755-97E4-EA46E2B80F75}" destId="{CCB4C211-1B21-4A59-89F9-0491C025C9C5}" srcOrd="0" destOrd="0" presId="urn:microsoft.com/office/officeart/2005/8/layout/lProcess2"/>
    <dgm:cxn modelId="{5CEC4DCE-841E-4EA1-979C-FD33DC01F983}" type="presParOf" srcId="{CCB4C211-1B21-4A59-89F9-0491C025C9C5}" destId="{C50B2469-9720-4193-987B-A9AF33362275}" srcOrd="0" destOrd="0" presId="urn:microsoft.com/office/officeart/2005/8/layout/lProcess2"/>
    <dgm:cxn modelId="{82F912BF-FFF1-4DF0-8C8A-A726B43C29FA}" type="presParOf" srcId="{CCB4C211-1B21-4A59-89F9-0491C025C9C5}" destId="{2B115757-7CDD-4B49-A6CC-EF6CD87A676D}" srcOrd="1" destOrd="0" presId="urn:microsoft.com/office/officeart/2005/8/layout/lProcess2"/>
    <dgm:cxn modelId="{3A26A93A-79B8-44E8-A383-AE71ED2B899A}" type="presParOf" srcId="{CCB4C211-1B21-4A59-89F9-0491C025C9C5}" destId="{34895206-73B4-4A6F-8B73-181C16C16B7D}" srcOrd="2" destOrd="0" presId="urn:microsoft.com/office/officeart/2005/8/layout/lProcess2"/>
    <dgm:cxn modelId="{0C7FD683-A980-4AC4-A567-EB32B01354E3}" type="presParOf" srcId="{34895206-73B4-4A6F-8B73-181C16C16B7D}" destId="{B090AB7C-AF58-47E1-8A46-63FD1F34FC31}"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223EDB0-4071-47AB-862C-5E0278C2BB49}" type="doc">
      <dgm:prSet loTypeId="urn:microsoft.com/office/officeart/2005/8/layout/lProcess2" loCatId="list" qsTypeId="urn:microsoft.com/office/officeart/2005/8/quickstyle/3d2" qsCatId="3D" csTypeId="urn:microsoft.com/office/officeart/2005/8/colors/accent4_2" csCatId="accent4" phldr="1"/>
      <dgm:spPr/>
    </dgm:pt>
    <dgm:pt modelId="{45D39BAF-1313-4566-932F-FDC6E6A7D4C6}">
      <dgm:prSet phldrT="[Text]" custT="1"/>
      <dgm:spPr/>
      <dgm:t>
        <a:bodyPr/>
        <a:lstStyle/>
        <a:p>
          <a:pPr algn="ctr"/>
          <a:endParaRPr lang="ro-RO" sz="1800" b="1" kern="1200" dirty="0">
            <a:latin typeface="Calibri" panose="020F0502020204030204"/>
            <a:ea typeface="+mn-ea"/>
            <a:cs typeface="+mn-cs"/>
          </a:endParaRPr>
        </a:p>
        <a:p>
          <a:pPr algn="ctr"/>
          <a:endParaRPr lang="ro-RO" sz="1800" b="1" kern="1200" dirty="0">
            <a:latin typeface="Calibri" panose="020F0502020204030204"/>
            <a:ea typeface="+mn-ea"/>
            <a:cs typeface="+mn-cs"/>
          </a:endParaRPr>
        </a:p>
        <a:p>
          <a:pPr algn="ctr"/>
          <a:endParaRPr lang="ro-RO" sz="1800" b="1" kern="1200" dirty="0">
            <a:latin typeface="Calibri" panose="020F0502020204030204"/>
            <a:ea typeface="+mn-ea"/>
            <a:cs typeface="+mn-cs"/>
          </a:endParaRPr>
        </a:p>
        <a:p>
          <a:pPr algn="ctr"/>
          <a:endParaRPr lang="ro-RO" sz="1800" b="1" kern="1200" dirty="0">
            <a:latin typeface="Calibri" panose="020F0502020204030204"/>
            <a:ea typeface="+mn-ea"/>
            <a:cs typeface="+mn-cs"/>
          </a:endParaRPr>
        </a:p>
        <a:p>
          <a:pPr algn="ctr"/>
          <a:endParaRPr lang="ro-RO" sz="1800" b="1" kern="1200" dirty="0">
            <a:latin typeface="Calibri" panose="020F0502020204030204"/>
            <a:ea typeface="+mn-ea"/>
            <a:cs typeface="+mn-cs"/>
          </a:endParaRPr>
        </a:p>
        <a:p>
          <a:pPr algn="ctr"/>
          <a:endParaRPr lang="ro-RO" sz="2200" b="1" kern="1200" dirty="0">
            <a:latin typeface="Trebuchet MS" panose="020B0603020202020204" pitchFamily="34" charset="0"/>
            <a:ea typeface="+mn-ea"/>
            <a:cs typeface="+mn-cs"/>
          </a:endParaRPr>
        </a:p>
        <a:p>
          <a:pPr algn="ctr"/>
          <a:endParaRPr lang="ro-RO" sz="2200" b="1" kern="1200" dirty="0">
            <a:latin typeface="Trebuchet MS" panose="020B0603020202020204" pitchFamily="34" charset="0"/>
            <a:ea typeface="+mn-ea"/>
            <a:cs typeface="+mn-cs"/>
          </a:endParaRPr>
        </a:p>
        <a:p>
          <a:pPr algn="ctr"/>
          <a:r>
            <a:rPr lang="ro-RO" sz="2200" b="1" kern="1200" dirty="0">
              <a:latin typeface="Trebuchet MS" panose="020B0603020202020204" pitchFamily="34" charset="0"/>
              <a:ea typeface="+mn-ea"/>
              <a:cs typeface="+mn-cs"/>
            </a:rPr>
            <a:t>Investiții în</a:t>
          </a:r>
          <a:r>
            <a:rPr lang="en-GB" sz="2200" b="1" kern="1200" dirty="0">
              <a:latin typeface="Trebuchet MS" panose="020B0603020202020204" pitchFamily="34" charset="0"/>
              <a:ea typeface="+mn-ea"/>
              <a:cs typeface="+mn-cs"/>
            </a:rPr>
            <a:t> </a:t>
          </a:r>
          <a:r>
            <a:rPr lang="ro-RO" sz="2200" b="1" kern="1200" dirty="0">
              <a:latin typeface="Trebuchet MS" panose="020B0603020202020204" pitchFamily="34" charset="0"/>
              <a:ea typeface="+mn-ea"/>
              <a:cs typeface="+mn-cs"/>
            </a:rPr>
            <a:t>crearea și dezvoltarea de activități neagricole</a:t>
          </a:r>
          <a:endParaRPr lang="en-GB" sz="2200" b="1" kern="1200" dirty="0">
            <a:latin typeface="Trebuchet MS" panose="020B0603020202020204" pitchFamily="34" charset="0"/>
            <a:ea typeface="+mn-ea"/>
            <a:cs typeface="+mn-cs"/>
          </a:endParaRPr>
        </a:p>
        <a:p>
          <a:pPr algn="l"/>
          <a:r>
            <a:rPr lang="en-GB" sz="2000" b="0" kern="1200" dirty="0">
              <a:latin typeface="Trebuchet MS" panose="020B0603020202020204" pitchFamily="34" charset="0"/>
              <a:ea typeface="+mn-ea"/>
              <a:cs typeface="+mn-cs"/>
            </a:rPr>
            <a:t> </a:t>
          </a:r>
          <a:endParaRPr lang="en-GB" sz="2000" b="1" kern="1200" dirty="0">
            <a:latin typeface="Trebuchet MS" panose="020B0603020202020204" pitchFamily="34" charset="0"/>
            <a:ea typeface="+mn-ea"/>
            <a:cs typeface="+mn-cs"/>
          </a:endParaRPr>
        </a:p>
        <a:p>
          <a:pPr algn="l"/>
          <a:r>
            <a:rPr lang="ro-RO" sz="2000" b="1" kern="1200" dirty="0">
              <a:latin typeface="Trebuchet MS" panose="020B0603020202020204" pitchFamily="34" charset="0"/>
              <a:ea typeface="+mn-ea"/>
              <a:cs typeface="+mn-cs"/>
            </a:rPr>
            <a:t>Buget</a:t>
          </a:r>
          <a:r>
            <a:rPr lang="en-GB" sz="2000" b="1" kern="1200" dirty="0">
              <a:latin typeface="Trebuchet MS" panose="020B0603020202020204" pitchFamily="34" charset="0"/>
              <a:ea typeface="+mn-ea"/>
              <a:cs typeface="+mn-cs"/>
            </a:rPr>
            <a:t>: 150 mil. Euro</a:t>
          </a:r>
        </a:p>
        <a:p>
          <a:pPr algn="l"/>
          <a:r>
            <a:rPr lang="ro-RO" sz="2000" b="0" kern="1200" dirty="0">
              <a:solidFill>
                <a:schemeClr val="tx1"/>
              </a:solidFill>
              <a:latin typeface="Trebuchet MS" panose="020B0603020202020204" pitchFamily="34" charset="0"/>
              <a:ea typeface="+mn-ea"/>
              <a:cs typeface="+mn-cs"/>
            </a:rPr>
            <a:t>Acoperire teritorială: </a:t>
          </a:r>
          <a:r>
            <a:rPr lang="ro-RO" sz="2000" b="0" kern="1200" dirty="0">
              <a:latin typeface="Trebuchet MS" panose="020B0603020202020204" pitchFamily="34" charset="0"/>
              <a:ea typeface="+mn-ea"/>
              <a:cs typeface="+mn-cs"/>
            </a:rPr>
            <a:t>spațiul rural</a:t>
          </a:r>
        </a:p>
        <a:p>
          <a:pPr algn="l"/>
          <a:endParaRPr lang="en-GB" sz="2000" b="0" kern="1200" dirty="0">
            <a:latin typeface="Trebuchet MS" panose="020B0603020202020204" pitchFamily="34" charset="0"/>
            <a:ea typeface="+mn-ea"/>
            <a:cs typeface="+mn-cs"/>
          </a:endParaRPr>
        </a:p>
        <a:p>
          <a:pPr algn="l"/>
          <a:r>
            <a:rPr lang="en-GB" sz="2000" b="1" kern="1200" dirty="0" err="1">
              <a:latin typeface="Trebuchet MS" panose="020B0603020202020204" pitchFamily="34" charset="0"/>
              <a:ea typeface="+mn-ea"/>
              <a:cs typeface="+mn-cs"/>
            </a:rPr>
            <a:t>Valoarea</a:t>
          </a:r>
          <a:r>
            <a:rPr lang="en-GB" sz="2000" b="1" kern="1200" dirty="0">
              <a:latin typeface="Trebuchet MS" panose="020B0603020202020204" pitchFamily="34" charset="0"/>
              <a:ea typeface="+mn-ea"/>
              <a:cs typeface="+mn-cs"/>
            </a:rPr>
            <a:t> </a:t>
          </a:r>
          <a:r>
            <a:rPr lang="en-GB" sz="2000" b="1" kern="1200" dirty="0" err="1">
              <a:latin typeface="Trebuchet MS" panose="020B0603020202020204" pitchFamily="34" charset="0"/>
              <a:ea typeface="+mn-ea"/>
              <a:cs typeface="+mn-cs"/>
            </a:rPr>
            <a:t>maximă</a:t>
          </a:r>
          <a:r>
            <a:rPr lang="en-GB" sz="2000" b="1" kern="1200" dirty="0">
              <a:latin typeface="Trebuchet MS" panose="020B0603020202020204" pitchFamily="34" charset="0"/>
              <a:ea typeface="+mn-ea"/>
              <a:cs typeface="+mn-cs"/>
            </a:rPr>
            <a:t> a </a:t>
          </a:r>
          <a:r>
            <a:rPr lang="en-GB" sz="2000" b="1" kern="1200" dirty="0" err="1">
              <a:latin typeface="Trebuchet MS" panose="020B0603020202020204" pitchFamily="34" charset="0"/>
              <a:ea typeface="+mn-ea"/>
              <a:cs typeface="+mn-cs"/>
            </a:rPr>
            <a:t>sprijinului</a:t>
          </a:r>
          <a:r>
            <a:rPr lang="en-GB" sz="2000" b="1" kern="1200" dirty="0">
              <a:latin typeface="Trebuchet MS" panose="020B0603020202020204" pitchFamily="34" charset="0"/>
              <a:ea typeface="+mn-ea"/>
              <a:cs typeface="+mn-cs"/>
            </a:rPr>
            <a:t> public </a:t>
          </a:r>
          <a:r>
            <a:rPr lang="en-GB" sz="2000" b="0" kern="1200" dirty="0" err="1">
              <a:latin typeface="Trebuchet MS" panose="020B0603020202020204" pitchFamily="34" charset="0"/>
              <a:ea typeface="+mn-ea"/>
              <a:cs typeface="+mn-cs"/>
            </a:rPr>
            <a:t>este</a:t>
          </a:r>
          <a:r>
            <a:rPr lang="en-GB" sz="2000" b="0" kern="1200" dirty="0">
              <a:latin typeface="Trebuchet MS" panose="020B0603020202020204" pitchFamily="34" charset="0"/>
              <a:ea typeface="+mn-ea"/>
              <a:cs typeface="+mn-cs"/>
            </a:rPr>
            <a:t> </a:t>
          </a:r>
          <a:r>
            <a:rPr lang="en-GB" sz="2000" b="1" kern="1200" dirty="0">
              <a:latin typeface="Trebuchet MS" panose="020B0603020202020204" pitchFamily="34" charset="0"/>
              <a:ea typeface="+mn-ea"/>
              <a:cs typeface="+mn-cs"/>
            </a:rPr>
            <a:t>200.000 Euro</a:t>
          </a:r>
          <a:r>
            <a:rPr lang="ro-RO" sz="2000" b="1" kern="1200" dirty="0">
              <a:latin typeface="Trebuchet MS" panose="020B0603020202020204" pitchFamily="34" charset="0"/>
              <a:ea typeface="+mn-ea"/>
              <a:cs typeface="+mn-cs"/>
            </a:rPr>
            <a:t>/proiect</a:t>
          </a:r>
          <a:r>
            <a:rPr lang="en-GB" sz="2000" b="0" kern="1200" dirty="0">
              <a:latin typeface="Trebuchet MS" panose="020B0603020202020204" pitchFamily="34" charset="0"/>
              <a:ea typeface="+mn-ea"/>
              <a:cs typeface="+mn-cs"/>
            </a:rPr>
            <a:t>;</a:t>
          </a:r>
        </a:p>
        <a:p>
          <a:pPr algn="l"/>
          <a:endParaRPr lang="ro-RO" sz="2000" b="0" kern="1200" dirty="0">
            <a:latin typeface="Trebuchet MS" panose="020B0603020202020204" pitchFamily="34" charset="0"/>
            <a:ea typeface="+mn-ea"/>
            <a:cs typeface="+mn-cs"/>
          </a:endParaRPr>
        </a:p>
        <a:p>
          <a:pPr algn="l"/>
          <a:r>
            <a:rPr lang="en-GB" sz="2000" b="0" kern="1200" dirty="0" err="1">
              <a:latin typeface="Trebuchet MS" panose="020B0603020202020204" pitchFamily="34" charset="0"/>
              <a:ea typeface="+mn-ea"/>
              <a:cs typeface="+mn-cs"/>
            </a:rPr>
            <a:t>Intensitatea</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sprijinului</a:t>
          </a:r>
          <a:r>
            <a:rPr lang="en-GB" sz="2000" b="0" kern="1200" dirty="0">
              <a:latin typeface="Trebuchet MS" panose="020B0603020202020204" pitchFamily="34" charset="0"/>
              <a:ea typeface="+mn-ea"/>
              <a:cs typeface="+mn-cs"/>
            </a:rPr>
            <a:t> public </a:t>
          </a:r>
          <a:r>
            <a:rPr lang="en-GB" sz="2000" b="0" kern="1200" dirty="0" err="1">
              <a:latin typeface="Trebuchet MS" panose="020B0603020202020204" pitchFamily="34" charset="0"/>
              <a:ea typeface="+mn-ea"/>
              <a:cs typeface="+mn-cs"/>
            </a:rPr>
            <a:t>nerambursabil</a:t>
          </a:r>
          <a:r>
            <a:rPr lang="en-GB" sz="2000" b="0" kern="1200" dirty="0">
              <a:latin typeface="Trebuchet MS" panose="020B0603020202020204" pitchFamily="34" charset="0"/>
              <a:ea typeface="+mn-ea"/>
              <a:cs typeface="+mn-cs"/>
            </a:rPr>
            <a:t> - 65%;</a:t>
          </a:r>
        </a:p>
        <a:p>
          <a:pPr algn="l"/>
          <a:r>
            <a:rPr lang="en-GB" sz="2000" b="0" kern="1200" dirty="0" err="1">
              <a:latin typeface="Trebuchet MS" panose="020B0603020202020204" pitchFamily="34" charset="0"/>
              <a:ea typeface="+mn-ea"/>
              <a:cs typeface="+mn-cs"/>
            </a:rPr>
            <a:t>Sprijinul</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intră</a:t>
          </a:r>
          <a:r>
            <a:rPr lang="en-GB" sz="2000" b="0" kern="1200" dirty="0">
              <a:latin typeface="Trebuchet MS" panose="020B0603020202020204" pitchFamily="34" charset="0"/>
              <a:ea typeface="+mn-ea"/>
              <a:cs typeface="+mn-cs"/>
            </a:rPr>
            <a:t> sub </a:t>
          </a:r>
          <a:r>
            <a:rPr lang="en-GB" sz="2000" b="0" kern="1200" dirty="0" err="1">
              <a:latin typeface="Trebuchet MS" panose="020B0603020202020204" pitchFamily="34" charset="0"/>
              <a:ea typeface="+mn-ea"/>
              <a:cs typeface="+mn-cs"/>
            </a:rPr>
            <a:t>incidența</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regulilor</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ajutorului</a:t>
          </a:r>
          <a:r>
            <a:rPr lang="en-GB" sz="2000" b="0" kern="1200" dirty="0">
              <a:latin typeface="Trebuchet MS" panose="020B0603020202020204" pitchFamily="34" charset="0"/>
              <a:ea typeface="+mn-ea"/>
              <a:cs typeface="+mn-cs"/>
            </a:rPr>
            <a:t> de minimis.</a:t>
          </a:r>
        </a:p>
        <a:p>
          <a:pPr algn="l"/>
          <a:endParaRPr lang="en-GB" sz="1800" b="0" kern="1200" dirty="0">
            <a:latin typeface="Trebuchet MS" panose="020B0603020202020204" pitchFamily="34" charset="0"/>
            <a:ea typeface="+mn-ea"/>
            <a:cs typeface="+mn-cs"/>
          </a:endParaRPr>
        </a:p>
      </dgm:t>
    </dgm:pt>
    <dgm:pt modelId="{713E2967-429B-4CC2-890E-84C265631192}" type="parTrans" cxnId="{C20633FD-7923-4F07-A490-F1BC1352AD91}">
      <dgm:prSet/>
      <dgm:spPr/>
      <dgm:t>
        <a:bodyPr/>
        <a:lstStyle/>
        <a:p>
          <a:endParaRPr lang="en-GB"/>
        </a:p>
      </dgm:t>
    </dgm:pt>
    <dgm:pt modelId="{3B210AF5-D6B3-4EB1-8AE3-F7E3A9478E81}" type="sibTrans" cxnId="{C20633FD-7923-4F07-A490-F1BC1352AD91}">
      <dgm:prSet/>
      <dgm:spPr/>
      <dgm:t>
        <a:bodyPr/>
        <a:lstStyle/>
        <a:p>
          <a:endParaRPr lang="en-GB"/>
        </a:p>
      </dgm:t>
    </dgm:pt>
    <dgm:pt modelId="{7FA27D77-F644-4755-97E4-EA46E2B80F75}" type="pres">
      <dgm:prSet presAssocID="{F223EDB0-4071-47AB-862C-5E0278C2BB49}" presName="theList" presStyleCnt="0">
        <dgm:presLayoutVars>
          <dgm:dir/>
          <dgm:animLvl val="lvl"/>
          <dgm:resizeHandles val="exact"/>
        </dgm:presLayoutVars>
      </dgm:prSet>
      <dgm:spPr/>
    </dgm:pt>
    <dgm:pt modelId="{CCB4C211-1B21-4A59-89F9-0491C025C9C5}" type="pres">
      <dgm:prSet presAssocID="{45D39BAF-1313-4566-932F-FDC6E6A7D4C6}" presName="compNode" presStyleCnt="0"/>
      <dgm:spPr/>
    </dgm:pt>
    <dgm:pt modelId="{C50B2469-9720-4193-987B-A9AF33362275}" type="pres">
      <dgm:prSet presAssocID="{45D39BAF-1313-4566-932F-FDC6E6A7D4C6}" presName="aNode" presStyleLbl="bgShp" presStyleIdx="0" presStyleCnt="1" custScaleX="177461" custLinFactNeighborX="607" custLinFactNeighborY="445"/>
      <dgm:spPr/>
      <dgm:t>
        <a:bodyPr/>
        <a:lstStyle/>
        <a:p>
          <a:endParaRPr lang="en-US"/>
        </a:p>
      </dgm:t>
    </dgm:pt>
    <dgm:pt modelId="{2B115757-7CDD-4B49-A6CC-EF6CD87A676D}" type="pres">
      <dgm:prSet presAssocID="{45D39BAF-1313-4566-932F-FDC6E6A7D4C6}" presName="textNode" presStyleLbl="bgShp" presStyleIdx="0" presStyleCnt="1"/>
      <dgm:spPr/>
      <dgm:t>
        <a:bodyPr/>
        <a:lstStyle/>
        <a:p>
          <a:endParaRPr lang="en-US"/>
        </a:p>
      </dgm:t>
    </dgm:pt>
    <dgm:pt modelId="{34895206-73B4-4A6F-8B73-181C16C16B7D}" type="pres">
      <dgm:prSet presAssocID="{45D39BAF-1313-4566-932F-FDC6E6A7D4C6}" presName="compChildNode" presStyleCnt="0"/>
      <dgm:spPr/>
    </dgm:pt>
    <dgm:pt modelId="{B090AB7C-AF58-47E1-8A46-63FD1F34FC31}" type="pres">
      <dgm:prSet presAssocID="{45D39BAF-1313-4566-932F-FDC6E6A7D4C6}" presName="theInnerList" presStyleCnt="0"/>
      <dgm:spPr/>
    </dgm:pt>
  </dgm:ptLst>
  <dgm:cxnLst>
    <dgm:cxn modelId="{C6FD2583-2FC2-4A1A-AD3F-1851BAA7AB5A}" type="presOf" srcId="{F223EDB0-4071-47AB-862C-5E0278C2BB49}" destId="{7FA27D77-F644-4755-97E4-EA46E2B80F75}" srcOrd="0" destOrd="0" presId="urn:microsoft.com/office/officeart/2005/8/layout/lProcess2"/>
    <dgm:cxn modelId="{22F73714-996D-4254-86B4-E91055662679}" type="presOf" srcId="{45D39BAF-1313-4566-932F-FDC6E6A7D4C6}" destId="{C50B2469-9720-4193-987B-A9AF33362275}" srcOrd="0" destOrd="0" presId="urn:microsoft.com/office/officeart/2005/8/layout/lProcess2"/>
    <dgm:cxn modelId="{C20633FD-7923-4F07-A490-F1BC1352AD91}" srcId="{F223EDB0-4071-47AB-862C-5E0278C2BB49}" destId="{45D39BAF-1313-4566-932F-FDC6E6A7D4C6}" srcOrd="0" destOrd="0" parTransId="{713E2967-429B-4CC2-890E-84C265631192}" sibTransId="{3B210AF5-D6B3-4EB1-8AE3-F7E3A9478E81}"/>
    <dgm:cxn modelId="{F95BD2B1-03C7-41C4-B6BA-9E355A7857D7}" type="presOf" srcId="{45D39BAF-1313-4566-932F-FDC6E6A7D4C6}" destId="{2B115757-7CDD-4B49-A6CC-EF6CD87A676D}" srcOrd="1" destOrd="0" presId="urn:microsoft.com/office/officeart/2005/8/layout/lProcess2"/>
    <dgm:cxn modelId="{E24180F1-8441-4378-A086-D84EBA621DF3}" type="presParOf" srcId="{7FA27D77-F644-4755-97E4-EA46E2B80F75}" destId="{CCB4C211-1B21-4A59-89F9-0491C025C9C5}" srcOrd="0" destOrd="0" presId="urn:microsoft.com/office/officeart/2005/8/layout/lProcess2"/>
    <dgm:cxn modelId="{5CEC4DCE-841E-4EA1-979C-FD33DC01F983}" type="presParOf" srcId="{CCB4C211-1B21-4A59-89F9-0491C025C9C5}" destId="{C50B2469-9720-4193-987B-A9AF33362275}" srcOrd="0" destOrd="0" presId="urn:microsoft.com/office/officeart/2005/8/layout/lProcess2"/>
    <dgm:cxn modelId="{82F912BF-FFF1-4DF0-8C8A-A726B43C29FA}" type="presParOf" srcId="{CCB4C211-1B21-4A59-89F9-0491C025C9C5}" destId="{2B115757-7CDD-4B49-A6CC-EF6CD87A676D}" srcOrd="1" destOrd="0" presId="urn:microsoft.com/office/officeart/2005/8/layout/lProcess2"/>
    <dgm:cxn modelId="{3A26A93A-79B8-44E8-A383-AE71ED2B899A}" type="presParOf" srcId="{CCB4C211-1B21-4A59-89F9-0491C025C9C5}" destId="{34895206-73B4-4A6F-8B73-181C16C16B7D}" srcOrd="2" destOrd="0" presId="urn:microsoft.com/office/officeart/2005/8/layout/lProcess2"/>
    <dgm:cxn modelId="{0C7FD683-A980-4AC4-A567-EB32B01354E3}" type="presParOf" srcId="{34895206-73B4-4A6F-8B73-181C16C16B7D}" destId="{B090AB7C-AF58-47E1-8A46-63FD1F34FC31}"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E923BB-1442-4CB2-B9E4-6F77CEE9C53E}"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GB"/>
        </a:p>
      </dgm:t>
    </dgm:pt>
    <dgm:pt modelId="{7D6CBA3F-21BB-414E-9571-87DBFDC628D9}">
      <dgm:prSet phldrT="[Text]" cust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dgm:spPr>
      <dgm:t>
        <a:bodyPr/>
        <a:lstStyle/>
        <a:p>
          <a:r>
            <a:rPr lang="ro-RO" sz="2400" b="1" dirty="0">
              <a:solidFill>
                <a:schemeClr val="tx1"/>
              </a:solidFill>
            </a:rPr>
            <a:t>Drumuri</a:t>
          </a:r>
        </a:p>
      </dgm:t>
    </dgm:pt>
    <dgm:pt modelId="{B3A8A5BD-0222-4DFA-BFDE-ECFF923ADAD8}" type="parTrans" cxnId="{43DBC2DE-3F0F-45F6-AC7D-8EBBB0137CD7}">
      <dgm:prSet/>
      <dgm:spPr/>
      <dgm:t>
        <a:bodyPr/>
        <a:lstStyle/>
        <a:p>
          <a:endParaRPr lang="en-GB"/>
        </a:p>
      </dgm:t>
    </dgm:pt>
    <dgm:pt modelId="{D907513C-F983-43C9-8033-EC091D727E78}" type="sibTrans" cxnId="{43DBC2DE-3F0F-45F6-AC7D-8EBBB0137CD7}">
      <dgm:prSet/>
      <dgm:spPr/>
      <dgm:t>
        <a:bodyPr/>
        <a:lstStyle/>
        <a:p>
          <a:endParaRPr lang="en-GB"/>
        </a:p>
      </dgm:t>
    </dgm:pt>
    <dgm:pt modelId="{66A10DED-C92A-4F63-80B6-98BC10244129}">
      <dgm:prSet phldrT="[Text]" custT="1">
        <dgm:style>
          <a:lnRef idx="2">
            <a:schemeClr val="accent4"/>
          </a:lnRef>
          <a:fillRef idx="1">
            <a:schemeClr val="lt1"/>
          </a:fillRef>
          <a:effectRef idx="0">
            <a:schemeClr val="accent4"/>
          </a:effectRef>
          <a:fontRef idx="minor">
            <a:schemeClr val="dk1"/>
          </a:fontRef>
        </dgm:style>
      </dgm:prSet>
      <dgm:spPr/>
      <dgm:t>
        <a:bodyPr anchor="t"/>
        <a:lstStyle/>
        <a:p>
          <a:pPr marL="0" marR="0" lvl="0" indent="0" algn="l" defTabSz="914400" eaLnBrk="1" fontAlgn="auto" latinLnBrk="0" hangingPunct="1">
            <a:lnSpc>
              <a:spcPct val="90000"/>
            </a:lnSpc>
            <a:spcBef>
              <a:spcPts val="0"/>
            </a:spcBef>
            <a:spcAft>
              <a:spcPct val="35000"/>
            </a:spcAft>
            <a:buClrTx/>
            <a:buSzTx/>
            <a:buFontTx/>
            <a:buNone/>
            <a:tabLst/>
            <a:defRPr/>
          </a:pPr>
          <a:r>
            <a:rPr lang="ro-RO" sz="1800" b="1" dirty="0"/>
            <a:t>Comunale - 200,99 mil euro</a:t>
          </a:r>
        </a:p>
        <a:p>
          <a:pPr marL="0" lvl="0" algn="l" defTabSz="800100">
            <a:lnSpc>
              <a:spcPct val="90000"/>
            </a:lnSpc>
            <a:spcBef>
              <a:spcPct val="0"/>
            </a:spcBef>
            <a:spcAft>
              <a:spcPct val="35000"/>
            </a:spcAft>
            <a:buNone/>
          </a:pPr>
          <a:r>
            <a:rPr lang="en-GB" sz="1800" b="1" dirty="0" err="1"/>
            <a:t>Crearea</a:t>
          </a:r>
          <a:r>
            <a:rPr lang="en-GB" sz="1800" b="1" dirty="0"/>
            <a:t>/</a:t>
          </a:r>
          <a:r>
            <a:rPr lang="en-GB" sz="1800" b="1" dirty="0" err="1"/>
            <a:t>modernizarea</a:t>
          </a:r>
          <a:r>
            <a:rPr lang="en-GB" sz="1800" b="1" dirty="0"/>
            <a:t> </a:t>
          </a:r>
          <a:r>
            <a:rPr lang="en-GB" sz="1800" b="1" dirty="0" err="1"/>
            <a:t>infrastructurii</a:t>
          </a:r>
          <a:r>
            <a:rPr lang="en-GB" sz="1800" b="1" dirty="0"/>
            <a:t> </a:t>
          </a:r>
          <a:r>
            <a:rPr lang="en-GB" sz="1800" b="1" dirty="0" err="1"/>
            <a:t>rutiere</a:t>
          </a:r>
          <a:r>
            <a:rPr lang="en-GB" sz="1800" b="1" dirty="0"/>
            <a:t> de </a:t>
          </a:r>
          <a:r>
            <a:rPr lang="en-GB" sz="1800" b="1" dirty="0" err="1"/>
            <a:t>bază</a:t>
          </a:r>
          <a:r>
            <a:rPr lang="en-GB" sz="1800" b="1" dirty="0"/>
            <a:t> din </a:t>
          </a:r>
          <a:r>
            <a:rPr lang="en-GB" sz="1800" b="1" dirty="0" err="1"/>
            <a:t>spațiul</a:t>
          </a:r>
          <a:r>
            <a:rPr lang="en-GB" sz="1800" b="1" dirty="0"/>
            <a:t> rural</a:t>
          </a:r>
          <a:endParaRPr lang="ro-RO" sz="1800" b="1" dirty="0"/>
        </a:p>
        <a:p>
          <a:pPr marL="0" lvl="0" algn="l" defTabSz="800100">
            <a:lnSpc>
              <a:spcPct val="100000"/>
            </a:lnSpc>
            <a:spcBef>
              <a:spcPct val="0"/>
            </a:spcBef>
            <a:spcAft>
              <a:spcPts val="0"/>
            </a:spcAft>
            <a:buNone/>
          </a:pPr>
          <a:r>
            <a:rPr lang="ro-RO" sz="1800" b="1" dirty="0"/>
            <a:t>max.</a:t>
          </a:r>
          <a:r>
            <a:rPr lang="en-GB" sz="1800" b="1" dirty="0"/>
            <a:t> 1.000.00</a:t>
          </a:r>
          <a:r>
            <a:rPr lang="ro-RO" sz="1800" b="1" dirty="0"/>
            <a:t> </a:t>
          </a:r>
          <a:r>
            <a:rPr lang="en-GB" sz="1800" b="1" dirty="0"/>
            <a:t>euro</a:t>
          </a:r>
          <a:r>
            <a:rPr lang="ro-RO" sz="1800" b="1" dirty="0"/>
            <a:t>/beneficiar</a:t>
          </a:r>
        </a:p>
        <a:p>
          <a:pPr marL="0" lvl="0" algn="l" defTabSz="800100">
            <a:lnSpc>
              <a:spcPct val="100000"/>
            </a:lnSpc>
            <a:spcBef>
              <a:spcPct val="0"/>
            </a:spcBef>
            <a:spcAft>
              <a:spcPts val="0"/>
            </a:spcAft>
            <a:buNone/>
          </a:pPr>
          <a:r>
            <a:rPr lang="ro-RO" sz="1800" b="1" dirty="0"/>
            <a:t>Intensitate sprijin - 100%</a:t>
          </a:r>
          <a:endParaRPr lang="en-GB" sz="1800" dirty="0"/>
        </a:p>
      </dgm:t>
    </dgm:pt>
    <dgm:pt modelId="{3C6DB9FD-90E1-41E1-8C49-FE0E3341C2A4}" type="parTrans" cxnId="{FDFC1084-C975-4F34-8136-C8589252C4D5}">
      <dgm:prSet/>
      <dgm:spPr/>
      <dgm:t>
        <a:bodyPr/>
        <a:lstStyle/>
        <a:p>
          <a:endParaRPr lang="en-GB"/>
        </a:p>
      </dgm:t>
    </dgm:pt>
    <dgm:pt modelId="{42582583-867C-4413-AF9D-AF1837C42D3D}" type="sibTrans" cxnId="{FDFC1084-C975-4F34-8136-C8589252C4D5}">
      <dgm:prSet/>
      <dgm:spPr/>
      <dgm:t>
        <a:bodyPr/>
        <a:lstStyle/>
        <a:p>
          <a:endParaRPr lang="en-GB"/>
        </a:p>
      </dgm:t>
    </dgm:pt>
    <dgm:pt modelId="{E974BB2A-A594-4C70-81FA-A9899E94F103}">
      <dgm:prSet phldrT="[Text]" custT="1">
        <dgm:style>
          <a:lnRef idx="2">
            <a:schemeClr val="accent4"/>
          </a:lnRef>
          <a:fillRef idx="1">
            <a:schemeClr val="lt1"/>
          </a:fillRef>
          <a:effectRef idx="0">
            <a:schemeClr val="accent4"/>
          </a:effectRef>
          <a:fontRef idx="minor">
            <a:schemeClr val="dk1"/>
          </a:fontRef>
        </dgm:style>
      </dgm:prSet>
      <dgm:spPr/>
      <dgm:t>
        <a:bodyPr anchor="t"/>
        <a:lstStyle/>
        <a:p>
          <a:r>
            <a:rPr lang="ro-RO" sz="1800" b="1" dirty="0"/>
            <a:t>Agricole</a:t>
          </a:r>
          <a:r>
            <a:rPr lang="ro-RO" sz="1800" dirty="0"/>
            <a:t> </a:t>
          </a:r>
          <a:r>
            <a:rPr lang="ro-RO" sz="1800" b="1" dirty="0"/>
            <a:t>–</a:t>
          </a:r>
          <a:r>
            <a:rPr lang="ro-RO" sz="1800" dirty="0"/>
            <a:t> </a:t>
          </a:r>
          <a:r>
            <a:rPr lang="ro-RO" sz="1800" b="1" dirty="0"/>
            <a:t>100 mil. euro</a:t>
          </a:r>
          <a:endParaRPr lang="en-GB" sz="1800" b="1" dirty="0"/>
        </a:p>
        <a:p>
          <a:r>
            <a:rPr lang="es-ES" sz="1800" b="1" dirty="0" err="1"/>
            <a:t>Crearea</a:t>
          </a:r>
          <a:r>
            <a:rPr lang="es-ES" sz="1800" b="1" dirty="0"/>
            <a:t>/</a:t>
          </a:r>
          <a:r>
            <a:rPr lang="es-ES" sz="1800" b="1" dirty="0" err="1"/>
            <a:t>modernizarea</a:t>
          </a:r>
          <a:r>
            <a:rPr lang="es-ES" sz="1800" b="1" dirty="0"/>
            <a:t> </a:t>
          </a:r>
          <a:r>
            <a:rPr lang="es-ES" sz="1800" b="1" dirty="0" err="1"/>
            <a:t>infrastructurii</a:t>
          </a:r>
          <a:r>
            <a:rPr lang="es-ES" sz="1800" b="1" dirty="0"/>
            <a:t> de </a:t>
          </a:r>
          <a:r>
            <a:rPr lang="es-ES" sz="1800" b="1" dirty="0" err="1"/>
            <a:t>acces</a:t>
          </a:r>
          <a:r>
            <a:rPr lang="es-ES" sz="1800" b="1" dirty="0"/>
            <a:t> </a:t>
          </a:r>
          <a:r>
            <a:rPr lang="es-ES" sz="1800" b="1" dirty="0" err="1"/>
            <a:t>agricolă</a:t>
          </a:r>
          <a:endParaRPr lang="ro-RO" sz="1800" b="1" dirty="0"/>
        </a:p>
        <a:p>
          <a:r>
            <a:rPr lang="es-ES" sz="1800" b="1" dirty="0" err="1"/>
            <a:t>max</a:t>
          </a:r>
          <a:r>
            <a:rPr lang="es-ES" sz="1800" b="1" dirty="0"/>
            <a:t>. 1.000.000</a:t>
          </a:r>
          <a:r>
            <a:rPr lang="ro-RO" sz="1800" b="1" dirty="0"/>
            <a:t> </a:t>
          </a:r>
          <a:r>
            <a:rPr lang="es-ES" sz="1800" b="1" dirty="0"/>
            <a:t>euro/beneficiar</a:t>
          </a:r>
          <a:endParaRPr lang="ro-RO" sz="1800" b="1" dirty="0"/>
        </a:p>
        <a:p>
          <a:r>
            <a:rPr lang="en-GB" sz="1800" b="1" dirty="0"/>
            <a:t> </a:t>
          </a:r>
          <a:r>
            <a:rPr lang="en-GB" sz="1800" b="1" dirty="0" err="1"/>
            <a:t>Intensitate</a:t>
          </a:r>
          <a:r>
            <a:rPr lang="en-GB" sz="1800" b="1" dirty="0"/>
            <a:t> </a:t>
          </a:r>
          <a:r>
            <a:rPr lang="en-GB" sz="1800" b="1" dirty="0" err="1"/>
            <a:t>sprijin</a:t>
          </a:r>
          <a:r>
            <a:rPr lang="en-GB" sz="1800" b="1" dirty="0"/>
            <a:t> – 100%</a:t>
          </a:r>
        </a:p>
        <a:p>
          <a:endParaRPr lang="ro-RO" sz="1800" b="1" dirty="0"/>
        </a:p>
        <a:p>
          <a:endParaRPr lang="en-GB" sz="1800" dirty="0"/>
        </a:p>
      </dgm:t>
    </dgm:pt>
    <dgm:pt modelId="{67FA1F73-1329-4435-B1FC-0A7EC6FFF429}" type="parTrans" cxnId="{DBA67C3F-F41D-4CD3-AC37-453FF83762FA}">
      <dgm:prSet/>
      <dgm:spPr/>
      <dgm:t>
        <a:bodyPr/>
        <a:lstStyle/>
        <a:p>
          <a:endParaRPr lang="en-GB"/>
        </a:p>
      </dgm:t>
    </dgm:pt>
    <dgm:pt modelId="{654DB442-A952-4A8D-B3C3-19A984CEAE23}" type="sibTrans" cxnId="{DBA67C3F-F41D-4CD3-AC37-453FF83762FA}">
      <dgm:prSet/>
      <dgm:spPr/>
      <dgm:t>
        <a:bodyPr/>
        <a:lstStyle/>
        <a:p>
          <a:endParaRPr lang="en-GB"/>
        </a:p>
      </dgm:t>
    </dgm:pt>
    <dgm:pt modelId="{0AB0675C-9A25-4CA1-8A24-4D2F315ABDF6}">
      <dgm:prSet phldrT="[Text]" cust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dgm:spPr>
      <dgm:t>
        <a:bodyPr/>
        <a:lstStyle/>
        <a:p>
          <a:r>
            <a:rPr lang="ro-RO" sz="2200" b="1" dirty="0"/>
            <a:t>Infrastructură irigații</a:t>
          </a:r>
        </a:p>
        <a:p>
          <a:endParaRPr lang="en-GB" sz="2200" b="1" dirty="0"/>
        </a:p>
      </dgm:t>
    </dgm:pt>
    <dgm:pt modelId="{AC7C6354-C5CB-4E40-AECB-E03EA3D00EEC}" type="parTrans" cxnId="{E6BEBDA7-14E9-42D6-9FEF-BDD0DA70D2C9}">
      <dgm:prSet/>
      <dgm:spPr/>
      <dgm:t>
        <a:bodyPr/>
        <a:lstStyle/>
        <a:p>
          <a:endParaRPr lang="en-GB"/>
        </a:p>
      </dgm:t>
    </dgm:pt>
    <dgm:pt modelId="{FE56AAE9-5982-498C-8212-48F94204B5A2}" type="sibTrans" cxnId="{E6BEBDA7-14E9-42D6-9FEF-BDD0DA70D2C9}">
      <dgm:prSet/>
      <dgm:spPr/>
      <dgm:t>
        <a:bodyPr/>
        <a:lstStyle/>
        <a:p>
          <a:endParaRPr lang="en-GB"/>
        </a:p>
      </dgm:t>
    </dgm:pt>
    <dgm:pt modelId="{8BC50EAB-C6AB-41CD-832A-43C4272CB6BE}">
      <dgm:prSet phldrT="[Text]" custT="1">
        <dgm:style>
          <a:lnRef idx="2">
            <a:schemeClr val="accent4"/>
          </a:lnRef>
          <a:fillRef idx="1">
            <a:schemeClr val="lt1"/>
          </a:fillRef>
          <a:effectRef idx="0">
            <a:schemeClr val="accent4"/>
          </a:effectRef>
          <a:fontRef idx="minor">
            <a:schemeClr val="dk1"/>
          </a:fontRef>
        </dgm:style>
      </dgm:prSet>
      <dgm:spPr/>
      <dgm:t>
        <a:bodyPr/>
        <a:lstStyle/>
        <a:p>
          <a:pPr>
            <a:lnSpc>
              <a:spcPct val="90000"/>
            </a:lnSpc>
            <a:spcAft>
              <a:spcPct val="35000"/>
            </a:spcAft>
          </a:pPr>
          <a:r>
            <a:rPr lang="en-GB" sz="1800" b="1" dirty="0" err="1"/>
            <a:t>Modernizarea</a:t>
          </a:r>
          <a:r>
            <a:rPr lang="en-GB" sz="1800" b="1" dirty="0"/>
            <a:t> </a:t>
          </a:r>
          <a:r>
            <a:rPr lang="en-GB" sz="1800" b="1" dirty="0" err="1"/>
            <a:t>infrastructurii</a:t>
          </a:r>
          <a:r>
            <a:rPr lang="en-GB" sz="1800" b="1" dirty="0"/>
            <a:t> de </a:t>
          </a:r>
          <a:r>
            <a:rPr lang="en-GB" sz="1800" b="1" dirty="0" err="1"/>
            <a:t>irigații</a:t>
          </a:r>
          <a:r>
            <a:rPr lang="en-GB" sz="1800" b="1" dirty="0"/>
            <a:t> </a:t>
          </a:r>
          <a:r>
            <a:rPr lang="ro-RO" sz="1800" b="1" dirty="0"/>
            <a:t>– 400 mil. euro</a:t>
          </a:r>
          <a:r>
            <a:rPr lang="en-GB" sz="1800" b="1" dirty="0"/>
            <a:t> </a:t>
          </a:r>
          <a:endParaRPr lang="ro-RO" sz="1800" b="1" dirty="0"/>
        </a:p>
        <a:p>
          <a:pPr>
            <a:lnSpc>
              <a:spcPct val="100000"/>
            </a:lnSpc>
            <a:spcAft>
              <a:spcPts val="0"/>
            </a:spcAft>
          </a:pPr>
          <a:r>
            <a:rPr lang="ro-RO" sz="1800" b="1" dirty="0"/>
            <a:t>max. </a:t>
          </a:r>
          <a:r>
            <a:rPr lang="en-GB" sz="1800" b="1" dirty="0"/>
            <a:t>1.500.000</a:t>
          </a:r>
          <a:r>
            <a:rPr lang="ro-RO" sz="1800" b="1" dirty="0"/>
            <a:t> euro</a:t>
          </a:r>
          <a:r>
            <a:rPr lang="en-GB" sz="1800" b="1" dirty="0"/>
            <a:t>/</a:t>
          </a:r>
          <a:r>
            <a:rPr lang="en-GB" sz="1800" b="1" dirty="0" err="1"/>
            <a:t>beneficiar</a:t>
          </a:r>
          <a:endParaRPr lang="en-GB" sz="1800" b="1" dirty="0"/>
        </a:p>
        <a:p>
          <a:pPr>
            <a:lnSpc>
              <a:spcPct val="90000"/>
            </a:lnSpc>
            <a:spcAft>
              <a:spcPct val="35000"/>
            </a:spcAft>
          </a:pPr>
          <a:r>
            <a:rPr lang="ro-RO" sz="1800" dirty="0"/>
            <a:t> </a:t>
          </a:r>
          <a:r>
            <a:rPr lang="ro-RO" sz="1800" b="1" dirty="0"/>
            <a:t>Intensitate sprijin – 100%</a:t>
          </a:r>
          <a:endParaRPr lang="en-GB" sz="1800" b="1" dirty="0"/>
        </a:p>
      </dgm:t>
    </dgm:pt>
    <dgm:pt modelId="{9AE76FCD-711E-4A0E-AD2A-7E68F2BB6040}" type="parTrans" cxnId="{04723E34-2B66-4D19-8003-EF9A88D5B010}">
      <dgm:prSet/>
      <dgm:spPr/>
      <dgm:t>
        <a:bodyPr/>
        <a:lstStyle/>
        <a:p>
          <a:endParaRPr lang="en-GB"/>
        </a:p>
      </dgm:t>
    </dgm:pt>
    <dgm:pt modelId="{FDEE473E-5223-4D05-9D1D-BDEB1F200A80}" type="sibTrans" cxnId="{04723E34-2B66-4D19-8003-EF9A88D5B010}">
      <dgm:prSet/>
      <dgm:spPr/>
      <dgm:t>
        <a:bodyPr/>
        <a:lstStyle/>
        <a:p>
          <a:endParaRPr lang="en-GB"/>
        </a:p>
      </dgm:t>
    </dgm:pt>
    <dgm:pt modelId="{00C08E97-5EC9-4A2B-822E-1C72F8335CE2}">
      <dgm:prSet phldrT="[Text]" custT="1">
        <dgm:style>
          <a:lnRef idx="2">
            <a:schemeClr val="accent4"/>
          </a:lnRef>
          <a:fillRef idx="1">
            <a:schemeClr val="lt1"/>
          </a:fillRef>
          <a:effectRef idx="0">
            <a:schemeClr val="accent4"/>
          </a:effectRef>
          <a:fontRef idx="minor">
            <a:schemeClr val="dk1"/>
          </a:fontRef>
        </dgm:style>
      </dgm:prSet>
      <dgm:spPr/>
      <dgm:t>
        <a:bodyPr/>
        <a:lstStyle/>
        <a:p>
          <a:pPr>
            <a:lnSpc>
              <a:spcPct val="100000"/>
            </a:lnSpc>
            <a:spcAft>
              <a:spcPts val="0"/>
            </a:spcAft>
          </a:pPr>
          <a:endParaRPr lang="en-GB" sz="1800" dirty="0"/>
        </a:p>
        <a:p>
          <a:pPr>
            <a:lnSpc>
              <a:spcPct val="100000"/>
            </a:lnSpc>
            <a:spcAft>
              <a:spcPts val="0"/>
            </a:spcAft>
          </a:pPr>
          <a:r>
            <a:rPr lang="en-GB" sz="1800" b="1" dirty="0" err="1"/>
            <a:t>Înființarea</a:t>
          </a:r>
          <a:r>
            <a:rPr lang="en-GB" sz="1800" b="1" dirty="0"/>
            <a:t> </a:t>
          </a:r>
          <a:r>
            <a:rPr lang="en-GB" sz="1800" b="1" dirty="0" err="1"/>
            <a:t>sistemelor</a:t>
          </a:r>
          <a:r>
            <a:rPr lang="en-GB" sz="1800" b="1" dirty="0"/>
            <a:t> de </a:t>
          </a:r>
          <a:r>
            <a:rPr lang="en-GB" sz="1800" b="1" dirty="0" err="1"/>
            <a:t>irigații</a:t>
          </a:r>
          <a:r>
            <a:rPr lang="ro-RO" sz="1800" b="1" dirty="0"/>
            <a:t> – 102,4 mil. euro</a:t>
          </a:r>
          <a:r>
            <a:rPr lang="en-GB" sz="1800" b="1" dirty="0"/>
            <a:t> </a:t>
          </a:r>
          <a:endParaRPr lang="ro-RO" sz="1800" b="1" dirty="0"/>
        </a:p>
        <a:p>
          <a:pPr>
            <a:lnSpc>
              <a:spcPct val="100000"/>
            </a:lnSpc>
            <a:spcAft>
              <a:spcPts val="0"/>
            </a:spcAft>
          </a:pPr>
          <a:endParaRPr lang="ro-RO" sz="1800" dirty="0"/>
        </a:p>
        <a:p>
          <a:pPr>
            <a:lnSpc>
              <a:spcPct val="100000"/>
            </a:lnSpc>
            <a:spcAft>
              <a:spcPts val="0"/>
            </a:spcAft>
          </a:pPr>
          <a:r>
            <a:rPr lang="ro-RO" sz="1800" b="1" dirty="0"/>
            <a:t>m</a:t>
          </a:r>
          <a:r>
            <a:rPr lang="en-GB" sz="1800" b="1" dirty="0" err="1"/>
            <a:t>ax</a:t>
          </a:r>
          <a:r>
            <a:rPr lang="en-GB" sz="1800" b="1" dirty="0"/>
            <a:t>. 500.000</a:t>
          </a:r>
          <a:r>
            <a:rPr lang="ro-RO" sz="1800" b="1" dirty="0"/>
            <a:t> </a:t>
          </a:r>
          <a:r>
            <a:rPr lang="en-GB" sz="1800" b="1" dirty="0"/>
            <a:t>euro/</a:t>
          </a:r>
          <a:r>
            <a:rPr lang="en-GB" sz="1800" b="1" dirty="0" err="1"/>
            <a:t>Beneficiar</a:t>
          </a:r>
          <a:endParaRPr lang="ro-RO" sz="1800" b="1" dirty="0"/>
        </a:p>
        <a:p>
          <a:pPr>
            <a:lnSpc>
              <a:spcPct val="100000"/>
            </a:lnSpc>
            <a:spcAft>
              <a:spcPts val="0"/>
            </a:spcAft>
          </a:pPr>
          <a:r>
            <a:rPr lang="en-GB" sz="1800" b="1" dirty="0" err="1"/>
            <a:t>Intensitate</a:t>
          </a:r>
          <a:r>
            <a:rPr lang="en-GB" sz="1800" b="1" dirty="0"/>
            <a:t> </a:t>
          </a:r>
          <a:r>
            <a:rPr lang="en-GB" sz="1800" b="1" dirty="0" err="1"/>
            <a:t>sprijin</a:t>
          </a:r>
          <a:r>
            <a:rPr lang="en-GB" sz="1800" b="1" dirty="0"/>
            <a:t> – </a:t>
          </a:r>
          <a:r>
            <a:rPr lang="ro-RO" sz="1800" b="1" dirty="0"/>
            <a:t>65%</a:t>
          </a:r>
          <a:endParaRPr lang="en-GB" sz="1800" b="1" dirty="0"/>
        </a:p>
        <a:p>
          <a:pPr>
            <a:lnSpc>
              <a:spcPct val="100000"/>
            </a:lnSpc>
            <a:spcAft>
              <a:spcPts val="0"/>
            </a:spcAft>
          </a:pPr>
          <a:endParaRPr lang="en-GB" sz="1600" b="1" dirty="0"/>
        </a:p>
        <a:p>
          <a:pPr>
            <a:lnSpc>
              <a:spcPct val="100000"/>
            </a:lnSpc>
            <a:spcAft>
              <a:spcPts val="0"/>
            </a:spcAft>
          </a:pPr>
          <a:endParaRPr lang="en-GB" sz="1600" dirty="0"/>
        </a:p>
      </dgm:t>
    </dgm:pt>
    <dgm:pt modelId="{23855147-867C-458D-8F3B-19BD447A2114}" type="parTrans" cxnId="{C34D57E2-A07C-4350-92F3-E380514B2C8E}">
      <dgm:prSet/>
      <dgm:spPr/>
      <dgm:t>
        <a:bodyPr/>
        <a:lstStyle/>
        <a:p>
          <a:endParaRPr lang="en-GB"/>
        </a:p>
      </dgm:t>
    </dgm:pt>
    <dgm:pt modelId="{4FFC02B5-76B1-4216-BDBE-6B8DC92F2256}" type="sibTrans" cxnId="{C34D57E2-A07C-4350-92F3-E380514B2C8E}">
      <dgm:prSet/>
      <dgm:spPr/>
      <dgm:t>
        <a:bodyPr/>
        <a:lstStyle/>
        <a:p>
          <a:endParaRPr lang="en-GB"/>
        </a:p>
      </dgm:t>
    </dgm:pt>
    <dgm:pt modelId="{12B69C06-CA3F-4E4C-9D61-9B50151C5FB7}" type="pres">
      <dgm:prSet presAssocID="{88E923BB-1442-4CB2-B9E4-6F77CEE9C53E}" presName="list" presStyleCnt="0">
        <dgm:presLayoutVars>
          <dgm:dir/>
          <dgm:animLvl val="lvl"/>
        </dgm:presLayoutVars>
      </dgm:prSet>
      <dgm:spPr/>
      <dgm:t>
        <a:bodyPr/>
        <a:lstStyle/>
        <a:p>
          <a:endParaRPr lang="en-US"/>
        </a:p>
      </dgm:t>
    </dgm:pt>
    <dgm:pt modelId="{D8F850CF-6FB6-4B9A-98A8-F26C4633497C}" type="pres">
      <dgm:prSet presAssocID="{7D6CBA3F-21BB-414E-9571-87DBFDC628D9}" presName="posSpace" presStyleCnt="0"/>
      <dgm:spPr/>
    </dgm:pt>
    <dgm:pt modelId="{C05BFC47-7777-4E0C-B0D5-07C1BA27CEBB}" type="pres">
      <dgm:prSet presAssocID="{7D6CBA3F-21BB-414E-9571-87DBFDC628D9}" presName="vertFlow" presStyleCnt="0"/>
      <dgm:spPr/>
    </dgm:pt>
    <dgm:pt modelId="{659F5EF0-A076-426D-8BB8-21C8DBC83501}" type="pres">
      <dgm:prSet presAssocID="{7D6CBA3F-21BB-414E-9571-87DBFDC628D9}" presName="topSpace" presStyleCnt="0"/>
      <dgm:spPr/>
    </dgm:pt>
    <dgm:pt modelId="{8843BCD6-4826-468A-9601-8E95573DC6B9}" type="pres">
      <dgm:prSet presAssocID="{7D6CBA3F-21BB-414E-9571-87DBFDC628D9}" presName="firstComp" presStyleCnt="0"/>
      <dgm:spPr/>
    </dgm:pt>
    <dgm:pt modelId="{118B65A4-A353-4EAE-BD30-AADDD6D231E2}" type="pres">
      <dgm:prSet presAssocID="{7D6CBA3F-21BB-414E-9571-87DBFDC628D9}" presName="firstChild" presStyleLbl="bgAccFollowNode1" presStyleIdx="0" presStyleCnt="4" custScaleX="114359" custScaleY="110789" custLinFactNeighborX="9934" custLinFactNeighborY="-252"/>
      <dgm:spPr/>
      <dgm:t>
        <a:bodyPr/>
        <a:lstStyle/>
        <a:p>
          <a:endParaRPr lang="en-US"/>
        </a:p>
      </dgm:t>
    </dgm:pt>
    <dgm:pt modelId="{1132F26D-5496-4775-91FB-5203D63FA06B}" type="pres">
      <dgm:prSet presAssocID="{7D6CBA3F-21BB-414E-9571-87DBFDC628D9}" presName="firstChildTx" presStyleLbl="bgAccFollowNode1" presStyleIdx="0" presStyleCnt="4">
        <dgm:presLayoutVars>
          <dgm:bulletEnabled val="1"/>
        </dgm:presLayoutVars>
      </dgm:prSet>
      <dgm:spPr/>
      <dgm:t>
        <a:bodyPr/>
        <a:lstStyle/>
        <a:p>
          <a:endParaRPr lang="en-US"/>
        </a:p>
      </dgm:t>
    </dgm:pt>
    <dgm:pt modelId="{2F49CFE2-FDDD-4269-9935-21145EF339F2}" type="pres">
      <dgm:prSet presAssocID="{E974BB2A-A594-4C70-81FA-A9899E94F103}" presName="comp" presStyleCnt="0"/>
      <dgm:spPr/>
    </dgm:pt>
    <dgm:pt modelId="{5485CE45-C9BE-47AB-965C-431EDE6FDB64}" type="pres">
      <dgm:prSet presAssocID="{E974BB2A-A594-4C70-81FA-A9899E94F103}" presName="child" presStyleLbl="bgAccFollowNode1" presStyleIdx="1" presStyleCnt="4" custScaleX="121548" custScaleY="96638" custLinFactNeighborX="-36968" custLinFactNeighborY="7796"/>
      <dgm:spPr/>
      <dgm:t>
        <a:bodyPr/>
        <a:lstStyle/>
        <a:p>
          <a:endParaRPr lang="en-US"/>
        </a:p>
      </dgm:t>
    </dgm:pt>
    <dgm:pt modelId="{3D624594-DA45-4607-B78D-8510155DADE8}" type="pres">
      <dgm:prSet presAssocID="{E974BB2A-A594-4C70-81FA-A9899E94F103}" presName="childTx" presStyleLbl="bgAccFollowNode1" presStyleIdx="1" presStyleCnt="4">
        <dgm:presLayoutVars>
          <dgm:bulletEnabled val="1"/>
        </dgm:presLayoutVars>
      </dgm:prSet>
      <dgm:spPr/>
      <dgm:t>
        <a:bodyPr/>
        <a:lstStyle/>
        <a:p>
          <a:endParaRPr lang="en-US"/>
        </a:p>
      </dgm:t>
    </dgm:pt>
    <dgm:pt modelId="{36209ACC-1D9E-45A7-AC85-5EDF3600F199}" type="pres">
      <dgm:prSet presAssocID="{7D6CBA3F-21BB-414E-9571-87DBFDC628D9}" presName="negSpace" presStyleCnt="0"/>
      <dgm:spPr/>
    </dgm:pt>
    <dgm:pt modelId="{AB54845B-C8EB-49A0-9572-54F68A038E93}" type="pres">
      <dgm:prSet presAssocID="{7D6CBA3F-21BB-414E-9571-87DBFDC628D9}" presName="circle" presStyleLbl="node1" presStyleIdx="0" presStyleCnt="2" custScaleX="118242" custLinFactNeighborX="-49870" custLinFactNeighborY="-10005"/>
      <dgm:spPr/>
      <dgm:t>
        <a:bodyPr/>
        <a:lstStyle/>
        <a:p>
          <a:endParaRPr lang="en-US"/>
        </a:p>
      </dgm:t>
    </dgm:pt>
    <dgm:pt modelId="{CBEDBF6D-A186-4421-AC8D-2C96A417A2F4}" type="pres">
      <dgm:prSet presAssocID="{D907513C-F983-43C9-8033-EC091D727E78}" presName="transSpace" presStyleCnt="0"/>
      <dgm:spPr/>
    </dgm:pt>
    <dgm:pt modelId="{AC03035E-C9DA-4F80-BDFD-1577232022CC}" type="pres">
      <dgm:prSet presAssocID="{0AB0675C-9A25-4CA1-8A24-4D2F315ABDF6}" presName="posSpace" presStyleCnt="0"/>
      <dgm:spPr/>
    </dgm:pt>
    <dgm:pt modelId="{E1C7EEFE-FE1D-4C8C-824F-D2DA6F406B25}" type="pres">
      <dgm:prSet presAssocID="{0AB0675C-9A25-4CA1-8A24-4D2F315ABDF6}" presName="vertFlow" presStyleCnt="0"/>
      <dgm:spPr/>
    </dgm:pt>
    <dgm:pt modelId="{59DE89FC-9906-4140-AEAE-81E1D2680E4C}" type="pres">
      <dgm:prSet presAssocID="{0AB0675C-9A25-4CA1-8A24-4D2F315ABDF6}" presName="topSpace" presStyleCnt="0"/>
      <dgm:spPr/>
    </dgm:pt>
    <dgm:pt modelId="{887A859C-D09E-4BE1-A741-A75CD657A42A}" type="pres">
      <dgm:prSet presAssocID="{0AB0675C-9A25-4CA1-8A24-4D2F315ABDF6}" presName="firstComp" presStyleCnt="0"/>
      <dgm:spPr/>
    </dgm:pt>
    <dgm:pt modelId="{08D3F641-6EF1-4BB8-ACAF-4586D9032AB7}" type="pres">
      <dgm:prSet presAssocID="{0AB0675C-9A25-4CA1-8A24-4D2F315ABDF6}" presName="firstChild" presStyleLbl="bgAccFollowNode1" presStyleIdx="2" presStyleCnt="4" custScaleX="111009" custLinFactNeighborX="-2150" custLinFactNeighborY="1900"/>
      <dgm:spPr/>
      <dgm:t>
        <a:bodyPr/>
        <a:lstStyle/>
        <a:p>
          <a:endParaRPr lang="en-US"/>
        </a:p>
      </dgm:t>
    </dgm:pt>
    <dgm:pt modelId="{28CA735E-0A18-45B9-A7C3-C7419B22A28C}" type="pres">
      <dgm:prSet presAssocID="{0AB0675C-9A25-4CA1-8A24-4D2F315ABDF6}" presName="firstChildTx" presStyleLbl="bgAccFollowNode1" presStyleIdx="2" presStyleCnt="4">
        <dgm:presLayoutVars>
          <dgm:bulletEnabled val="1"/>
        </dgm:presLayoutVars>
      </dgm:prSet>
      <dgm:spPr/>
      <dgm:t>
        <a:bodyPr/>
        <a:lstStyle/>
        <a:p>
          <a:endParaRPr lang="en-US"/>
        </a:p>
      </dgm:t>
    </dgm:pt>
    <dgm:pt modelId="{1A53D383-7C4D-42B6-81A4-7ED1AE6F3AAD}" type="pres">
      <dgm:prSet presAssocID="{00C08E97-5EC9-4A2B-822E-1C72F8335CE2}" presName="comp" presStyleCnt="0"/>
      <dgm:spPr/>
    </dgm:pt>
    <dgm:pt modelId="{13E1D9CC-8846-417B-B99F-FE8CCD80665D}" type="pres">
      <dgm:prSet presAssocID="{00C08E97-5EC9-4A2B-822E-1C72F8335CE2}" presName="child" presStyleLbl="bgAccFollowNode1" presStyleIdx="3" presStyleCnt="4" custScaleX="122398" custLinFactNeighborX="-13856" custLinFactNeighborY="-630"/>
      <dgm:spPr/>
      <dgm:t>
        <a:bodyPr/>
        <a:lstStyle/>
        <a:p>
          <a:endParaRPr lang="en-US"/>
        </a:p>
      </dgm:t>
    </dgm:pt>
    <dgm:pt modelId="{34D2543F-64B8-42D1-87E3-ADABEC2641FF}" type="pres">
      <dgm:prSet presAssocID="{00C08E97-5EC9-4A2B-822E-1C72F8335CE2}" presName="childTx" presStyleLbl="bgAccFollowNode1" presStyleIdx="3" presStyleCnt="4">
        <dgm:presLayoutVars>
          <dgm:bulletEnabled val="1"/>
        </dgm:presLayoutVars>
      </dgm:prSet>
      <dgm:spPr/>
      <dgm:t>
        <a:bodyPr/>
        <a:lstStyle/>
        <a:p>
          <a:endParaRPr lang="en-US"/>
        </a:p>
      </dgm:t>
    </dgm:pt>
    <dgm:pt modelId="{15DD309F-A86B-444F-A426-3F47BA1EB26A}" type="pres">
      <dgm:prSet presAssocID="{0AB0675C-9A25-4CA1-8A24-4D2F315ABDF6}" presName="negSpace" presStyleCnt="0"/>
      <dgm:spPr/>
    </dgm:pt>
    <dgm:pt modelId="{122C9677-E321-4412-9EC6-32EFAB3483A1}" type="pres">
      <dgm:prSet presAssocID="{0AB0675C-9A25-4CA1-8A24-4D2F315ABDF6}" presName="circle" presStyleLbl="node1" presStyleIdx="1" presStyleCnt="2" custScaleX="130186" custScaleY="109741" custLinFactNeighborX="-37907" custLinFactNeighborY="2362"/>
      <dgm:spPr/>
      <dgm:t>
        <a:bodyPr/>
        <a:lstStyle/>
        <a:p>
          <a:endParaRPr lang="en-US"/>
        </a:p>
      </dgm:t>
    </dgm:pt>
  </dgm:ptLst>
  <dgm:cxnLst>
    <dgm:cxn modelId="{2788111E-DA39-4989-AAE8-3A981A1361B1}" type="presOf" srcId="{66A10DED-C92A-4F63-80B6-98BC10244129}" destId="{1132F26D-5496-4775-91FB-5203D63FA06B}" srcOrd="1" destOrd="0" presId="urn:microsoft.com/office/officeart/2005/8/layout/hList9"/>
    <dgm:cxn modelId="{E6BEBDA7-14E9-42D6-9FEF-BDD0DA70D2C9}" srcId="{88E923BB-1442-4CB2-B9E4-6F77CEE9C53E}" destId="{0AB0675C-9A25-4CA1-8A24-4D2F315ABDF6}" srcOrd="1" destOrd="0" parTransId="{AC7C6354-C5CB-4E40-AECB-E03EA3D00EEC}" sibTransId="{FE56AAE9-5982-498C-8212-48F94204B5A2}"/>
    <dgm:cxn modelId="{3E436267-E459-4094-854A-AA3E8768AAD7}" type="presOf" srcId="{8BC50EAB-C6AB-41CD-832A-43C4272CB6BE}" destId="{28CA735E-0A18-45B9-A7C3-C7419B22A28C}" srcOrd="1" destOrd="0" presId="urn:microsoft.com/office/officeart/2005/8/layout/hList9"/>
    <dgm:cxn modelId="{152B4A27-EBCB-4EBC-9FD1-194113454AD9}" type="presOf" srcId="{7D6CBA3F-21BB-414E-9571-87DBFDC628D9}" destId="{AB54845B-C8EB-49A0-9572-54F68A038E93}" srcOrd="0" destOrd="0" presId="urn:microsoft.com/office/officeart/2005/8/layout/hList9"/>
    <dgm:cxn modelId="{C34D57E2-A07C-4350-92F3-E380514B2C8E}" srcId="{0AB0675C-9A25-4CA1-8A24-4D2F315ABDF6}" destId="{00C08E97-5EC9-4A2B-822E-1C72F8335CE2}" srcOrd="1" destOrd="0" parTransId="{23855147-867C-458D-8F3B-19BD447A2114}" sibTransId="{4FFC02B5-76B1-4216-BDBE-6B8DC92F2256}"/>
    <dgm:cxn modelId="{4A07B4EB-D2D5-47ED-9856-003EC9017AE1}" type="presOf" srcId="{00C08E97-5EC9-4A2B-822E-1C72F8335CE2}" destId="{34D2543F-64B8-42D1-87E3-ADABEC2641FF}" srcOrd="1" destOrd="0" presId="urn:microsoft.com/office/officeart/2005/8/layout/hList9"/>
    <dgm:cxn modelId="{FDFC1084-C975-4F34-8136-C8589252C4D5}" srcId="{7D6CBA3F-21BB-414E-9571-87DBFDC628D9}" destId="{66A10DED-C92A-4F63-80B6-98BC10244129}" srcOrd="0" destOrd="0" parTransId="{3C6DB9FD-90E1-41E1-8C49-FE0E3341C2A4}" sibTransId="{42582583-867C-4413-AF9D-AF1837C42D3D}"/>
    <dgm:cxn modelId="{D5E9E512-C70C-4063-A5FF-8F6FC20F08CE}" type="presOf" srcId="{66A10DED-C92A-4F63-80B6-98BC10244129}" destId="{118B65A4-A353-4EAE-BD30-AADDD6D231E2}" srcOrd="0" destOrd="0" presId="urn:microsoft.com/office/officeart/2005/8/layout/hList9"/>
    <dgm:cxn modelId="{43DBC2DE-3F0F-45F6-AC7D-8EBBB0137CD7}" srcId="{88E923BB-1442-4CB2-B9E4-6F77CEE9C53E}" destId="{7D6CBA3F-21BB-414E-9571-87DBFDC628D9}" srcOrd="0" destOrd="0" parTransId="{B3A8A5BD-0222-4DFA-BFDE-ECFF923ADAD8}" sibTransId="{D907513C-F983-43C9-8033-EC091D727E78}"/>
    <dgm:cxn modelId="{DBA67C3F-F41D-4CD3-AC37-453FF83762FA}" srcId="{7D6CBA3F-21BB-414E-9571-87DBFDC628D9}" destId="{E974BB2A-A594-4C70-81FA-A9899E94F103}" srcOrd="1" destOrd="0" parTransId="{67FA1F73-1329-4435-B1FC-0A7EC6FFF429}" sibTransId="{654DB442-A952-4A8D-B3C3-19A984CEAE23}"/>
    <dgm:cxn modelId="{6FA17881-FB75-4BBC-B928-A7B6245186EA}" type="presOf" srcId="{E974BB2A-A594-4C70-81FA-A9899E94F103}" destId="{3D624594-DA45-4607-B78D-8510155DADE8}" srcOrd="1" destOrd="0" presId="urn:microsoft.com/office/officeart/2005/8/layout/hList9"/>
    <dgm:cxn modelId="{CD96F2FF-DDAF-4670-B357-8EAEBE789F88}" type="presOf" srcId="{0AB0675C-9A25-4CA1-8A24-4D2F315ABDF6}" destId="{122C9677-E321-4412-9EC6-32EFAB3483A1}" srcOrd="0" destOrd="0" presId="urn:microsoft.com/office/officeart/2005/8/layout/hList9"/>
    <dgm:cxn modelId="{3FEBAAEC-4A8F-4643-8717-29071D4EB196}" type="presOf" srcId="{88E923BB-1442-4CB2-B9E4-6F77CEE9C53E}" destId="{12B69C06-CA3F-4E4C-9D61-9B50151C5FB7}" srcOrd="0" destOrd="0" presId="urn:microsoft.com/office/officeart/2005/8/layout/hList9"/>
    <dgm:cxn modelId="{04723E34-2B66-4D19-8003-EF9A88D5B010}" srcId="{0AB0675C-9A25-4CA1-8A24-4D2F315ABDF6}" destId="{8BC50EAB-C6AB-41CD-832A-43C4272CB6BE}" srcOrd="0" destOrd="0" parTransId="{9AE76FCD-711E-4A0E-AD2A-7E68F2BB6040}" sibTransId="{FDEE473E-5223-4D05-9D1D-BDEB1F200A80}"/>
    <dgm:cxn modelId="{2B1AFE2E-0939-46F7-8340-3A98240BDA32}" type="presOf" srcId="{E974BB2A-A594-4C70-81FA-A9899E94F103}" destId="{5485CE45-C9BE-47AB-965C-431EDE6FDB64}" srcOrd="0" destOrd="0" presId="urn:microsoft.com/office/officeart/2005/8/layout/hList9"/>
    <dgm:cxn modelId="{88DFB34A-592A-4644-9F5D-3C2EDD201B89}" type="presOf" srcId="{8BC50EAB-C6AB-41CD-832A-43C4272CB6BE}" destId="{08D3F641-6EF1-4BB8-ACAF-4586D9032AB7}" srcOrd="0" destOrd="0" presId="urn:microsoft.com/office/officeart/2005/8/layout/hList9"/>
    <dgm:cxn modelId="{936A7AB4-1975-4BDE-9753-DF6C61B935CC}" type="presOf" srcId="{00C08E97-5EC9-4A2B-822E-1C72F8335CE2}" destId="{13E1D9CC-8846-417B-B99F-FE8CCD80665D}" srcOrd="0" destOrd="0" presId="urn:microsoft.com/office/officeart/2005/8/layout/hList9"/>
    <dgm:cxn modelId="{52A0B4DA-8DB3-4313-9784-063A579EA0EC}" type="presParOf" srcId="{12B69C06-CA3F-4E4C-9D61-9B50151C5FB7}" destId="{D8F850CF-6FB6-4B9A-98A8-F26C4633497C}" srcOrd="0" destOrd="0" presId="urn:microsoft.com/office/officeart/2005/8/layout/hList9"/>
    <dgm:cxn modelId="{7B7AB9FB-D2E5-43A0-8B75-74455C744CDE}" type="presParOf" srcId="{12B69C06-CA3F-4E4C-9D61-9B50151C5FB7}" destId="{C05BFC47-7777-4E0C-B0D5-07C1BA27CEBB}" srcOrd="1" destOrd="0" presId="urn:microsoft.com/office/officeart/2005/8/layout/hList9"/>
    <dgm:cxn modelId="{0D34D5DF-73F6-4E9C-B0FB-ED2B81259E77}" type="presParOf" srcId="{C05BFC47-7777-4E0C-B0D5-07C1BA27CEBB}" destId="{659F5EF0-A076-426D-8BB8-21C8DBC83501}" srcOrd="0" destOrd="0" presId="urn:microsoft.com/office/officeart/2005/8/layout/hList9"/>
    <dgm:cxn modelId="{1A014383-59DE-44F7-82F7-77E075B6F02C}" type="presParOf" srcId="{C05BFC47-7777-4E0C-B0D5-07C1BA27CEBB}" destId="{8843BCD6-4826-468A-9601-8E95573DC6B9}" srcOrd="1" destOrd="0" presId="urn:microsoft.com/office/officeart/2005/8/layout/hList9"/>
    <dgm:cxn modelId="{3B765012-D820-4EEE-BD08-0D6C035DC71D}" type="presParOf" srcId="{8843BCD6-4826-468A-9601-8E95573DC6B9}" destId="{118B65A4-A353-4EAE-BD30-AADDD6D231E2}" srcOrd="0" destOrd="0" presId="urn:microsoft.com/office/officeart/2005/8/layout/hList9"/>
    <dgm:cxn modelId="{737F92E4-36BB-4A8E-80DA-8D8B8DECA6FA}" type="presParOf" srcId="{8843BCD6-4826-468A-9601-8E95573DC6B9}" destId="{1132F26D-5496-4775-91FB-5203D63FA06B}" srcOrd="1" destOrd="0" presId="urn:microsoft.com/office/officeart/2005/8/layout/hList9"/>
    <dgm:cxn modelId="{0E1EB829-4832-44F4-9569-D9B00E762112}" type="presParOf" srcId="{C05BFC47-7777-4E0C-B0D5-07C1BA27CEBB}" destId="{2F49CFE2-FDDD-4269-9935-21145EF339F2}" srcOrd="2" destOrd="0" presId="urn:microsoft.com/office/officeart/2005/8/layout/hList9"/>
    <dgm:cxn modelId="{42A73FAA-C8C0-46D9-A858-290A372704A0}" type="presParOf" srcId="{2F49CFE2-FDDD-4269-9935-21145EF339F2}" destId="{5485CE45-C9BE-47AB-965C-431EDE6FDB64}" srcOrd="0" destOrd="0" presId="urn:microsoft.com/office/officeart/2005/8/layout/hList9"/>
    <dgm:cxn modelId="{AB02CC70-2AA4-4AB2-8AAD-D9236ACCEBFC}" type="presParOf" srcId="{2F49CFE2-FDDD-4269-9935-21145EF339F2}" destId="{3D624594-DA45-4607-B78D-8510155DADE8}" srcOrd="1" destOrd="0" presId="urn:microsoft.com/office/officeart/2005/8/layout/hList9"/>
    <dgm:cxn modelId="{BA9021C8-A60E-4B79-8471-98A7615A7ABE}" type="presParOf" srcId="{12B69C06-CA3F-4E4C-9D61-9B50151C5FB7}" destId="{36209ACC-1D9E-45A7-AC85-5EDF3600F199}" srcOrd="2" destOrd="0" presId="urn:microsoft.com/office/officeart/2005/8/layout/hList9"/>
    <dgm:cxn modelId="{55CB506C-D843-42E5-A9FD-B16CAD1D41E4}" type="presParOf" srcId="{12B69C06-CA3F-4E4C-9D61-9B50151C5FB7}" destId="{AB54845B-C8EB-49A0-9572-54F68A038E93}" srcOrd="3" destOrd="0" presId="urn:microsoft.com/office/officeart/2005/8/layout/hList9"/>
    <dgm:cxn modelId="{8E944252-0525-42C3-B126-D8F63D8FC2A5}" type="presParOf" srcId="{12B69C06-CA3F-4E4C-9D61-9B50151C5FB7}" destId="{CBEDBF6D-A186-4421-AC8D-2C96A417A2F4}" srcOrd="4" destOrd="0" presId="urn:microsoft.com/office/officeart/2005/8/layout/hList9"/>
    <dgm:cxn modelId="{4617E97C-9355-457D-927E-C8071477802E}" type="presParOf" srcId="{12B69C06-CA3F-4E4C-9D61-9B50151C5FB7}" destId="{AC03035E-C9DA-4F80-BDFD-1577232022CC}" srcOrd="5" destOrd="0" presId="urn:microsoft.com/office/officeart/2005/8/layout/hList9"/>
    <dgm:cxn modelId="{3687886E-F3DC-43EA-B155-5F40B5C35380}" type="presParOf" srcId="{12B69C06-CA3F-4E4C-9D61-9B50151C5FB7}" destId="{E1C7EEFE-FE1D-4C8C-824F-D2DA6F406B25}" srcOrd="6" destOrd="0" presId="urn:microsoft.com/office/officeart/2005/8/layout/hList9"/>
    <dgm:cxn modelId="{5AA22841-1030-495B-9BB7-222EF00E768A}" type="presParOf" srcId="{E1C7EEFE-FE1D-4C8C-824F-D2DA6F406B25}" destId="{59DE89FC-9906-4140-AEAE-81E1D2680E4C}" srcOrd="0" destOrd="0" presId="urn:microsoft.com/office/officeart/2005/8/layout/hList9"/>
    <dgm:cxn modelId="{B8F779D4-725F-4F37-81A5-C6576838CF40}" type="presParOf" srcId="{E1C7EEFE-FE1D-4C8C-824F-D2DA6F406B25}" destId="{887A859C-D09E-4BE1-A741-A75CD657A42A}" srcOrd="1" destOrd="0" presId="urn:microsoft.com/office/officeart/2005/8/layout/hList9"/>
    <dgm:cxn modelId="{F1DDE60F-564E-4867-AD11-C4B5F544144A}" type="presParOf" srcId="{887A859C-D09E-4BE1-A741-A75CD657A42A}" destId="{08D3F641-6EF1-4BB8-ACAF-4586D9032AB7}" srcOrd="0" destOrd="0" presId="urn:microsoft.com/office/officeart/2005/8/layout/hList9"/>
    <dgm:cxn modelId="{506037FC-B416-40C5-91B7-24117F0CB621}" type="presParOf" srcId="{887A859C-D09E-4BE1-A741-A75CD657A42A}" destId="{28CA735E-0A18-45B9-A7C3-C7419B22A28C}" srcOrd="1" destOrd="0" presId="urn:microsoft.com/office/officeart/2005/8/layout/hList9"/>
    <dgm:cxn modelId="{6EDE0321-C39F-44AC-B756-336A2D9A1870}" type="presParOf" srcId="{E1C7EEFE-FE1D-4C8C-824F-D2DA6F406B25}" destId="{1A53D383-7C4D-42B6-81A4-7ED1AE6F3AAD}" srcOrd="2" destOrd="0" presId="urn:microsoft.com/office/officeart/2005/8/layout/hList9"/>
    <dgm:cxn modelId="{193F8112-EE28-4872-B43B-A8D64F19191D}" type="presParOf" srcId="{1A53D383-7C4D-42B6-81A4-7ED1AE6F3AAD}" destId="{13E1D9CC-8846-417B-B99F-FE8CCD80665D}" srcOrd="0" destOrd="0" presId="urn:microsoft.com/office/officeart/2005/8/layout/hList9"/>
    <dgm:cxn modelId="{9657752D-B409-4B31-A5C3-8E8333717EA5}" type="presParOf" srcId="{1A53D383-7C4D-42B6-81A4-7ED1AE6F3AAD}" destId="{34D2543F-64B8-42D1-87E3-ADABEC2641FF}" srcOrd="1" destOrd="0" presId="urn:microsoft.com/office/officeart/2005/8/layout/hList9"/>
    <dgm:cxn modelId="{E5568A24-314B-4AF9-AC4D-2C107D05D9B8}" type="presParOf" srcId="{12B69C06-CA3F-4E4C-9D61-9B50151C5FB7}" destId="{15DD309F-A86B-444F-A426-3F47BA1EB26A}" srcOrd="7" destOrd="0" presId="urn:microsoft.com/office/officeart/2005/8/layout/hList9"/>
    <dgm:cxn modelId="{B946C5F6-D565-467E-852A-47063EAA575C}" type="presParOf" srcId="{12B69C06-CA3F-4E4C-9D61-9B50151C5FB7}" destId="{122C9677-E321-4412-9EC6-32EFAB3483A1}"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4C1EE-7435-4C83-91F2-D18CD5C48400}">
      <dsp:nvSpPr>
        <dsp:cNvPr id="0" name=""/>
        <dsp:cNvSpPr/>
      </dsp:nvSpPr>
      <dsp:spPr>
        <a:xfrm>
          <a:off x="0" y="88611"/>
          <a:ext cx="6666833" cy="796218"/>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err="1"/>
            <a:t>Buget</a:t>
          </a:r>
          <a:r>
            <a:rPr lang="en-US" sz="2000" kern="1200" dirty="0"/>
            <a:t> total: 15,80 </a:t>
          </a:r>
          <a:r>
            <a:rPr lang="en-US" sz="2000" kern="1200" dirty="0" err="1"/>
            <a:t>mld</a:t>
          </a:r>
          <a:r>
            <a:rPr lang="en-US" sz="2000" kern="1200" dirty="0"/>
            <a:t>. euro (15.804.001.134,76 euro):</a:t>
          </a:r>
        </a:p>
      </dsp:txBody>
      <dsp:txXfrm>
        <a:off x="38868" y="127479"/>
        <a:ext cx="6589097" cy="718482"/>
      </dsp:txXfrm>
    </dsp:sp>
    <dsp:sp modelId="{0114007E-51CC-4178-992C-7DCF888501A5}">
      <dsp:nvSpPr>
        <dsp:cNvPr id="0" name=""/>
        <dsp:cNvSpPr/>
      </dsp:nvSpPr>
      <dsp:spPr>
        <a:xfrm>
          <a:off x="0" y="948189"/>
          <a:ext cx="6666833" cy="768405"/>
        </a:xfrm>
        <a:prstGeom prst="roundRect">
          <a:avLst/>
        </a:prstGeom>
        <a:gradFill rotWithShape="0">
          <a:gsLst>
            <a:gs pos="0">
              <a:schemeClr val="accent2">
                <a:hueOff val="810023"/>
                <a:satOff val="113"/>
                <a:lumOff val="98"/>
                <a:alphaOff val="0"/>
                <a:shade val="85000"/>
                <a:satMod val="130000"/>
              </a:schemeClr>
            </a:gs>
            <a:gs pos="34000">
              <a:schemeClr val="accent2">
                <a:hueOff val="810023"/>
                <a:satOff val="113"/>
                <a:lumOff val="98"/>
                <a:alphaOff val="0"/>
                <a:shade val="87000"/>
                <a:satMod val="125000"/>
              </a:schemeClr>
            </a:gs>
            <a:gs pos="70000">
              <a:schemeClr val="accent2">
                <a:hueOff val="810023"/>
                <a:satOff val="113"/>
                <a:lumOff val="98"/>
                <a:alphaOff val="0"/>
                <a:tint val="100000"/>
                <a:shade val="90000"/>
                <a:satMod val="130000"/>
              </a:schemeClr>
            </a:gs>
            <a:gs pos="100000">
              <a:schemeClr val="accent2">
                <a:hueOff val="810023"/>
                <a:satOff val="113"/>
                <a:lumOff val="98"/>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Buget plăți directe FEGA: 9,78 mld. euro (9.783.148.797 euro);</a:t>
          </a:r>
        </a:p>
      </dsp:txBody>
      <dsp:txXfrm>
        <a:off x="37510" y="985699"/>
        <a:ext cx="6591813" cy="693385"/>
      </dsp:txXfrm>
    </dsp:sp>
    <dsp:sp modelId="{ABB0D0F1-4551-4825-BB4E-AB0CA0038C8F}">
      <dsp:nvSpPr>
        <dsp:cNvPr id="0" name=""/>
        <dsp:cNvSpPr/>
      </dsp:nvSpPr>
      <dsp:spPr>
        <a:xfrm>
          <a:off x="0" y="1779955"/>
          <a:ext cx="6666833" cy="1228997"/>
        </a:xfrm>
        <a:prstGeom prst="roundRect">
          <a:avLst/>
        </a:prstGeom>
        <a:gradFill rotWithShape="0">
          <a:gsLst>
            <a:gs pos="0">
              <a:schemeClr val="accent2">
                <a:hueOff val="1620045"/>
                <a:satOff val="225"/>
                <a:lumOff val="196"/>
                <a:alphaOff val="0"/>
                <a:shade val="85000"/>
                <a:satMod val="130000"/>
              </a:schemeClr>
            </a:gs>
            <a:gs pos="34000">
              <a:schemeClr val="accent2">
                <a:hueOff val="1620045"/>
                <a:satOff val="225"/>
                <a:lumOff val="196"/>
                <a:alphaOff val="0"/>
                <a:shade val="87000"/>
                <a:satMod val="125000"/>
              </a:schemeClr>
            </a:gs>
            <a:gs pos="70000">
              <a:schemeClr val="accent2">
                <a:hueOff val="1620045"/>
                <a:satOff val="225"/>
                <a:lumOff val="196"/>
                <a:alphaOff val="0"/>
                <a:tint val="100000"/>
                <a:shade val="90000"/>
                <a:satMod val="130000"/>
              </a:schemeClr>
            </a:gs>
            <a:gs pos="100000">
              <a:schemeClr val="accent2">
                <a:hueOff val="1620045"/>
                <a:satOff val="225"/>
                <a:lumOff val="196"/>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err="1"/>
            <a:t>Buget</a:t>
          </a:r>
          <a:r>
            <a:rPr lang="en-US" sz="2000" kern="1200" dirty="0"/>
            <a:t> </a:t>
          </a:r>
          <a:r>
            <a:rPr lang="en-US" sz="2000" kern="1200" dirty="0" err="1"/>
            <a:t>intervenții</a:t>
          </a:r>
          <a:r>
            <a:rPr lang="en-US" sz="2000" kern="1200" dirty="0"/>
            <a:t> </a:t>
          </a:r>
          <a:r>
            <a:rPr lang="en-US" sz="2000" kern="1200" dirty="0" err="1"/>
            <a:t>sectoriale</a:t>
          </a:r>
          <a:r>
            <a:rPr lang="en-US" sz="2000" kern="1200" dirty="0"/>
            <a:t> FEGA: </a:t>
          </a:r>
          <a:r>
            <a:rPr lang="en-US" sz="2000" kern="1200" dirty="0" err="1"/>
            <a:t>cca</a:t>
          </a:r>
          <a:r>
            <a:rPr lang="en-US" sz="2000" kern="1200" dirty="0"/>
            <a:t>. 0,15 </a:t>
          </a:r>
          <a:r>
            <a:rPr lang="en-US" sz="2000" kern="1200" dirty="0" err="1"/>
            <a:t>mld</a:t>
          </a:r>
          <a:r>
            <a:rPr lang="en-US" sz="2000" kern="1200" dirty="0"/>
            <a:t>. euro ( 151.684.802 euro);</a:t>
          </a:r>
        </a:p>
      </dsp:txBody>
      <dsp:txXfrm>
        <a:off x="59995" y="1839950"/>
        <a:ext cx="6546843" cy="1109007"/>
      </dsp:txXfrm>
    </dsp:sp>
    <dsp:sp modelId="{9D3E08F5-6DA0-4D9A-B772-D0E0A04D9E46}">
      <dsp:nvSpPr>
        <dsp:cNvPr id="0" name=""/>
        <dsp:cNvSpPr/>
      </dsp:nvSpPr>
      <dsp:spPr>
        <a:xfrm>
          <a:off x="0" y="3072312"/>
          <a:ext cx="6666833" cy="1311413"/>
        </a:xfrm>
        <a:prstGeom prst="roundRect">
          <a:avLst/>
        </a:prstGeom>
        <a:gradFill rotWithShape="0">
          <a:gsLst>
            <a:gs pos="0">
              <a:schemeClr val="accent2">
                <a:hueOff val="2430068"/>
                <a:satOff val="338"/>
                <a:lumOff val="294"/>
                <a:alphaOff val="0"/>
                <a:shade val="85000"/>
                <a:satMod val="130000"/>
              </a:schemeClr>
            </a:gs>
            <a:gs pos="34000">
              <a:schemeClr val="accent2">
                <a:hueOff val="2430068"/>
                <a:satOff val="338"/>
                <a:lumOff val="294"/>
                <a:alphaOff val="0"/>
                <a:shade val="87000"/>
                <a:satMod val="125000"/>
              </a:schemeClr>
            </a:gs>
            <a:gs pos="70000">
              <a:schemeClr val="accent2">
                <a:hueOff val="2430068"/>
                <a:satOff val="338"/>
                <a:lumOff val="294"/>
                <a:alphaOff val="0"/>
                <a:tint val="100000"/>
                <a:shade val="90000"/>
                <a:satMod val="130000"/>
              </a:schemeClr>
            </a:gs>
            <a:gs pos="100000">
              <a:schemeClr val="accent2">
                <a:hueOff val="2430068"/>
                <a:satOff val="338"/>
                <a:lumOff val="294"/>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err="1"/>
            <a:t>Buget</a:t>
          </a:r>
          <a:r>
            <a:rPr lang="en-US" sz="2000" kern="1200" dirty="0"/>
            <a:t> </a:t>
          </a:r>
          <a:r>
            <a:rPr lang="en-US" sz="2000" kern="1200" dirty="0" err="1"/>
            <a:t>dezvoltare</a:t>
          </a:r>
          <a:r>
            <a:rPr lang="en-US" sz="2000" kern="1200" dirty="0"/>
            <a:t> </a:t>
          </a:r>
          <a:r>
            <a:rPr lang="en-US" sz="2000" kern="1200" dirty="0" err="1"/>
            <a:t>rurală</a:t>
          </a:r>
          <a:r>
            <a:rPr lang="en-US" sz="2000" kern="1200" dirty="0"/>
            <a:t>*: </a:t>
          </a:r>
          <a:r>
            <a:rPr lang="en-US" sz="2000" kern="1200" dirty="0" err="1"/>
            <a:t>alocare</a:t>
          </a:r>
          <a:r>
            <a:rPr lang="en-US" sz="2000" kern="1200" dirty="0"/>
            <a:t> </a:t>
          </a:r>
          <a:r>
            <a:rPr lang="en-US" sz="2000" kern="1200" dirty="0" err="1"/>
            <a:t>publică</a:t>
          </a:r>
          <a:r>
            <a:rPr lang="en-US" sz="2000" kern="1200" dirty="0"/>
            <a:t> 5,86 </a:t>
          </a:r>
          <a:r>
            <a:rPr lang="en-US" sz="2000" kern="1200" dirty="0" err="1"/>
            <a:t>mld</a:t>
          </a:r>
          <a:r>
            <a:rPr lang="en-US" sz="2000" kern="1200" dirty="0"/>
            <a:t>. euro ( 5.869.167.535,76 euro ), din care 5,03 </a:t>
          </a:r>
          <a:r>
            <a:rPr lang="en-US" sz="2000" kern="1200" dirty="0" err="1"/>
            <a:t>mld</a:t>
          </a:r>
          <a:r>
            <a:rPr lang="en-US" sz="2000" kern="1200" dirty="0"/>
            <a:t>. euro (5.034.728.288 euro) FEADR.</a:t>
          </a:r>
        </a:p>
      </dsp:txBody>
      <dsp:txXfrm>
        <a:off x="64018" y="3136330"/>
        <a:ext cx="6538797" cy="1183377"/>
      </dsp:txXfrm>
    </dsp:sp>
    <dsp:sp modelId="{E2D52A87-D84B-4922-811A-9D6BB05730C3}">
      <dsp:nvSpPr>
        <dsp:cNvPr id="0" name=""/>
        <dsp:cNvSpPr/>
      </dsp:nvSpPr>
      <dsp:spPr>
        <a:xfrm>
          <a:off x="0" y="4447086"/>
          <a:ext cx="6666833" cy="1228997"/>
        </a:xfrm>
        <a:prstGeom prst="roundRect">
          <a:avLst/>
        </a:prstGeom>
        <a:gradFill rotWithShape="0">
          <a:gsLst>
            <a:gs pos="0">
              <a:schemeClr val="accent2">
                <a:hueOff val="3240090"/>
                <a:satOff val="451"/>
                <a:lumOff val="392"/>
                <a:alphaOff val="0"/>
                <a:shade val="85000"/>
                <a:satMod val="130000"/>
              </a:schemeClr>
            </a:gs>
            <a:gs pos="34000">
              <a:schemeClr val="accent2">
                <a:hueOff val="3240090"/>
                <a:satOff val="451"/>
                <a:lumOff val="392"/>
                <a:alphaOff val="0"/>
                <a:shade val="87000"/>
                <a:satMod val="125000"/>
              </a:schemeClr>
            </a:gs>
            <a:gs pos="70000">
              <a:schemeClr val="accent2">
                <a:hueOff val="3240090"/>
                <a:satOff val="451"/>
                <a:lumOff val="392"/>
                <a:alphaOff val="0"/>
                <a:tint val="100000"/>
                <a:shade val="90000"/>
                <a:satMod val="130000"/>
              </a:schemeClr>
            </a:gs>
            <a:gs pos="100000">
              <a:schemeClr val="accent2">
                <a:hueOff val="3240090"/>
                <a:satOff val="451"/>
                <a:lumOff val="392"/>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 Nu include transferul din FEGA de 0,2 mld. euro</a:t>
          </a:r>
        </a:p>
      </dsp:txBody>
      <dsp:txXfrm>
        <a:off x="59995" y="4507081"/>
        <a:ext cx="6546843" cy="11090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E117B-11BF-420A-B1C1-BD95BC362E1B}">
      <dsp:nvSpPr>
        <dsp:cNvPr id="0" name=""/>
        <dsp:cNvSpPr/>
      </dsp:nvSpPr>
      <dsp:spPr>
        <a:xfrm rot="16200000">
          <a:off x="575973" y="-550618"/>
          <a:ext cx="4217584" cy="5318821"/>
        </a:xfrm>
        <a:prstGeom prst="flowChartManualOperation">
          <a:avLst/>
        </a:prstGeom>
        <a:solidFill>
          <a:schemeClr val="accent4">
            <a:lumMod val="20000"/>
            <a:lumOff val="80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lvl="0" algn="l" defTabSz="622300">
            <a:lnSpc>
              <a:spcPct val="90000"/>
            </a:lnSpc>
            <a:spcBef>
              <a:spcPct val="0"/>
            </a:spcBef>
            <a:spcAft>
              <a:spcPct val="35000"/>
            </a:spcAft>
          </a:pPr>
          <a:r>
            <a:rPr lang="en-GB" sz="1400" kern="1200" dirty="0"/>
            <a:t> </a:t>
          </a:r>
          <a:r>
            <a:rPr lang="en-GB" sz="2400" b="1" kern="1200" dirty="0" err="1"/>
            <a:t>Buget</a:t>
          </a:r>
          <a:r>
            <a:rPr lang="en-GB" sz="2400" b="1" kern="1200" dirty="0"/>
            <a:t>: 9 mil</a:t>
          </a:r>
          <a:r>
            <a:rPr lang="ro-RO" sz="2400" b="1" kern="1200" dirty="0"/>
            <a:t>.</a:t>
          </a:r>
          <a:r>
            <a:rPr lang="en-GB" sz="2400" b="1" kern="1200" dirty="0"/>
            <a:t> euro</a:t>
          </a:r>
        </a:p>
        <a:p>
          <a:pPr lvl="0" algn="l" defTabSz="622300">
            <a:lnSpc>
              <a:spcPct val="90000"/>
            </a:lnSpc>
            <a:spcBef>
              <a:spcPct val="0"/>
            </a:spcBef>
            <a:spcAft>
              <a:spcPct val="35000"/>
            </a:spcAft>
          </a:pPr>
          <a:endParaRPr lang="en-GB" sz="1800" b="0" kern="1200" dirty="0">
            <a:solidFill>
              <a:prstClr val="black"/>
            </a:solidFill>
            <a:latin typeface="Trebuchet MS" panose="020B0603020202020204" pitchFamily="34" charset="0"/>
            <a:ea typeface="+mn-ea"/>
            <a:cs typeface="+mn-cs"/>
          </a:endParaRPr>
        </a:p>
        <a:p>
          <a:pPr lvl="0" algn="l" defTabSz="622300">
            <a:lnSpc>
              <a:spcPct val="90000"/>
            </a:lnSpc>
            <a:spcBef>
              <a:spcPct val="0"/>
            </a:spcBef>
            <a:spcAft>
              <a:spcPct val="35000"/>
            </a:spcAft>
          </a:pPr>
          <a:r>
            <a:rPr lang="en-GB" sz="2400" b="1" kern="1200" dirty="0"/>
            <a:t>Cu </a:t>
          </a:r>
          <a:r>
            <a:rPr lang="en-GB" sz="2400" b="1" kern="1200" dirty="0" err="1"/>
            <a:t>caracter</a:t>
          </a:r>
          <a:r>
            <a:rPr lang="en-GB" sz="2400" b="1" kern="1200" dirty="0"/>
            <a:t> de </a:t>
          </a:r>
          <a:r>
            <a:rPr lang="en-GB" sz="2400" b="1" kern="1200" dirty="0" err="1"/>
            <a:t>noutate</a:t>
          </a:r>
          <a:r>
            <a:rPr lang="en-GB" sz="2400" kern="1200" dirty="0"/>
            <a:t>:</a:t>
          </a:r>
        </a:p>
        <a:p>
          <a:pPr lvl="0" defTabSz="622300">
            <a:lnSpc>
              <a:spcPct val="90000"/>
            </a:lnSpc>
            <a:spcBef>
              <a:spcPct val="0"/>
            </a:spcBef>
            <a:spcAft>
              <a:spcPct val="35000"/>
            </a:spcAft>
          </a:pPr>
          <a:r>
            <a:rPr lang="en-GB" sz="2400" kern="1200" dirty="0"/>
            <a:t>Se </a:t>
          </a:r>
          <a:r>
            <a:rPr lang="en-GB" sz="2400" kern="1200" dirty="0" err="1"/>
            <a:t>introduc</a:t>
          </a:r>
          <a:r>
            <a:rPr lang="en-GB" sz="2400" kern="1200" dirty="0"/>
            <a:t> </a:t>
          </a:r>
          <a:r>
            <a:rPr lang="en-GB" sz="2400" kern="1200" dirty="0" err="1"/>
            <a:t>apelurile</a:t>
          </a:r>
          <a:r>
            <a:rPr lang="en-GB" sz="2400" kern="1200" dirty="0"/>
            <a:t> de </a:t>
          </a:r>
          <a:r>
            <a:rPr lang="en-GB" sz="2400" kern="1200" dirty="0" err="1"/>
            <a:t>selecție</a:t>
          </a:r>
          <a:r>
            <a:rPr lang="ro-RO" sz="2400" kern="1200" dirty="0"/>
            <a:t>.</a:t>
          </a:r>
          <a:endParaRPr lang="en-GB" sz="2400" kern="1200" dirty="0"/>
        </a:p>
        <a:p>
          <a:pPr lvl="0" defTabSz="622300">
            <a:lnSpc>
              <a:spcPct val="90000"/>
            </a:lnSpc>
            <a:spcBef>
              <a:spcPct val="0"/>
            </a:spcBef>
            <a:spcAft>
              <a:spcPct val="35000"/>
            </a:spcAft>
          </a:pPr>
          <a:r>
            <a:rPr lang="en-GB" sz="2400" kern="1200" dirty="0" err="1"/>
            <a:t>Activitatea</a:t>
          </a:r>
          <a:r>
            <a:rPr lang="en-GB" sz="2400" kern="1200" dirty="0"/>
            <a:t> RRN </a:t>
          </a:r>
          <a:r>
            <a:rPr lang="en-GB" sz="2400" kern="1200" dirty="0" err="1"/>
            <a:t>va</a:t>
          </a:r>
          <a:r>
            <a:rPr lang="en-GB" sz="2400" kern="1200" dirty="0"/>
            <a:t> </a:t>
          </a:r>
          <a:r>
            <a:rPr lang="en-GB" sz="2400" kern="1200" dirty="0" err="1"/>
            <a:t>acoperi</a:t>
          </a:r>
          <a:r>
            <a:rPr lang="en-GB" sz="2400" kern="1200" dirty="0"/>
            <a:t> </a:t>
          </a:r>
          <a:r>
            <a:rPr lang="en-GB" sz="2400" kern="1200" dirty="0" err="1"/>
            <a:t>întregul</a:t>
          </a:r>
          <a:r>
            <a:rPr lang="en-GB" sz="2400" kern="1200" dirty="0"/>
            <a:t> PNS (</a:t>
          </a:r>
          <a:r>
            <a:rPr lang="en-GB" sz="2400" kern="1200" dirty="0" err="1"/>
            <a:t>plăți</a:t>
          </a:r>
          <a:r>
            <a:rPr lang="en-GB" sz="2400" kern="1200" dirty="0"/>
            <a:t> </a:t>
          </a:r>
          <a:r>
            <a:rPr lang="en-GB" sz="2400" kern="1200" dirty="0" err="1"/>
            <a:t>directe</a:t>
          </a:r>
          <a:r>
            <a:rPr lang="en-GB" sz="2400" kern="1200" dirty="0"/>
            <a:t> </a:t>
          </a:r>
          <a:r>
            <a:rPr lang="en-GB" sz="2400" kern="1200" dirty="0" err="1"/>
            <a:t>și</a:t>
          </a:r>
          <a:r>
            <a:rPr lang="en-GB" sz="2400" kern="1200" dirty="0"/>
            <a:t> </a:t>
          </a:r>
          <a:r>
            <a:rPr lang="en-GB" sz="2400" kern="1200" dirty="0" err="1"/>
            <a:t>dezvoltare</a:t>
          </a:r>
          <a:r>
            <a:rPr lang="en-GB" sz="2400" kern="1200" dirty="0"/>
            <a:t> </a:t>
          </a:r>
          <a:r>
            <a:rPr lang="en-GB" sz="2400" kern="1200" dirty="0" err="1"/>
            <a:t>rurală</a:t>
          </a:r>
          <a:r>
            <a:rPr lang="ro-RO" sz="2400" kern="1200" dirty="0"/>
            <a:t>).</a:t>
          </a:r>
          <a:endParaRPr lang="en-GB" sz="2400" kern="1200" dirty="0"/>
        </a:p>
        <a:p>
          <a:pPr lvl="0" algn="ctr" defTabSz="622300">
            <a:lnSpc>
              <a:spcPct val="90000"/>
            </a:lnSpc>
            <a:spcBef>
              <a:spcPct val="0"/>
            </a:spcBef>
            <a:spcAft>
              <a:spcPct val="35000"/>
            </a:spcAft>
          </a:pPr>
          <a:endParaRPr lang="en-GB" sz="2800" kern="1200" dirty="0"/>
        </a:p>
        <a:p>
          <a:pPr marL="57150" lvl="1" indent="-57150" algn="l" defTabSz="488950">
            <a:lnSpc>
              <a:spcPct val="90000"/>
            </a:lnSpc>
            <a:spcBef>
              <a:spcPct val="0"/>
            </a:spcBef>
            <a:spcAft>
              <a:spcPct val="15000"/>
            </a:spcAft>
            <a:buChar char="••"/>
          </a:pPr>
          <a:endParaRPr lang="en-GB" sz="1100" kern="1200" dirty="0"/>
        </a:p>
      </dsp:txBody>
      <dsp:txXfrm rot="5400000">
        <a:off x="25355" y="843517"/>
        <a:ext cx="5318821" cy="2530550"/>
      </dsp:txXfrm>
    </dsp:sp>
    <dsp:sp modelId="{90AD8D35-F885-4A14-9D1A-D1DB9EF121D5}">
      <dsp:nvSpPr>
        <dsp:cNvPr id="0" name=""/>
        <dsp:cNvSpPr/>
      </dsp:nvSpPr>
      <dsp:spPr>
        <a:xfrm rot="16200000">
          <a:off x="6273880" y="-550618"/>
          <a:ext cx="4217584" cy="5318821"/>
        </a:xfrm>
        <a:prstGeom prst="flowChartManualOperation">
          <a:avLst/>
        </a:prstGeom>
        <a:solidFill>
          <a:schemeClr val="accent4">
            <a:lumMod val="20000"/>
            <a:lumOff val="80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algn="l" defTabSz="889000">
            <a:lnSpc>
              <a:spcPct val="90000"/>
            </a:lnSpc>
            <a:spcBef>
              <a:spcPct val="0"/>
            </a:spcBef>
            <a:spcAft>
              <a:spcPct val="35000"/>
            </a:spcAft>
            <a:buNone/>
          </a:pPr>
          <a:endParaRPr lang="ro-RO" sz="2000" kern="1200" dirty="0">
            <a:latin typeface="Trebuchet MS" panose="020B0603020202020204" pitchFamily="34" charset="0"/>
          </a:endParaRPr>
        </a:p>
        <a:p>
          <a:pPr marL="0" lvl="0" algn="l" defTabSz="889000">
            <a:lnSpc>
              <a:spcPct val="90000"/>
            </a:lnSpc>
            <a:spcBef>
              <a:spcPct val="0"/>
            </a:spcBef>
            <a:spcAft>
              <a:spcPct val="35000"/>
            </a:spcAft>
            <a:buNone/>
          </a:pPr>
          <a:r>
            <a:rPr lang="en-GB" sz="2000" kern="1200" dirty="0" err="1">
              <a:latin typeface="Trebuchet MS" panose="020B0603020202020204" pitchFamily="34" charset="0"/>
            </a:rPr>
            <a:t>Facilitează</a:t>
          </a:r>
          <a:r>
            <a:rPr lang="en-GB" sz="2000" kern="1200" dirty="0">
              <a:latin typeface="Trebuchet MS" panose="020B0603020202020204" pitchFamily="34" charset="0"/>
            </a:rPr>
            <a:t> </a:t>
          </a:r>
          <a:r>
            <a:rPr lang="en-GB" sz="2000" kern="1200" dirty="0" err="1">
              <a:latin typeface="Trebuchet MS" panose="020B0603020202020204" pitchFamily="34" charset="0"/>
            </a:rPr>
            <a:t>schimbul</a:t>
          </a:r>
          <a:r>
            <a:rPr lang="en-GB" sz="2000" kern="1200" dirty="0">
              <a:latin typeface="Trebuchet MS" panose="020B0603020202020204" pitchFamily="34" charset="0"/>
            </a:rPr>
            <a:t> de </a:t>
          </a:r>
          <a:r>
            <a:rPr lang="en-GB" sz="2000" kern="1200" dirty="0" err="1">
              <a:latin typeface="Trebuchet MS" panose="020B0603020202020204" pitchFamily="34" charset="0"/>
            </a:rPr>
            <a:t>informații</a:t>
          </a:r>
          <a:r>
            <a:rPr lang="en-GB" sz="2000" kern="1200" dirty="0">
              <a:latin typeface="Trebuchet MS" panose="020B0603020202020204" pitchFamily="34" charset="0"/>
            </a:rPr>
            <a:t>, </a:t>
          </a:r>
          <a:r>
            <a:rPr lang="en-GB" sz="2000" kern="1200" dirty="0" err="1">
              <a:latin typeface="Trebuchet MS" panose="020B0603020202020204" pitchFamily="34" charset="0"/>
            </a:rPr>
            <a:t>practici</a:t>
          </a:r>
          <a:r>
            <a:rPr lang="en-GB" sz="2000" kern="1200" dirty="0">
              <a:latin typeface="Trebuchet MS" panose="020B0603020202020204" pitchFamily="34" charset="0"/>
            </a:rPr>
            <a:t>, </a:t>
          </a:r>
          <a:r>
            <a:rPr lang="en-GB" sz="2000" kern="1200" dirty="0" err="1">
              <a:latin typeface="Trebuchet MS" panose="020B0603020202020204" pitchFamily="34" charset="0"/>
            </a:rPr>
            <a:t>experiențe</a:t>
          </a:r>
          <a:r>
            <a:rPr lang="en-GB" sz="2000" kern="1200" dirty="0">
              <a:latin typeface="Trebuchet MS" panose="020B0603020202020204" pitchFamily="34" charset="0"/>
            </a:rPr>
            <a:t>, </a:t>
          </a:r>
          <a:r>
            <a:rPr lang="en-GB" sz="2000" kern="1200" dirty="0" err="1">
              <a:latin typeface="Trebuchet MS" panose="020B0603020202020204" pitchFamily="34" charset="0"/>
            </a:rPr>
            <a:t>idei</a:t>
          </a:r>
          <a:r>
            <a:rPr lang="en-GB" sz="2000" kern="1200" dirty="0">
              <a:latin typeface="Trebuchet MS" panose="020B0603020202020204" pitchFamily="34" charset="0"/>
            </a:rPr>
            <a:t> </a:t>
          </a:r>
          <a:r>
            <a:rPr lang="en-GB" sz="2000" kern="1200" dirty="0" err="1">
              <a:latin typeface="Trebuchet MS" panose="020B0603020202020204" pitchFamily="34" charset="0"/>
            </a:rPr>
            <a:t>și</a:t>
          </a:r>
          <a:r>
            <a:rPr lang="en-GB" sz="2000" kern="1200" dirty="0">
              <a:latin typeface="Trebuchet MS" panose="020B0603020202020204" pitchFamily="34" charset="0"/>
            </a:rPr>
            <a:t> </a:t>
          </a:r>
          <a:r>
            <a:rPr lang="en-GB" sz="2000" kern="1200" dirty="0" err="1">
              <a:latin typeface="Trebuchet MS" panose="020B0603020202020204" pitchFamily="34" charset="0"/>
            </a:rPr>
            <a:t>resurse</a:t>
          </a:r>
          <a:r>
            <a:rPr lang="en-GB" sz="2000" kern="1200" dirty="0">
              <a:latin typeface="Trebuchet MS" panose="020B0603020202020204" pitchFamily="34" charset="0"/>
            </a:rPr>
            <a:t> </a:t>
          </a:r>
          <a:r>
            <a:rPr lang="en-GB" sz="2000" kern="1200" dirty="0" err="1">
              <a:latin typeface="Trebuchet MS" panose="020B0603020202020204" pitchFamily="34" charset="0"/>
            </a:rPr>
            <a:t>în</a:t>
          </a:r>
          <a:r>
            <a:rPr lang="en-GB" sz="2000" kern="1200" dirty="0">
              <a:latin typeface="Trebuchet MS" panose="020B0603020202020204" pitchFamily="34" charset="0"/>
            </a:rPr>
            <a:t> </a:t>
          </a:r>
          <a:r>
            <a:rPr lang="en-GB" sz="2000" kern="1200" dirty="0" err="1">
              <a:latin typeface="Trebuchet MS" panose="020B0603020202020204" pitchFamily="34" charset="0"/>
            </a:rPr>
            <a:t>rândul</a:t>
          </a:r>
          <a:r>
            <a:rPr lang="en-GB" sz="2000" kern="1200" dirty="0">
              <a:latin typeface="Trebuchet MS" panose="020B0603020202020204" pitchFamily="34" charset="0"/>
            </a:rPr>
            <a:t> </a:t>
          </a:r>
          <a:r>
            <a:rPr lang="en-GB" sz="2000" kern="1200" dirty="0" err="1">
              <a:latin typeface="Trebuchet MS" panose="020B0603020202020204" pitchFamily="34" charset="0"/>
            </a:rPr>
            <a:t>actorilor</a:t>
          </a:r>
          <a:r>
            <a:rPr lang="en-GB" sz="2000" kern="1200" dirty="0">
              <a:latin typeface="Trebuchet MS" panose="020B0603020202020204" pitchFamily="34" charset="0"/>
            </a:rPr>
            <a:t> </a:t>
          </a:r>
          <a:r>
            <a:rPr lang="en-GB" sz="2000" kern="1200" dirty="0" err="1">
              <a:latin typeface="Trebuchet MS" panose="020B0603020202020204" pitchFamily="34" charset="0"/>
            </a:rPr>
            <a:t>relevanți</a:t>
          </a:r>
          <a:r>
            <a:rPr lang="en-GB" sz="2000" kern="1200" dirty="0">
              <a:latin typeface="Trebuchet MS" panose="020B0603020202020204" pitchFamily="34" charset="0"/>
            </a:rPr>
            <a:t> din </a:t>
          </a:r>
          <a:r>
            <a:rPr lang="en-GB" sz="2000" kern="1200" dirty="0" err="1">
              <a:latin typeface="Trebuchet MS" panose="020B0603020202020204" pitchFamily="34" charset="0"/>
            </a:rPr>
            <a:t>domeniul</a:t>
          </a:r>
          <a:r>
            <a:rPr lang="en-GB" sz="2000" kern="1200" dirty="0">
              <a:latin typeface="Trebuchet MS" panose="020B0603020202020204" pitchFamily="34" charset="0"/>
            </a:rPr>
            <a:t> rural;</a:t>
          </a:r>
        </a:p>
        <a:p>
          <a:pPr marL="0" lvl="0" algn="l" defTabSz="889000">
            <a:lnSpc>
              <a:spcPct val="90000"/>
            </a:lnSpc>
            <a:spcBef>
              <a:spcPct val="0"/>
            </a:spcBef>
            <a:spcAft>
              <a:spcPct val="35000"/>
            </a:spcAft>
            <a:buNone/>
          </a:pPr>
          <a:r>
            <a:rPr lang="it-IT" sz="2000" kern="1200" dirty="0">
              <a:latin typeface="Trebuchet MS" panose="020B0603020202020204" pitchFamily="34" charset="0"/>
            </a:rPr>
            <a:t>Consolidează serviciile de consultanță și inovare</a:t>
          </a:r>
          <a:r>
            <a:rPr lang="ro-RO" sz="2000" kern="1200" dirty="0">
              <a:latin typeface="Trebuchet MS" panose="020B0603020202020204" pitchFamily="34" charset="0"/>
            </a:rPr>
            <a:t>;</a:t>
          </a:r>
          <a:endParaRPr lang="en-GB" sz="2000" kern="1200" dirty="0">
            <a:latin typeface="Trebuchet MS" panose="020B0603020202020204" pitchFamily="34" charset="0"/>
          </a:endParaRPr>
        </a:p>
        <a:p>
          <a:pPr marL="0" lvl="0" algn="l" defTabSz="889000">
            <a:lnSpc>
              <a:spcPct val="90000"/>
            </a:lnSpc>
            <a:spcBef>
              <a:spcPct val="0"/>
            </a:spcBef>
            <a:spcAft>
              <a:spcPct val="35000"/>
            </a:spcAft>
            <a:buNone/>
          </a:pPr>
          <a:r>
            <a:rPr lang="en-GB" sz="2000" kern="1200" dirty="0" err="1">
              <a:latin typeface="Trebuchet MS" panose="020B0603020202020204" pitchFamily="34" charset="0"/>
            </a:rPr>
            <a:t>Sprijină</a:t>
          </a:r>
          <a:r>
            <a:rPr lang="en-GB" sz="2000" kern="1200" dirty="0">
              <a:latin typeface="Trebuchet MS" panose="020B0603020202020204" pitchFamily="34" charset="0"/>
            </a:rPr>
            <a:t> </a:t>
          </a:r>
          <a:r>
            <a:rPr lang="en-GB" sz="2000" kern="1200" dirty="0" err="1">
              <a:latin typeface="Trebuchet MS" panose="020B0603020202020204" pitchFamily="34" charset="0"/>
            </a:rPr>
            <a:t>parteneriatele</a:t>
          </a:r>
          <a:r>
            <a:rPr lang="en-GB" sz="2000" kern="1200" dirty="0">
              <a:latin typeface="Trebuchet MS" panose="020B0603020202020204" pitchFamily="34" charset="0"/>
            </a:rPr>
            <a:t> </a:t>
          </a:r>
          <a:r>
            <a:rPr lang="en-GB" sz="2000" kern="1200" dirty="0" err="1">
              <a:latin typeface="Trebuchet MS" panose="020B0603020202020204" pitchFamily="34" charset="0"/>
            </a:rPr>
            <a:t>în</a:t>
          </a:r>
          <a:r>
            <a:rPr lang="en-GB" sz="2000" kern="1200" dirty="0">
              <a:latin typeface="Trebuchet MS" panose="020B0603020202020204" pitchFamily="34" charset="0"/>
            </a:rPr>
            <a:t> </a:t>
          </a:r>
          <a:r>
            <a:rPr lang="en-GB" sz="2000" kern="1200" dirty="0" err="1">
              <a:latin typeface="Trebuchet MS" panose="020B0603020202020204" pitchFamily="34" charset="0"/>
            </a:rPr>
            <a:t>cadrul</a:t>
          </a:r>
          <a:r>
            <a:rPr lang="en-GB" sz="2000" kern="1200" dirty="0">
              <a:latin typeface="Trebuchet MS" panose="020B0603020202020204" pitchFamily="34" charset="0"/>
            </a:rPr>
            <a:t> GAL</a:t>
          </a:r>
          <a:r>
            <a:rPr lang="ro-RO" sz="2000" kern="1200" dirty="0">
              <a:latin typeface="Trebuchet MS" panose="020B0603020202020204" pitchFamily="34" charset="0"/>
            </a:rPr>
            <a:t>-</a:t>
          </a:r>
          <a:r>
            <a:rPr lang="en-GB" sz="2000" kern="1200" dirty="0" err="1">
              <a:latin typeface="Trebuchet MS" panose="020B0603020202020204" pitchFamily="34" charset="0"/>
            </a:rPr>
            <a:t>urilor</a:t>
          </a:r>
          <a:r>
            <a:rPr lang="en-GB" sz="2000" kern="1200" dirty="0">
              <a:latin typeface="Trebuchet MS" panose="020B0603020202020204" pitchFamily="34" charset="0"/>
            </a:rPr>
            <a:t>, </a:t>
          </a:r>
          <a:r>
            <a:rPr lang="en-GB" sz="2000" kern="1200" dirty="0" err="1">
              <a:latin typeface="Trebuchet MS" panose="020B0603020202020204" pitchFamily="34" charset="0"/>
            </a:rPr>
            <a:t>acordând</a:t>
          </a:r>
          <a:r>
            <a:rPr lang="en-GB" sz="2000" kern="1200" dirty="0">
              <a:latin typeface="Trebuchet MS" panose="020B0603020202020204" pitchFamily="34" charset="0"/>
            </a:rPr>
            <a:t> </a:t>
          </a:r>
          <a:r>
            <a:rPr lang="en-GB" sz="2000" kern="1200" dirty="0" err="1">
              <a:latin typeface="Trebuchet MS" panose="020B0603020202020204" pitchFamily="34" charset="0"/>
            </a:rPr>
            <a:t>inclusiv</a:t>
          </a:r>
          <a:r>
            <a:rPr lang="en-GB" sz="2000" kern="1200" dirty="0">
              <a:latin typeface="Trebuchet MS" panose="020B0603020202020204" pitchFamily="34" charset="0"/>
            </a:rPr>
            <a:t> </a:t>
          </a:r>
          <a:r>
            <a:rPr lang="en-GB" sz="2000" kern="1200" dirty="0" err="1">
              <a:latin typeface="Trebuchet MS" panose="020B0603020202020204" pitchFamily="34" charset="0"/>
            </a:rPr>
            <a:t>sprijin</a:t>
          </a:r>
          <a:r>
            <a:rPr lang="en-GB" sz="2000" kern="1200" dirty="0">
              <a:latin typeface="Trebuchet MS" panose="020B0603020202020204" pitchFamily="34" charset="0"/>
            </a:rPr>
            <a:t> </a:t>
          </a:r>
          <a:r>
            <a:rPr lang="en-GB" sz="2000" kern="1200" dirty="0" err="1">
              <a:latin typeface="Trebuchet MS" panose="020B0603020202020204" pitchFamily="34" charset="0"/>
            </a:rPr>
            <a:t>pentru</a:t>
          </a:r>
          <a:r>
            <a:rPr lang="en-GB" sz="2000" kern="1200" dirty="0">
              <a:latin typeface="Trebuchet MS" panose="020B0603020202020204" pitchFamily="34" charset="0"/>
            </a:rPr>
            <a:t> </a:t>
          </a:r>
          <a:r>
            <a:rPr lang="en-GB" sz="2000" kern="1200" dirty="0" err="1">
              <a:latin typeface="Trebuchet MS" panose="020B0603020202020204" pitchFamily="34" charset="0"/>
            </a:rPr>
            <a:t>cooperare</a:t>
          </a:r>
          <a:r>
            <a:rPr lang="ro-RO" sz="2000" kern="1200" dirty="0">
              <a:latin typeface="Trebuchet MS" panose="020B0603020202020204" pitchFamily="34" charset="0"/>
            </a:rPr>
            <a:t>;</a:t>
          </a:r>
          <a:endParaRPr lang="en-GB" sz="2000" kern="1200" dirty="0">
            <a:latin typeface="Trebuchet MS" panose="020B06030202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en-GB" sz="2000" kern="1200" dirty="0" err="1">
              <a:latin typeface="Trebuchet MS" panose="020B0603020202020204" pitchFamily="34" charset="0"/>
            </a:rPr>
            <a:t>Diseminează</a:t>
          </a:r>
          <a:r>
            <a:rPr lang="en-GB" sz="2000" kern="1200" dirty="0">
              <a:latin typeface="Trebuchet MS" panose="020B0603020202020204" pitchFamily="34" charset="0"/>
            </a:rPr>
            <a:t> </a:t>
          </a:r>
          <a:r>
            <a:rPr lang="en-GB" sz="2000" kern="1200" dirty="0" err="1">
              <a:latin typeface="Trebuchet MS" panose="020B0603020202020204" pitchFamily="34" charset="0"/>
            </a:rPr>
            <a:t>rezultatele</a:t>
          </a:r>
          <a:r>
            <a:rPr lang="en-GB" sz="2000" kern="1200" dirty="0">
              <a:latin typeface="Trebuchet MS" panose="020B0603020202020204" pitchFamily="34" charset="0"/>
            </a:rPr>
            <a:t> </a:t>
          </a:r>
          <a:r>
            <a:rPr lang="en-GB" sz="2000" kern="1200" dirty="0" err="1">
              <a:latin typeface="Trebuchet MS" panose="020B0603020202020204" pitchFamily="34" charset="0"/>
            </a:rPr>
            <a:t>activităților</a:t>
          </a:r>
          <a:r>
            <a:rPr lang="en-GB" sz="2000" kern="1200" dirty="0">
              <a:latin typeface="Trebuchet MS" panose="020B0603020202020204" pitchFamily="34" charset="0"/>
            </a:rPr>
            <a:t> de </a:t>
          </a:r>
          <a:r>
            <a:rPr lang="en-GB" sz="2000" kern="1200" dirty="0" err="1">
              <a:latin typeface="Trebuchet MS" panose="020B0603020202020204" pitchFamily="34" charset="0"/>
            </a:rPr>
            <a:t>monitorizare</a:t>
          </a:r>
          <a:r>
            <a:rPr lang="en-GB" sz="2000" kern="1200" dirty="0">
              <a:latin typeface="Trebuchet MS" panose="020B0603020202020204" pitchFamily="34" charset="0"/>
            </a:rPr>
            <a:t> </a:t>
          </a:r>
          <a:r>
            <a:rPr lang="en-GB" sz="2000" kern="1200" dirty="0" err="1">
              <a:latin typeface="Trebuchet MS" panose="020B0603020202020204" pitchFamily="34" charset="0"/>
            </a:rPr>
            <a:t>și</a:t>
          </a:r>
          <a:r>
            <a:rPr lang="en-GB" sz="2000" kern="1200" dirty="0">
              <a:latin typeface="Trebuchet MS" panose="020B0603020202020204" pitchFamily="34" charset="0"/>
            </a:rPr>
            <a:t> </a:t>
          </a:r>
          <a:r>
            <a:rPr lang="en-GB" sz="2000" kern="1200" dirty="0" err="1">
              <a:latin typeface="Trebuchet MS" panose="020B0603020202020204" pitchFamily="34" charset="0"/>
            </a:rPr>
            <a:t>evaluare</a:t>
          </a:r>
          <a:r>
            <a:rPr lang="ro-RO" sz="2000" kern="1200" dirty="0">
              <a:latin typeface="Trebuchet MS" panose="020B0603020202020204" pitchFamily="34" charset="0"/>
            </a:rPr>
            <a:t>.</a:t>
          </a:r>
          <a:endParaRPr lang="en-GB" sz="2000" kern="1200" dirty="0">
            <a:latin typeface="Trebuchet MS" panose="020B0603020202020204" pitchFamily="34" charset="0"/>
          </a:endParaRPr>
        </a:p>
        <a:p>
          <a:pPr marL="0" lvl="0" algn="ctr" defTabSz="889000">
            <a:lnSpc>
              <a:spcPct val="90000"/>
            </a:lnSpc>
            <a:spcBef>
              <a:spcPct val="0"/>
            </a:spcBef>
            <a:spcAft>
              <a:spcPct val="35000"/>
            </a:spcAft>
            <a:buNone/>
          </a:pPr>
          <a:endParaRPr lang="en-GB" sz="1700" kern="1200" dirty="0"/>
        </a:p>
      </dsp:txBody>
      <dsp:txXfrm rot="5400000">
        <a:off x="5723262" y="843517"/>
        <a:ext cx="5318821" cy="25305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7B0EE-CBB1-4D01-B7FB-6243F85932B9}">
      <dsp:nvSpPr>
        <dsp:cNvPr id="0" name=""/>
        <dsp:cNvSpPr/>
      </dsp:nvSpPr>
      <dsp:spPr>
        <a:xfrm>
          <a:off x="0" y="578068"/>
          <a:ext cx="8128000" cy="93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B12FA6-F672-404B-855C-F755D171642B}">
      <dsp:nvSpPr>
        <dsp:cNvPr id="0" name=""/>
        <dsp:cNvSpPr/>
      </dsp:nvSpPr>
      <dsp:spPr>
        <a:xfrm>
          <a:off x="406400" y="31948"/>
          <a:ext cx="5689600" cy="1092240"/>
        </a:xfrm>
        <a:prstGeom prst="roundRect">
          <a:avLst/>
        </a:prstGeom>
        <a:solidFill>
          <a:schemeClr val="accent4">
            <a:lumMod val="20000"/>
            <a:lumOff val="80000"/>
          </a:schemeClr>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215053" tIns="0" rIns="215053" bIns="0" numCol="1" spcCol="1270" anchor="ctr" anchorCtr="0">
          <a:noAutofit/>
        </a:bodyPr>
        <a:lstStyle/>
        <a:p>
          <a:pPr lvl="0" algn="l" defTabSz="1066800">
            <a:lnSpc>
              <a:spcPct val="90000"/>
            </a:lnSpc>
            <a:spcBef>
              <a:spcPct val="0"/>
            </a:spcBef>
            <a:spcAft>
              <a:spcPct val="35000"/>
            </a:spcAft>
          </a:pPr>
          <a:r>
            <a:rPr lang="en-US" sz="2400" kern="1200" dirty="0" err="1">
              <a:latin typeface="Trebuchet MS" panose="020B0603020202020204" pitchFamily="34" charset="0"/>
            </a:rPr>
            <a:t>Silvomediu</a:t>
          </a:r>
          <a:r>
            <a:rPr lang="en-US" sz="2400" kern="1200" dirty="0">
              <a:latin typeface="Trebuchet MS" panose="020B0603020202020204" pitchFamily="34" charset="0"/>
            </a:rPr>
            <a:t> </a:t>
          </a:r>
        </a:p>
        <a:p>
          <a:pPr lvl="0" algn="l" defTabSz="1066800">
            <a:lnSpc>
              <a:spcPct val="90000"/>
            </a:lnSpc>
            <a:spcBef>
              <a:spcPct val="0"/>
            </a:spcBef>
            <a:spcAft>
              <a:spcPct val="35000"/>
            </a:spcAft>
          </a:pPr>
          <a:r>
            <a:rPr lang="en-US" sz="2400" b="1" kern="1200" dirty="0" err="1">
              <a:latin typeface="Trebuchet MS" panose="020B0603020202020204" pitchFamily="34" charset="0"/>
            </a:rPr>
            <a:t>Buget</a:t>
          </a:r>
          <a:r>
            <a:rPr lang="en-US" sz="2400" b="1" kern="1200" dirty="0">
              <a:latin typeface="Trebuchet MS" panose="020B0603020202020204" pitchFamily="34" charset="0"/>
            </a:rPr>
            <a:t>: 84,8 mil. euro</a:t>
          </a:r>
        </a:p>
      </dsp:txBody>
      <dsp:txXfrm>
        <a:off x="459719" y="85267"/>
        <a:ext cx="5582962" cy="985602"/>
      </dsp:txXfrm>
    </dsp:sp>
    <dsp:sp modelId="{41F0C0A7-6BFB-4222-9E47-87E104FEFD37}">
      <dsp:nvSpPr>
        <dsp:cNvPr id="0" name=""/>
        <dsp:cNvSpPr/>
      </dsp:nvSpPr>
      <dsp:spPr>
        <a:xfrm>
          <a:off x="0" y="2256388"/>
          <a:ext cx="8128000" cy="93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B98B46-EE57-435E-A6DD-5C95FEA2E850}">
      <dsp:nvSpPr>
        <dsp:cNvPr id="0" name=""/>
        <dsp:cNvSpPr/>
      </dsp:nvSpPr>
      <dsp:spPr>
        <a:xfrm>
          <a:off x="392261" y="1718274"/>
          <a:ext cx="5689600" cy="1092240"/>
        </a:xfrm>
        <a:prstGeom prst="roundRect">
          <a:avLst/>
        </a:prstGeom>
        <a:solidFill>
          <a:schemeClr val="accent4">
            <a:lumMod val="20000"/>
            <a:lumOff val="80000"/>
          </a:schemeClr>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215053" tIns="0" rIns="215053" bIns="0" numCol="1" spcCol="1270" anchor="ctr" anchorCtr="0">
          <a:noAutofit/>
        </a:bodyPr>
        <a:lstStyle/>
        <a:p>
          <a:pPr lvl="0" algn="l" defTabSz="1066800">
            <a:lnSpc>
              <a:spcPct val="90000"/>
            </a:lnSpc>
            <a:spcBef>
              <a:spcPct val="0"/>
            </a:spcBef>
            <a:spcAft>
              <a:spcPct val="35000"/>
            </a:spcAft>
          </a:pPr>
          <a:r>
            <a:rPr lang="en-US" sz="2400" kern="1200" dirty="0" err="1">
              <a:latin typeface="Trebuchet MS" panose="020B0603020202020204" pitchFamily="34" charset="0"/>
            </a:rPr>
            <a:t>Investi</a:t>
          </a:r>
          <a:r>
            <a:rPr lang="ro-RO" sz="2400" kern="1200" dirty="0">
              <a:latin typeface="Trebuchet MS" panose="020B0603020202020204" pitchFamily="34" charset="0"/>
            </a:rPr>
            <a:t>ț</a:t>
          </a:r>
          <a:r>
            <a:rPr lang="en-US" sz="2400" kern="1200" dirty="0">
              <a:latin typeface="Trebuchet MS" panose="020B0603020202020204" pitchFamily="34" charset="0"/>
            </a:rPr>
            <a:t>ii </a:t>
          </a:r>
          <a:r>
            <a:rPr lang="en-US" sz="2400" kern="1200" dirty="0" err="1">
              <a:latin typeface="Trebuchet MS" panose="020B0603020202020204" pitchFamily="34" charset="0"/>
            </a:rPr>
            <a:t>tehnologii</a:t>
          </a:r>
          <a:r>
            <a:rPr lang="ro-RO" sz="2400" kern="1200" dirty="0">
              <a:latin typeface="Trebuchet MS" panose="020B0603020202020204" pitchFamily="34" charset="0"/>
            </a:rPr>
            <a:t> forestiere</a:t>
          </a:r>
        </a:p>
        <a:p>
          <a:pPr lvl="0" algn="l" defTabSz="1066800">
            <a:lnSpc>
              <a:spcPct val="90000"/>
            </a:lnSpc>
            <a:spcBef>
              <a:spcPct val="0"/>
            </a:spcBef>
            <a:spcAft>
              <a:spcPct val="35000"/>
            </a:spcAft>
          </a:pPr>
          <a:r>
            <a:rPr lang="ro-RO" sz="2400" b="1" kern="1200" dirty="0">
              <a:latin typeface="Trebuchet MS" panose="020B0603020202020204" pitchFamily="34" charset="0"/>
            </a:rPr>
            <a:t>Buget: 86,6 mil. Euro</a:t>
          </a:r>
          <a:r>
            <a:rPr lang="en-US" sz="2400" b="1" kern="1200" dirty="0">
              <a:latin typeface="Trebuchet MS" panose="020B0603020202020204" pitchFamily="34" charset="0"/>
            </a:rPr>
            <a:t> – 65% </a:t>
          </a:r>
          <a:r>
            <a:rPr lang="en-US" sz="2400" b="1" kern="1200" dirty="0" err="1">
              <a:latin typeface="Trebuchet MS" panose="020B0603020202020204" pitchFamily="34" charset="0"/>
            </a:rPr>
            <a:t>intensitatea</a:t>
          </a:r>
          <a:r>
            <a:rPr lang="en-US" sz="2400" b="1" kern="1200" dirty="0">
              <a:latin typeface="Trebuchet MS" panose="020B0603020202020204" pitchFamily="34" charset="0"/>
            </a:rPr>
            <a:t> </a:t>
          </a:r>
          <a:r>
            <a:rPr lang="en-US" sz="2400" b="1" kern="1200" dirty="0" err="1">
              <a:latin typeface="Trebuchet MS" panose="020B0603020202020204" pitchFamily="34" charset="0"/>
            </a:rPr>
            <a:t>sprijinului</a:t>
          </a:r>
          <a:r>
            <a:rPr lang="en-US" sz="2400" b="1" kern="1200" dirty="0">
              <a:latin typeface="Trebuchet MS" panose="020B0603020202020204" pitchFamily="34" charset="0"/>
            </a:rPr>
            <a:t> </a:t>
          </a:r>
        </a:p>
      </dsp:txBody>
      <dsp:txXfrm>
        <a:off x="445580" y="1771593"/>
        <a:ext cx="5582962" cy="9856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7CDD6-BF06-450D-8B4C-6B71A1A15C29}">
      <dsp:nvSpPr>
        <dsp:cNvPr id="0" name=""/>
        <dsp:cNvSpPr/>
      </dsp:nvSpPr>
      <dsp:spPr>
        <a:xfrm>
          <a:off x="-5398381" y="-803953"/>
          <a:ext cx="6427964" cy="6427964"/>
        </a:xfrm>
        <a:prstGeom prst="blockArc">
          <a:avLst>
            <a:gd name="adj1" fmla="val 18900000"/>
            <a:gd name="adj2" fmla="val 2700000"/>
            <a:gd name="adj3" fmla="val 463"/>
          </a:avLst>
        </a:prstGeom>
        <a:noFill/>
        <a:ln w="26425" cap="flat" cmpd="sng" algn="ctr">
          <a:solidFill>
            <a:srgbClr val="6076B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859F60A-879A-4DB6-A12C-82673F9A89E1}">
      <dsp:nvSpPr>
        <dsp:cNvPr id="0" name=""/>
        <dsp:cNvSpPr/>
      </dsp:nvSpPr>
      <dsp:spPr>
        <a:xfrm>
          <a:off x="906818" y="0"/>
          <a:ext cx="6941341" cy="1201840"/>
        </a:xfrm>
        <a:prstGeom prst="rect">
          <a:avLst/>
        </a:prstGeom>
        <a:solidFill>
          <a:schemeClr val="accent4">
            <a:lumMod val="20000"/>
            <a:lumOff val="80000"/>
          </a:schemeClr>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583038" tIns="45720" rIns="45720" bIns="45720" numCol="1" spcCol="1270" anchor="ctr" anchorCtr="0">
          <a:noAutofit/>
        </a:bodyPr>
        <a:lstStyle/>
        <a:p>
          <a:pPr lvl="0" algn="l" defTabSz="800100">
            <a:lnSpc>
              <a:spcPct val="90000"/>
            </a:lnSpc>
            <a:spcBef>
              <a:spcPct val="0"/>
            </a:spcBef>
            <a:spcAft>
              <a:spcPct val="35000"/>
            </a:spcAft>
            <a:buNone/>
          </a:pPr>
          <a:r>
            <a:rPr lang="ro-RO" sz="1800" b="1" kern="1200" dirty="0">
              <a:solidFill>
                <a:schemeClr val="tx1"/>
              </a:solidFill>
              <a:latin typeface="Trebuchet MS" panose="020B0603020202020204" pitchFamily="34" charset="0"/>
              <a:ea typeface="+mn-ea"/>
              <a:cs typeface="+mn-cs"/>
            </a:rPr>
            <a:t>PEI</a:t>
          </a:r>
          <a:r>
            <a:rPr lang="ro-RO" sz="1800" kern="1200" dirty="0">
              <a:solidFill>
                <a:schemeClr val="tx1"/>
              </a:solidFill>
              <a:latin typeface="Trebuchet MS" panose="020B0603020202020204" pitchFamily="34" charset="0"/>
              <a:ea typeface="+mn-ea"/>
              <a:cs typeface="+mn-cs"/>
            </a:rPr>
            <a:t> </a:t>
          </a:r>
          <a:r>
            <a:rPr lang="en-GB" sz="1800" kern="1200" dirty="0">
              <a:solidFill>
                <a:schemeClr val="tx1"/>
              </a:solidFill>
              <a:latin typeface="Trebuchet MS" panose="020B0603020202020204" pitchFamily="34" charset="0"/>
              <a:ea typeface="+mn-ea"/>
              <a:cs typeface="+mn-cs"/>
            </a:rPr>
            <a:t>-</a:t>
          </a:r>
          <a:r>
            <a:rPr lang="ro-RO"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Cooperare</a:t>
          </a:r>
          <a:r>
            <a:rPr lang="en-GB"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și</a:t>
          </a:r>
          <a:r>
            <a:rPr lang="en-GB"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inovare</a:t>
          </a:r>
          <a:r>
            <a:rPr lang="en-GB"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în</a:t>
          </a:r>
          <a:r>
            <a:rPr lang="en-GB"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agricultură</a:t>
          </a:r>
          <a:r>
            <a:rPr lang="en-GB"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prin</a:t>
          </a:r>
          <a:r>
            <a:rPr lang="en-GB"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intermediul</a:t>
          </a:r>
          <a:r>
            <a:rPr lang="en-GB"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grupurilor</a:t>
          </a:r>
          <a:r>
            <a:rPr lang="en-GB"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operaționale</a:t>
          </a:r>
          <a:r>
            <a:rPr lang="en-GB" sz="1800" kern="1200" dirty="0">
              <a:solidFill>
                <a:schemeClr val="tx1"/>
              </a:solidFill>
              <a:latin typeface="Trebuchet MS" panose="020B0603020202020204" pitchFamily="34" charset="0"/>
              <a:ea typeface="+mn-ea"/>
              <a:cs typeface="+mn-cs"/>
            </a:rPr>
            <a:t> PEI</a:t>
          </a:r>
          <a:r>
            <a:rPr lang="ro-RO" sz="1800" kern="1200" dirty="0">
              <a:solidFill>
                <a:schemeClr val="tx1"/>
              </a:solidFill>
              <a:latin typeface="Trebuchet MS" panose="020B0603020202020204" pitchFamily="34" charset="0"/>
              <a:ea typeface="+mn-ea"/>
              <a:cs typeface="+mn-cs"/>
            </a:rPr>
            <a:t> </a:t>
          </a:r>
        </a:p>
        <a:p>
          <a:pPr lvl="0" algn="l" defTabSz="800100">
            <a:lnSpc>
              <a:spcPct val="90000"/>
            </a:lnSpc>
            <a:spcBef>
              <a:spcPct val="0"/>
            </a:spcBef>
            <a:spcAft>
              <a:spcPct val="35000"/>
            </a:spcAft>
            <a:buNone/>
          </a:pPr>
          <a:r>
            <a:rPr lang="ro-RO" sz="1800" b="1" kern="1200" dirty="0">
              <a:solidFill>
                <a:schemeClr val="tx1"/>
              </a:solidFill>
              <a:latin typeface="Trebuchet MS" panose="020B0603020202020204" pitchFamily="34" charset="0"/>
              <a:ea typeface="+mn-ea"/>
              <a:cs typeface="+mn-cs"/>
            </a:rPr>
            <a:t>300.000 euro/proiect</a:t>
          </a:r>
        </a:p>
        <a:p>
          <a:pPr lvl="0" algn="l" defTabSz="800100">
            <a:lnSpc>
              <a:spcPct val="90000"/>
            </a:lnSpc>
            <a:spcBef>
              <a:spcPct val="0"/>
            </a:spcBef>
            <a:spcAft>
              <a:spcPct val="35000"/>
            </a:spcAft>
            <a:buNone/>
          </a:pPr>
          <a:r>
            <a:rPr lang="ro-RO" sz="1800" b="1" kern="1200" dirty="0">
              <a:solidFill>
                <a:schemeClr val="tx1"/>
              </a:solidFill>
              <a:latin typeface="Trebuchet MS" panose="020B0603020202020204" pitchFamily="34" charset="0"/>
              <a:ea typeface="+mn-ea"/>
              <a:cs typeface="+mn-cs"/>
            </a:rPr>
            <a:t>Buget: 20 mil. euro</a:t>
          </a:r>
          <a:endParaRPr lang="en-GB" sz="1800" b="1" kern="1200" dirty="0">
            <a:solidFill>
              <a:schemeClr val="tx1"/>
            </a:solidFill>
            <a:latin typeface="Trebuchet MS" panose="020B0603020202020204" pitchFamily="34" charset="0"/>
            <a:ea typeface="+mn-ea"/>
            <a:cs typeface="+mn-cs"/>
          </a:endParaRPr>
        </a:p>
      </dsp:txBody>
      <dsp:txXfrm>
        <a:off x="906818" y="0"/>
        <a:ext cx="6941341" cy="1201840"/>
      </dsp:txXfrm>
    </dsp:sp>
    <dsp:sp modelId="{D2717A92-02C2-491D-B9A4-D0777D5310D5}">
      <dsp:nvSpPr>
        <dsp:cNvPr id="0" name=""/>
        <dsp:cNvSpPr/>
      </dsp:nvSpPr>
      <dsp:spPr>
        <a:xfrm>
          <a:off x="74690" y="149388"/>
          <a:ext cx="918170" cy="918170"/>
        </a:xfrm>
        <a:prstGeom prst="ellipse">
          <a:avLst/>
        </a:prstGeom>
        <a:blipFill rotWithShape="0">
          <a:blip xmlns:r="http://schemas.openxmlformats.org/officeDocument/2006/relationships" r:embed="rId1"/>
          <a:srcRect/>
          <a:stretch>
            <a:fillRect t="-13000" b="-13000"/>
          </a:stretch>
        </a:blipFill>
        <a:ln w="26425" cap="flat" cmpd="sng" algn="ctr">
          <a:solidFill>
            <a:srgbClr val="6076B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B90BB3A-9BD2-4C29-AAE8-B75437F68D1C}">
      <dsp:nvSpPr>
        <dsp:cNvPr id="0" name=""/>
        <dsp:cNvSpPr/>
      </dsp:nvSpPr>
      <dsp:spPr>
        <a:xfrm>
          <a:off x="960144" y="1281141"/>
          <a:ext cx="6977052" cy="1246757"/>
        </a:xfrm>
        <a:prstGeom prst="rect">
          <a:avLst/>
        </a:prstGeom>
        <a:solidFill>
          <a:schemeClr val="accent4">
            <a:lumMod val="20000"/>
            <a:lumOff val="80000"/>
          </a:schemeClr>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583038" tIns="45720" rIns="45720" bIns="45720" numCol="1" spcCol="1270" anchor="ctr" anchorCtr="0">
          <a:noAutofit/>
        </a:bodyPr>
        <a:lstStyle/>
        <a:p>
          <a:pPr lvl="0" algn="l" defTabSz="800100">
            <a:lnSpc>
              <a:spcPct val="90000"/>
            </a:lnSpc>
            <a:spcBef>
              <a:spcPct val="0"/>
            </a:spcBef>
            <a:spcAft>
              <a:spcPct val="35000"/>
            </a:spcAft>
            <a:buNone/>
          </a:pPr>
          <a:r>
            <a:rPr lang="ro-RO" sz="1800" b="1" kern="1200" dirty="0">
              <a:solidFill>
                <a:schemeClr val="tx1"/>
              </a:solidFill>
              <a:latin typeface="Trebuchet MS" panose="020B0603020202020204" pitchFamily="34" charset="0"/>
              <a:ea typeface="+mn-ea"/>
              <a:cs typeface="+mn-cs"/>
            </a:rPr>
            <a:t>Cooperare lanț scurt </a:t>
          </a:r>
          <a:r>
            <a:rPr lang="ro-RO" sz="1800" kern="1200" dirty="0">
              <a:solidFill>
                <a:schemeClr val="tx1"/>
              </a:solidFill>
              <a:latin typeface="Trebuchet MS" panose="020B0603020202020204" pitchFamily="34" charset="0"/>
              <a:ea typeface="+mn-ea"/>
              <a:cs typeface="+mn-cs"/>
            </a:rPr>
            <a:t>-</a:t>
          </a:r>
          <a:r>
            <a:rPr lang="en-GB"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Dezvoltarea</a:t>
          </a:r>
          <a:r>
            <a:rPr lang="en-GB"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cooperării</a:t>
          </a:r>
          <a:r>
            <a:rPr lang="en-GB"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în</a:t>
          </a:r>
          <a:r>
            <a:rPr lang="en-GB"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cadrul</a:t>
          </a:r>
          <a:r>
            <a:rPr lang="en-GB"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lanțului</a:t>
          </a:r>
          <a:r>
            <a:rPr lang="en-GB" sz="1800" kern="1200" dirty="0">
              <a:solidFill>
                <a:schemeClr val="tx1"/>
              </a:solidFill>
              <a:latin typeface="Trebuchet MS" panose="020B0603020202020204" pitchFamily="34" charset="0"/>
              <a:ea typeface="+mn-ea"/>
              <a:cs typeface="+mn-cs"/>
            </a:rPr>
            <a:t> </a:t>
          </a:r>
          <a:r>
            <a:rPr lang="en-GB" sz="1800" kern="1200" dirty="0" err="1">
              <a:solidFill>
                <a:schemeClr val="tx1"/>
              </a:solidFill>
              <a:latin typeface="Trebuchet MS" panose="020B0603020202020204" pitchFamily="34" charset="0"/>
              <a:ea typeface="+mn-ea"/>
              <a:cs typeface="+mn-cs"/>
            </a:rPr>
            <a:t>valoric</a:t>
          </a:r>
          <a:endParaRPr lang="ro-RO" sz="1800" kern="1200" dirty="0">
            <a:solidFill>
              <a:schemeClr val="tx1"/>
            </a:solidFill>
            <a:latin typeface="Trebuchet MS" panose="020B0603020202020204" pitchFamily="34" charset="0"/>
            <a:ea typeface="+mn-ea"/>
            <a:cs typeface="+mn-cs"/>
          </a:endParaRPr>
        </a:p>
        <a:p>
          <a:pPr lvl="0" algn="l" defTabSz="800100">
            <a:lnSpc>
              <a:spcPct val="90000"/>
            </a:lnSpc>
            <a:spcBef>
              <a:spcPct val="0"/>
            </a:spcBef>
            <a:spcAft>
              <a:spcPct val="35000"/>
            </a:spcAft>
            <a:buNone/>
          </a:pPr>
          <a:r>
            <a:rPr lang="ro-RO" sz="1800" b="1" kern="1200" dirty="0">
              <a:solidFill>
                <a:schemeClr val="tx1"/>
              </a:solidFill>
              <a:latin typeface="Trebuchet MS" panose="020B0603020202020204" pitchFamily="34" charset="0"/>
              <a:ea typeface="+mn-ea"/>
              <a:cs typeface="+mn-cs"/>
            </a:rPr>
            <a:t>250.000 euro/proiect</a:t>
          </a:r>
        </a:p>
        <a:p>
          <a:pPr lvl="0" algn="l" defTabSz="800100">
            <a:lnSpc>
              <a:spcPct val="90000"/>
            </a:lnSpc>
            <a:spcBef>
              <a:spcPct val="0"/>
            </a:spcBef>
            <a:spcAft>
              <a:spcPct val="35000"/>
            </a:spcAft>
            <a:buNone/>
          </a:pPr>
          <a:r>
            <a:rPr lang="ro-RO" sz="1800" b="1" kern="1200" dirty="0">
              <a:solidFill>
                <a:schemeClr val="tx1"/>
              </a:solidFill>
              <a:latin typeface="Trebuchet MS" panose="020B0603020202020204" pitchFamily="34" charset="0"/>
              <a:ea typeface="+mn-ea"/>
              <a:cs typeface="+mn-cs"/>
            </a:rPr>
            <a:t>Buget: 20 mil. euro</a:t>
          </a:r>
          <a:endParaRPr lang="en-GB" sz="1800" b="1" kern="1200" dirty="0">
            <a:solidFill>
              <a:schemeClr val="tx1"/>
            </a:solidFill>
            <a:latin typeface="Trebuchet MS" panose="020B0603020202020204" pitchFamily="34" charset="0"/>
            <a:ea typeface="+mn-ea"/>
            <a:cs typeface="+mn-cs"/>
          </a:endParaRPr>
        </a:p>
      </dsp:txBody>
      <dsp:txXfrm>
        <a:off x="960144" y="1281141"/>
        <a:ext cx="6977052" cy="1246757"/>
      </dsp:txXfrm>
    </dsp:sp>
    <dsp:sp modelId="{29453B99-1DD1-45FE-9953-09F023AC2815}">
      <dsp:nvSpPr>
        <dsp:cNvPr id="0" name=""/>
        <dsp:cNvSpPr/>
      </dsp:nvSpPr>
      <dsp:spPr>
        <a:xfrm>
          <a:off x="490573" y="1487389"/>
          <a:ext cx="918170" cy="918170"/>
        </a:xfrm>
        <a:prstGeom prst="ellipse">
          <a:avLst/>
        </a:prstGeom>
        <a:blipFill rotWithShape="0">
          <a:blip xmlns:r="http://schemas.openxmlformats.org/officeDocument/2006/relationships" r:embed="rId2"/>
          <a:srcRect/>
          <a:stretch>
            <a:fillRect t="-18000" b="-18000"/>
          </a:stretch>
        </a:blipFill>
        <a:ln w="26425" cap="flat" cmpd="sng" algn="ctr">
          <a:solidFill>
            <a:srgbClr val="6076B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EC64A6F-82E2-48A3-811D-741AA4CDB2E0}">
      <dsp:nvSpPr>
        <dsp:cNvPr id="0" name=""/>
        <dsp:cNvSpPr/>
      </dsp:nvSpPr>
      <dsp:spPr>
        <a:xfrm>
          <a:off x="1020635" y="2591491"/>
          <a:ext cx="6977052" cy="1258047"/>
        </a:xfrm>
        <a:prstGeom prst="rect">
          <a:avLst/>
        </a:prstGeom>
        <a:solidFill>
          <a:schemeClr val="accent4">
            <a:lumMod val="20000"/>
            <a:lumOff val="80000"/>
          </a:schemeClr>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583038" tIns="45720" rIns="45720" bIns="45720" numCol="1" spcCol="1270" anchor="ctr" anchorCtr="0">
          <a:noAutofit/>
        </a:bodyPr>
        <a:lstStyle/>
        <a:p>
          <a:pPr lvl="0" algn="l" defTabSz="800100">
            <a:lnSpc>
              <a:spcPct val="90000"/>
            </a:lnSpc>
            <a:spcBef>
              <a:spcPct val="0"/>
            </a:spcBef>
            <a:spcAft>
              <a:spcPct val="35000"/>
            </a:spcAft>
            <a:buNone/>
          </a:pPr>
          <a:r>
            <a:rPr lang="ro-RO" sz="1800" b="1" kern="1200" dirty="0">
              <a:solidFill>
                <a:schemeClr val="tx1"/>
              </a:solidFill>
              <a:latin typeface="Trebuchet MS" panose="020B0603020202020204" pitchFamily="34" charset="0"/>
              <a:ea typeface="+mn-ea"/>
              <a:cs typeface="+mn-cs"/>
            </a:rPr>
            <a:t>Grupuri de producători </a:t>
          </a:r>
          <a:r>
            <a:rPr lang="ro-RO" sz="1800" kern="1200" dirty="0">
              <a:solidFill>
                <a:schemeClr val="tx1"/>
              </a:solidFill>
              <a:latin typeface="Trebuchet MS" panose="020B0603020202020204" pitchFamily="34" charset="0"/>
              <a:ea typeface="+mn-ea"/>
              <a:cs typeface="+mn-cs"/>
            </a:rPr>
            <a:t>- Înființarea grupurilor de producători în sectorul agricol/pomicol</a:t>
          </a:r>
          <a:endParaRPr lang="en-GB" sz="1800" kern="1200" dirty="0">
            <a:solidFill>
              <a:schemeClr val="tx1"/>
            </a:solidFill>
            <a:latin typeface="Trebuchet MS" panose="020B0603020202020204" pitchFamily="34" charset="0"/>
            <a:ea typeface="+mn-ea"/>
            <a:cs typeface="+mn-cs"/>
          </a:endParaRPr>
        </a:p>
        <a:p>
          <a:pPr lvl="0" algn="l" defTabSz="800100">
            <a:lnSpc>
              <a:spcPct val="90000"/>
            </a:lnSpc>
            <a:spcBef>
              <a:spcPct val="0"/>
            </a:spcBef>
            <a:spcAft>
              <a:spcPct val="35000"/>
            </a:spcAft>
            <a:buNone/>
          </a:pPr>
          <a:r>
            <a:rPr lang="ro-RO" sz="1800" b="1" kern="1200" dirty="0">
              <a:solidFill>
                <a:schemeClr val="tx1"/>
              </a:solidFill>
              <a:latin typeface="Trebuchet MS" panose="020B0603020202020204" pitchFamily="34" charset="0"/>
              <a:ea typeface="+mn-ea"/>
              <a:cs typeface="+mn-cs"/>
            </a:rPr>
            <a:t>100.000 euro/an</a:t>
          </a:r>
        </a:p>
        <a:p>
          <a:pPr lvl="0" algn="l" defTabSz="800100">
            <a:lnSpc>
              <a:spcPct val="90000"/>
            </a:lnSpc>
            <a:spcBef>
              <a:spcPct val="0"/>
            </a:spcBef>
            <a:spcAft>
              <a:spcPct val="35000"/>
            </a:spcAft>
            <a:buNone/>
          </a:pPr>
          <a:r>
            <a:rPr lang="ro-RO" sz="1800" b="1" kern="1200" dirty="0">
              <a:solidFill>
                <a:schemeClr val="tx1"/>
              </a:solidFill>
              <a:latin typeface="Trebuchet MS" panose="020B0603020202020204" pitchFamily="34" charset="0"/>
              <a:ea typeface="+mn-ea"/>
              <a:cs typeface="+mn-cs"/>
            </a:rPr>
            <a:t>Buget: 15 mil. euro</a:t>
          </a:r>
          <a:endParaRPr lang="en-GB" sz="1800" kern="1200" dirty="0">
            <a:solidFill>
              <a:schemeClr val="tx1"/>
            </a:solidFill>
            <a:latin typeface="Trebuchet MS" panose="020B0603020202020204" pitchFamily="34" charset="0"/>
            <a:ea typeface="+mn-ea"/>
            <a:cs typeface="+mn-cs"/>
          </a:endParaRPr>
        </a:p>
      </dsp:txBody>
      <dsp:txXfrm>
        <a:off x="1020635" y="2591491"/>
        <a:ext cx="6977052" cy="1258047"/>
      </dsp:txXfrm>
    </dsp:sp>
    <dsp:sp modelId="{251F66FD-CD5B-4881-A977-FF90C5ACC16E}">
      <dsp:nvSpPr>
        <dsp:cNvPr id="0" name=""/>
        <dsp:cNvSpPr/>
      </dsp:nvSpPr>
      <dsp:spPr>
        <a:xfrm>
          <a:off x="490573" y="2678548"/>
          <a:ext cx="918170" cy="918170"/>
        </a:xfrm>
        <a:prstGeom prst="ellipse">
          <a:avLst/>
        </a:prstGeom>
        <a:blipFill rotWithShape="0">
          <a:blip xmlns:r="http://schemas.openxmlformats.org/officeDocument/2006/relationships" r:embed="rId3"/>
          <a:srcRect/>
          <a:stretch>
            <a:fillRect l="-41000" r="-41000"/>
          </a:stretch>
        </a:blipFill>
        <a:ln w="26425" cap="flat" cmpd="sng" algn="ctr">
          <a:solidFill>
            <a:srgbClr val="6076B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93341F-70AC-489B-AE7D-0F54C1F9CB52}">
      <dsp:nvSpPr>
        <dsp:cNvPr id="0" name=""/>
        <dsp:cNvSpPr/>
      </dsp:nvSpPr>
      <dsp:spPr>
        <a:xfrm>
          <a:off x="799692" y="3885909"/>
          <a:ext cx="7191399" cy="888766"/>
        </a:xfrm>
        <a:prstGeom prst="rect">
          <a:avLst/>
        </a:prstGeom>
        <a:solidFill>
          <a:schemeClr val="accent4">
            <a:lumMod val="20000"/>
            <a:lumOff val="80000"/>
          </a:schemeClr>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83038" tIns="45720" rIns="45720" bIns="45720" numCol="1" spcCol="1270" anchor="ctr" anchorCtr="0">
          <a:noAutofit/>
        </a:bodyPr>
        <a:lstStyle/>
        <a:p>
          <a:pPr lvl="0" algn="l" defTabSz="800100">
            <a:lnSpc>
              <a:spcPct val="90000"/>
            </a:lnSpc>
            <a:spcBef>
              <a:spcPct val="0"/>
            </a:spcBef>
            <a:spcAft>
              <a:spcPct val="35000"/>
            </a:spcAft>
          </a:pPr>
          <a:r>
            <a:rPr lang="ro-RO" sz="1800" b="1" kern="1200" dirty="0">
              <a:solidFill>
                <a:schemeClr val="tx1"/>
              </a:solidFill>
              <a:latin typeface="Trebuchet MS" panose="020B0603020202020204" pitchFamily="34" charset="0"/>
              <a:ea typeface="+mn-ea"/>
              <a:cs typeface="+mn-cs"/>
            </a:rPr>
            <a:t>Prime de asigurare și instrument de gestionare a riscului</a:t>
          </a:r>
        </a:p>
        <a:p>
          <a:pPr lvl="0" algn="l" defTabSz="800100">
            <a:lnSpc>
              <a:spcPct val="90000"/>
            </a:lnSpc>
            <a:spcBef>
              <a:spcPct val="0"/>
            </a:spcBef>
            <a:spcAft>
              <a:spcPct val="35000"/>
            </a:spcAft>
          </a:pPr>
          <a:r>
            <a:rPr lang="ro-RO" sz="1800" b="1" kern="1200" dirty="0">
              <a:solidFill>
                <a:schemeClr val="tx1"/>
              </a:solidFill>
              <a:latin typeface="Trebuchet MS" panose="020B0603020202020204" pitchFamily="34" charset="0"/>
              <a:ea typeface="+mn-ea"/>
              <a:cs typeface="+mn-cs"/>
            </a:rPr>
            <a:t>Buget: 97,9 mil. euro </a:t>
          </a:r>
          <a:endParaRPr lang="en-GB" sz="1800" b="1" kern="1200" dirty="0">
            <a:solidFill>
              <a:schemeClr val="tx1"/>
            </a:solidFill>
            <a:latin typeface="Trebuchet MS" panose="020B0603020202020204" pitchFamily="34" charset="0"/>
            <a:ea typeface="+mn-ea"/>
            <a:cs typeface="+mn-cs"/>
          </a:endParaRPr>
        </a:p>
      </dsp:txBody>
      <dsp:txXfrm>
        <a:off x="799692" y="3885909"/>
        <a:ext cx="7191399" cy="888766"/>
      </dsp:txXfrm>
    </dsp:sp>
    <dsp:sp modelId="{DF84FBA3-613D-467F-BF75-1631F3A48032}">
      <dsp:nvSpPr>
        <dsp:cNvPr id="0" name=""/>
        <dsp:cNvSpPr/>
      </dsp:nvSpPr>
      <dsp:spPr>
        <a:xfrm>
          <a:off x="0" y="3822265"/>
          <a:ext cx="918170" cy="918170"/>
        </a:xfrm>
        <a:prstGeom prst="ellipse">
          <a:avLst/>
        </a:prstGeom>
        <a:blipFill rotWithShape="0">
          <a:blip xmlns:r="http://schemas.openxmlformats.org/officeDocument/2006/relationships" r:embed="rId4"/>
          <a:srcRect/>
          <a:stretch>
            <a:fillRect l="-35000" r="-3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0C596-9920-42A0-B39D-7588EB191617}">
      <dsp:nvSpPr>
        <dsp:cNvPr id="0" name=""/>
        <dsp:cNvSpPr/>
      </dsp:nvSpPr>
      <dsp:spPr>
        <a:xfrm>
          <a:off x="9208" y="0"/>
          <a:ext cx="9420380" cy="4644702"/>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latin typeface="Calibri" panose="020F0502020204030204"/>
              <a:ea typeface="+mn-ea"/>
              <a:cs typeface="+mn-cs"/>
            </a:rPr>
            <a:t>-</a:t>
          </a: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20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endParaRPr lang="ro-RO" sz="20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endParaRPr lang="en-GB" sz="14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endParaRPr lang="en-GB" sz="1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20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12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en-GB" sz="2200" b="1" kern="1200" dirty="0" err="1">
              <a:latin typeface="Trebuchet MS" panose="020B0603020202020204" pitchFamily="34" charset="0"/>
              <a:ea typeface="+mn-ea"/>
              <a:cs typeface="+mn-cs"/>
            </a:rPr>
            <a:t>Dezvoltarea</a:t>
          </a:r>
          <a:r>
            <a:rPr lang="en-GB" sz="2200" b="1" kern="1200" dirty="0">
              <a:latin typeface="Trebuchet MS" panose="020B0603020202020204" pitchFamily="34" charset="0"/>
              <a:ea typeface="+mn-ea"/>
              <a:cs typeface="+mn-cs"/>
            </a:rPr>
            <a:t> </a:t>
          </a:r>
          <a:r>
            <a:rPr lang="en-GB" sz="2200" b="1" kern="1200" dirty="0" err="1">
              <a:latin typeface="Trebuchet MS" panose="020B0603020202020204" pitchFamily="34" charset="0"/>
              <a:ea typeface="+mn-ea"/>
              <a:cs typeface="+mn-cs"/>
            </a:rPr>
            <a:t>locală</a:t>
          </a:r>
          <a:r>
            <a:rPr lang="en-GB" sz="2200" b="1" kern="1200" dirty="0">
              <a:latin typeface="Trebuchet MS" panose="020B0603020202020204" pitchFamily="34" charset="0"/>
              <a:ea typeface="+mn-ea"/>
              <a:cs typeface="+mn-cs"/>
            </a:rPr>
            <a:t> </a:t>
          </a:r>
          <a:r>
            <a:rPr lang="en-GB" sz="2200" b="1" kern="1200" dirty="0" err="1">
              <a:latin typeface="Trebuchet MS" panose="020B0603020202020204" pitchFamily="34" charset="0"/>
              <a:ea typeface="+mn-ea"/>
              <a:cs typeface="+mn-cs"/>
            </a:rPr>
            <a:t>plasată</a:t>
          </a:r>
          <a:r>
            <a:rPr lang="en-GB" sz="2200" b="1" kern="1200" dirty="0">
              <a:latin typeface="Trebuchet MS" panose="020B0603020202020204" pitchFamily="34" charset="0"/>
              <a:ea typeface="+mn-ea"/>
              <a:cs typeface="+mn-cs"/>
            </a:rPr>
            <a:t> sub </a:t>
          </a:r>
          <a:r>
            <a:rPr lang="en-GB" sz="2200" b="1" kern="1200" dirty="0" err="1">
              <a:latin typeface="Trebuchet MS" panose="020B0603020202020204" pitchFamily="34" charset="0"/>
              <a:ea typeface="+mn-ea"/>
              <a:cs typeface="+mn-cs"/>
            </a:rPr>
            <a:t>responsabilitatea</a:t>
          </a:r>
          <a:r>
            <a:rPr lang="en-GB" sz="2200" b="1" kern="1200" dirty="0">
              <a:latin typeface="Trebuchet MS" panose="020B0603020202020204" pitchFamily="34" charset="0"/>
              <a:ea typeface="+mn-ea"/>
              <a:cs typeface="+mn-cs"/>
            </a:rPr>
            <a:t> </a:t>
          </a:r>
          <a:r>
            <a:rPr lang="en-GB" sz="2200" b="1" kern="1200" dirty="0" err="1">
              <a:latin typeface="Trebuchet MS" panose="020B0603020202020204" pitchFamily="34" charset="0"/>
              <a:ea typeface="+mn-ea"/>
              <a:cs typeface="+mn-cs"/>
            </a:rPr>
            <a:t>comunității</a:t>
          </a:r>
          <a:endParaRPr lang="ro-RO" sz="22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105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2000" b="1" kern="1200" dirty="0">
              <a:latin typeface="Trebuchet MS" panose="020B0603020202020204" pitchFamily="34" charset="0"/>
              <a:ea typeface="+mn-ea"/>
              <a:cs typeface="+mn-cs"/>
            </a:rPr>
            <a:t>Buget</a:t>
          </a:r>
          <a:r>
            <a:rPr lang="en-GB" sz="2000" b="0" kern="1200" dirty="0">
              <a:latin typeface="Trebuchet MS" panose="020B0603020202020204" pitchFamily="34" charset="0"/>
              <a:ea typeface="+mn-ea"/>
              <a:cs typeface="+mn-cs"/>
            </a:rPr>
            <a:t>: </a:t>
          </a:r>
          <a:r>
            <a:rPr lang="en-GB" sz="2000" b="1" kern="1200" dirty="0">
              <a:latin typeface="Trebuchet MS" panose="020B0603020202020204" pitchFamily="34" charset="0"/>
              <a:ea typeface="+mn-ea"/>
              <a:cs typeface="+mn-cs"/>
            </a:rPr>
            <a:t>500 mil. Euro</a:t>
          </a:r>
          <a:endParaRPr lang="ro-RO" sz="20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9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2000" b="0" kern="1200" dirty="0">
              <a:latin typeface="Trebuchet MS" panose="020B0603020202020204" pitchFamily="34" charset="0"/>
              <a:ea typeface="+mn-ea"/>
              <a:cs typeface="+mn-cs"/>
            </a:rPr>
            <a:t>Teritoriul eligibil – </a:t>
          </a:r>
          <a:r>
            <a:rPr lang="en-US" sz="2000" kern="1200" dirty="0" err="1"/>
            <a:t>comune</a:t>
          </a:r>
          <a:r>
            <a:rPr lang="en-US" sz="2000" kern="1200" dirty="0"/>
            <a:t> </a:t>
          </a:r>
          <a:r>
            <a:rPr lang="en-US" sz="2000" kern="1200" dirty="0" err="1"/>
            <a:t>și</a:t>
          </a:r>
          <a:r>
            <a:rPr lang="en-US" sz="2000" kern="1200" dirty="0"/>
            <a:t> </a:t>
          </a:r>
          <a:r>
            <a:rPr lang="en-US" sz="2000" kern="1200" dirty="0" err="1"/>
            <a:t>orașe</a:t>
          </a:r>
          <a:r>
            <a:rPr lang="en-US" sz="2000" kern="1200" dirty="0"/>
            <a:t> </a:t>
          </a:r>
          <a:r>
            <a:rPr lang="en-US" sz="2000" kern="1200" dirty="0" err="1"/>
            <a:t>mici</a:t>
          </a:r>
          <a:r>
            <a:rPr lang="en-US" sz="2000" kern="1200" dirty="0"/>
            <a:t> cu o </a:t>
          </a:r>
          <a:r>
            <a:rPr lang="en-US" sz="2000" kern="1200" dirty="0" err="1"/>
            <a:t>populație</a:t>
          </a:r>
          <a:r>
            <a:rPr lang="en-US" sz="2000" kern="1200" dirty="0"/>
            <a:t> </a:t>
          </a:r>
          <a:r>
            <a:rPr lang="ro-RO" sz="2000" kern="1200" dirty="0"/>
            <a:t>sub </a:t>
          </a:r>
          <a:r>
            <a:rPr lang="en-US" sz="2000" kern="1200" dirty="0"/>
            <a:t>20.000 </a:t>
          </a:r>
          <a:r>
            <a:rPr lang="en-US" sz="2000" kern="1200" dirty="0" err="1"/>
            <a:t>locuitori</a:t>
          </a:r>
          <a:r>
            <a:rPr lang="en-US" sz="2000" kern="1200" dirty="0"/>
            <a:t>.</a:t>
          </a:r>
          <a:endParaRPr lang="ro-RO" sz="2000" kern="1200" dirty="0"/>
        </a:p>
        <a:p>
          <a:pPr lvl="0" algn="l" defTabSz="800100">
            <a:lnSpc>
              <a:spcPct val="90000"/>
            </a:lnSpc>
            <a:spcBef>
              <a:spcPct val="0"/>
            </a:spcBef>
            <a:spcAft>
              <a:spcPct val="35000"/>
            </a:spcAft>
          </a:pPr>
          <a:r>
            <a:rPr lang="ro-RO" sz="2000" b="0" kern="1200" dirty="0">
              <a:latin typeface="Trebuchet MS" panose="020B0603020202020204" pitchFamily="34" charset="0"/>
              <a:ea typeface="+mn-ea"/>
              <a:cs typeface="+mn-cs"/>
            </a:rPr>
            <a:t>Valoare strategie 		teritoriu acoperit și populație</a:t>
          </a:r>
        </a:p>
        <a:p>
          <a:pPr lvl="0" algn="l" defTabSz="800100">
            <a:lnSpc>
              <a:spcPct val="90000"/>
            </a:lnSpc>
            <a:spcBef>
              <a:spcPct val="0"/>
            </a:spcBef>
            <a:spcAft>
              <a:spcPct val="35000"/>
            </a:spcAft>
          </a:pPr>
          <a:r>
            <a:rPr lang="en-GB" sz="2000" b="1" kern="1200" dirty="0">
              <a:latin typeface="Trebuchet MS" panose="020B0603020202020204" pitchFamily="34" charset="0"/>
              <a:ea typeface="+mn-ea"/>
              <a:cs typeface="+mn-cs"/>
            </a:rPr>
            <a:t>Val. </a:t>
          </a:r>
          <a:r>
            <a:rPr lang="en-GB" sz="2000" b="1" kern="1200" dirty="0" err="1">
              <a:latin typeface="Trebuchet MS" panose="020B0603020202020204" pitchFamily="34" charset="0"/>
              <a:ea typeface="+mn-ea"/>
              <a:cs typeface="+mn-cs"/>
            </a:rPr>
            <a:t>maximă</a:t>
          </a:r>
          <a:r>
            <a:rPr lang="en-GB" sz="2000" b="1" kern="1200" dirty="0">
              <a:latin typeface="Trebuchet MS" panose="020B0603020202020204" pitchFamily="34" charset="0"/>
              <a:ea typeface="+mn-ea"/>
              <a:cs typeface="+mn-cs"/>
            </a:rPr>
            <a:t> </a:t>
          </a:r>
          <a:r>
            <a:rPr lang="en-GB" sz="2000" b="1" kern="1200" dirty="0" err="1">
              <a:latin typeface="Trebuchet MS" panose="020B0603020202020204" pitchFamily="34" charset="0"/>
              <a:ea typeface="+mn-ea"/>
              <a:cs typeface="+mn-cs"/>
            </a:rPr>
            <a:t>nerambursabilă</a:t>
          </a:r>
          <a:r>
            <a:rPr lang="en-GB" sz="2000" b="0" kern="1200" dirty="0">
              <a:latin typeface="Trebuchet MS" panose="020B0603020202020204" pitchFamily="34" charset="0"/>
              <a:ea typeface="+mn-ea"/>
              <a:cs typeface="+mn-cs"/>
            </a:rPr>
            <a:t>- </a:t>
          </a:r>
          <a:r>
            <a:rPr lang="en-GB" sz="2000" b="1" kern="1200" dirty="0">
              <a:latin typeface="Trebuchet MS" panose="020B0603020202020204" pitchFamily="34" charset="0"/>
              <a:ea typeface="+mn-ea"/>
              <a:cs typeface="+mn-cs"/>
            </a:rPr>
            <a:t>200.000 euro/</a:t>
          </a:r>
          <a:r>
            <a:rPr lang="en-GB" sz="2000" b="1" kern="1200" dirty="0" err="1">
              <a:latin typeface="Trebuchet MS" panose="020B0603020202020204" pitchFamily="34" charset="0"/>
              <a:ea typeface="+mn-ea"/>
              <a:cs typeface="+mn-cs"/>
            </a:rPr>
            <a:t>proiect</a:t>
          </a:r>
          <a:endParaRPr lang="en-GB" sz="20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12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2000" b="1" kern="1200" dirty="0">
              <a:latin typeface="Trebuchet MS" panose="020B0603020202020204" pitchFamily="34" charset="0"/>
              <a:ea typeface="+mn-ea"/>
              <a:cs typeface="+mn-cs"/>
            </a:rPr>
            <a:t>Nou! </a:t>
          </a:r>
        </a:p>
        <a:p>
          <a:pPr lvl="0" algn="l" defTabSz="800100">
            <a:lnSpc>
              <a:spcPct val="90000"/>
            </a:lnSpc>
            <a:spcBef>
              <a:spcPct val="0"/>
            </a:spcBef>
            <a:spcAft>
              <a:spcPct val="35000"/>
            </a:spcAft>
          </a:pPr>
          <a:r>
            <a:rPr lang="en-GB" sz="2000" b="1" kern="1200" dirty="0" err="1">
              <a:latin typeface="Trebuchet MS" panose="020B0603020202020204" pitchFamily="34" charset="0"/>
              <a:ea typeface="+mn-ea"/>
              <a:cs typeface="+mn-cs"/>
            </a:rPr>
            <a:t>Înființare</a:t>
          </a:r>
          <a:r>
            <a:rPr lang="en-GB" sz="2000" b="1" kern="1200" dirty="0">
              <a:latin typeface="Trebuchet MS" panose="020B0603020202020204" pitchFamily="34" charset="0"/>
              <a:ea typeface="+mn-ea"/>
              <a:cs typeface="+mn-cs"/>
            </a:rPr>
            <a:t> de </a:t>
          </a:r>
          <a:r>
            <a:rPr lang="en-GB" sz="2000" b="1" kern="1200" dirty="0" err="1">
              <a:latin typeface="Trebuchet MS" panose="020B0603020202020204" pitchFamily="34" charset="0"/>
              <a:ea typeface="+mn-ea"/>
              <a:cs typeface="+mn-cs"/>
            </a:rPr>
            <a:t>activități</a:t>
          </a:r>
          <a:r>
            <a:rPr lang="en-GB" sz="2000" b="1" kern="1200" dirty="0">
              <a:latin typeface="Trebuchet MS" panose="020B0603020202020204" pitchFamily="34" charset="0"/>
              <a:ea typeface="+mn-ea"/>
              <a:cs typeface="+mn-cs"/>
            </a:rPr>
            <a:t> </a:t>
          </a:r>
          <a:r>
            <a:rPr lang="en-GB" sz="2000" b="1" kern="1200" dirty="0" err="1">
              <a:latin typeface="Trebuchet MS" panose="020B0603020202020204" pitchFamily="34" charset="0"/>
              <a:ea typeface="+mn-ea"/>
              <a:cs typeface="+mn-cs"/>
            </a:rPr>
            <a:t>neagricole</a:t>
          </a:r>
          <a:r>
            <a:rPr lang="en-GB" sz="2000" b="1" kern="1200" dirty="0">
              <a:latin typeface="Trebuchet MS" panose="020B0603020202020204" pitchFamily="34" charset="0"/>
              <a:ea typeface="+mn-ea"/>
              <a:cs typeface="+mn-cs"/>
            </a:rPr>
            <a:t> </a:t>
          </a:r>
          <a:r>
            <a:rPr lang="ro-RO" sz="2000" b="1" kern="1200" dirty="0">
              <a:latin typeface="Trebuchet MS" panose="020B0603020202020204" pitchFamily="34" charset="0"/>
              <a:ea typeface="+mn-ea"/>
              <a:cs typeface="+mn-cs"/>
            </a:rPr>
            <a:t>prin GAL</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sume</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forfetare</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în</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cuantum</a:t>
          </a:r>
          <a:r>
            <a:rPr lang="en-GB" sz="2000" b="0" kern="1200" dirty="0">
              <a:latin typeface="Trebuchet MS" panose="020B0603020202020204" pitchFamily="34" charset="0"/>
              <a:ea typeface="+mn-ea"/>
              <a:cs typeface="+mn-cs"/>
            </a:rPr>
            <a:t> maxim de 70.000 EUR/plan de </a:t>
          </a:r>
          <a:r>
            <a:rPr lang="en-GB" sz="2000" b="0" kern="1200" dirty="0" err="1">
              <a:latin typeface="Trebuchet MS" panose="020B0603020202020204" pitchFamily="34" charset="0"/>
              <a:ea typeface="+mn-ea"/>
              <a:cs typeface="+mn-cs"/>
            </a:rPr>
            <a:t>afaceri</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în</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funcție</a:t>
          </a:r>
          <a:r>
            <a:rPr lang="en-GB" sz="2000" b="0" kern="1200" dirty="0">
              <a:latin typeface="Trebuchet MS" panose="020B0603020202020204" pitchFamily="34" charset="0"/>
              <a:ea typeface="+mn-ea"/>
              <a:cs typeface="+mn-cs"/>
            </a:rPr>
            <a:t> de </a:t>
          </a:r>
          <a:r>
            <a:rPr lang="en-GB" sz="2000" b="0" kern="1200" dirty="0" err="1">
              <a:latin typeface="Trebuchet MS" panose="020B0603020202020204" pitchFamily="34" charset="0"/>
              <a:ea typeface="+mn-ea"/>
              <a:cs typeface="+mn-cs"/>
            </a:rPr>
            <a:t>criteriile</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obiective</a:t>
          </a:r>
          <a:r>
            <a:rPr lang="en-GB" sz="2000" b="0" kern="1200" dirty="0">
              <a:latin typeface="Trebuchet MS" panose="020B0603020202020204" pitchFamily="34" charset="0"/>
              <a:ea typeface="+mn-ea"/>
              <a:cs typeface="+mn-cs"/>
            </a:rPr>
            <a:t> ale GAL.</a:t>
          </a:r>
          <a:endParaRPr lang="ro-RO" sz="2000" b="0"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800" b="1" kern="1200" dirty="0">
              <a:latin typeface="Trebuchet MS" panose="020B0603020202020204" pitchFamily="34" charset="0"/>
              <a:ea typeface="+mn-ea"/>
              <a:cs typeface="+mn-cs"/>
            </a:rPr>
            <a:t>Intervențiile LEADER - complementare cu intervențiile din PNS, demarcarea se realizează în funcție de acțiunile sprijinite/obiectivele proiectelor/valoarea adăugată LEADER.</a:t>
          </a:r>
          <a:endParaRPr lang="en-GB" sz="1800" b="1" kern="1200" dirty="0">
            <a:latin typeface="Trebuchet MS" panose="020B0603020202020204" pitchFamily="34" charset="0"/>
            <a:ea typeface="+mn-ea"/>
            <a:cs typeface="+mn-cs"/>
          </a:endParaRPr>
        </a:p>
      </dsp:txBody>
      <dsp:txXfrm>
        <a:off x="9208" y="0"/>
        <a:ext cx="9420380" cy="13934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FBA77-C03F-4EB6-9679-E93880E0AE51}">
      <dsp:nvSpPr>
        <dsp:cNvPr id="0" name=""/>
        <dsp:cNvSpPr/>
      </dsp:nvSpPr>
      <dsp:spPr>
        <a:xfrm rot="5400000">
          <a:off x="1305570" y="-879725"/>
          <a:ext cx="2405386" cy="4002509"/>
        </a:xfrm>
        <a:prstGeom prst="corner">
          <a:avLst>
            <a:gd name="adj1" fmla="val 16120"/>
            <a:gd name="adj2" fmla="val 16110"/>
          </a:avLst>
        </a:prstGeom>
        <a:solidFill>
          <a:schemeClr val="bg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D1DAA5-0D21-4870-A29A-312636E23799}">
      <dsp:nvSpPr>
        <dsp:cNvPr id="0" name=""/>
        <dsp:cNvSpPr/>
      </dsp:nvSpPr>
      <dsp:spPr>
        <a:xfrm>
          <a:off x="793804" y="263385"/>
          <a:ext cx="4323393" cy="3640522"/>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o-RO" sz="1800" b="1" kern="1200" dirty="0">
              <a:solidFill>
                <a:schemeClr val="tx1"/>
              </a:solidFill>
              <a:latin typeface="Trebuchet MS" panose="020B0603020202020204" pitchFamily="34" charset="0"/>
            </a:rPr>
            <a:t>AKIS (</a:t>
          </a:r>
          <a:r>
            <a:rPr lang="en-GB" sz="1800" b="1" kern="1200" dirty="0" err="1">
              <a:solidFill>
                <a:schemeClr val="tx1"/>
              </a:solidFill>
              <a:latin typeface="Trebuchet MS" panose="020B0603020202020204" pitchFamily="34" charset="0"/>
            </a:rPr>
            <a:t>Sistem</a:t>
          </a:r>
          <a:r>
            <a:rPr lang="en-GB" sz="1800" b="1" kern="1200" dirty="0">
              <a:solidFill>
                <a:schemeClr val="tx1"/>
              </a:solidFill>
              <a:latin typeface="Trebuchet MS" panose="020B0603020202020204" pitchFamily="34" charset="0"/>
            </a:rPr>
            <a:t> de </a:t>
          </a:r>
          <a:r>
            <a:rPr lang="en-GB" sz="1800" b="1" kern="1200" dirty="0" err="1">
              <a:solidFill>
                <a:schemeClr val="tx1"/>
              </a:solidFill>
              <a:latin typeface="Trebuchet MS" panose="020B0603020202020204" pitchFamily="34" charset="0"/>
            </a:rPr>
            <a:t>Cunoștin</a:t>
          </a:r>
          <a:r>
            <a:rPr lang="ro-RO" sz="1800" b="1" kern="1200" dirty="0">
              <a:solidFill>
                <a:schemeClr val="tx1"/>
              </a:solidFill>
              <a:latin typeface="Trebuchet MS" panose="020B0603020202020204" pitchFamily="34" charset="0"/>
            </a:rPr>
            <a:t>ț</a:t>
          </a:r>
          <a:r>
            <a:rPr lang="en-GB" sz="1800" b="1" kern="1200" dirty="0">
              <a:solidFill>
                <a:schemeClr val="tx1"/>
              </a:solidFill>
              <a:latin typeface="Trebuchet MS" panose="020B0603020202020204" pitchFamily="34" charset="0"/>
            </a:rPr>
            <a:t>e </a:t>
          </a:r>
          <a:r>
            <a:rPr lang="en-GB" sz="1800" b="1" kern="1200" dirty="0" err="1">
              <a:solidFill>
                <a:schemeClr val="tx1"/>
              </a:solidFill>
              <a:latin typeface="Trebuchet MS" panose="020B0603020202020204" pitchFamily="34" charset="0"/>
            </a:rPr>
            <a:t>și</a:t>
          </a:r>
          <a:r>
            <a:rPr lang="en-GB" sz="1800" b="1" kern="1200" dirty="0">
              <a:solidFill>
                <a:schemeClr val="tx1"/>
              </a:solidFill>
              <a:latin typeface="Trebuchet MS" panose="020B0603020202020204" pitchFamily="34" charset="0"/>
            </a:rPr>
            <a:t> </a:t>
          </a:r>
          <a:r>
            <a:rPr lang="en-GB" sz="1800" b="1" kern="1200" dirty="0" err="1">
              <a:solidFill>
                <a:schemeClr val="tx1"/>
              </a:solidFill>
              <a:latin typeface="Trebuchet MS" panose="020B0603020202020204" pitchFamily="34" charset="0"/>
            </a:rPr>
            <a:t>Inovare</a:t>
          </a:r>
          <a:r>
            <a:rPr lang="en-GB" sz="1800" b="1" kern="1200" dirty="0">
              <a:solidFill>
                <a:schemeClr val="tx1"/>
              </a:solidFill>
              <a:latin typeface="Trebuchet MS" panose="020B0603020202020204" pitchFamily="34" charset="0"/>
            </a:rPr>
            <a:t> </a:t>
          </a:r>
          <a:r>
            <a:rPr lang="en-GB" sz="1800" b="1" kern="1200" dirty="0" err="1">
              <a:solidFill>
                <a:schemeClr val="tx1"/>
              </a:solidFill>
              <a:latin typeface="Trebuchet MS" panose="020B0603020202020204" pitchFamily="34" charset="0"/>
            </a:rPr>
            <a:t>în</a:t>
          </a:r>
          <a:r>
            <a:rPr lang="en-GB" sz="1800" b="1" kern="1200" dirty="0">
              <a:solidFill>
                <a:schemeClr val="tx1"/>
              </a:solidFill>
              <a:latin typeface="Trebuchet MS" panose="020B0603020202020204" pitchFamily="34" charset="0"/>
            </a:rPr>
            <a:t> </a:t>
          </a:r>
          <a:r>
            <a:rPr lang="en-GB" sz="1800" b="1" kern="1200" dirty="0" err="1">
              <a:solidFill>
                <a:schemeClr val="tx1"/>
              </a:solidFill>
              <a:latin typeface="Trebuchet MS" panose="020B0603020202020204" pitchFamily="34" charset="0"/>
            </a:rPr>
            <a:t>Agricultură</a:t>
          </a:r>
          <a:r>
            <a:rPr lang="en-GB" sz="1800" b="1" kern="1200" dirty="0">
              <a:solidFill>
                <a:schemeClr val="tx1"/>
              </a:solidFill>
              <a:latin typeface="Trebuchet MS" panose="020B0603020202020204" pitchFamily="34" charset="0"/>
            </a:rPr>
            <a:t>) </a:t>
          </a:r>
          <a:endParaRPr lang="ro-RO" sz="1800" b="1" kern="1200" dirty="0">
            <a:solidFill>
              <a:schemeClr val="tx1"/>
            </a:solidFill>
            <a:latin typeface="Trebuchet MS" panose="020B0603020202020204" pitchFamily="34" charset="0"/>
          </a:endParaRPr>
        </a:p>
        <a:p>
          <a:pPr lvl="0" algn="l" defTabSz="800100">
            <a:lnSpc>
              <a:spcPct val="90000"/>
            </a:lnSpc>
            <a:spcBef>
              <a:spcPct val="0"/>
            </a:spcBef>
            <a:spcAft>
              <a:spcPct val="35000"/>
            </a:spcAft>
          </a:pPr>
          <a:endParaRPr lang="ro-RO" sz="1050" b="0" kern="1200" dirty="0">
            <a:solidFill>
              <a:schemeClr val="tx1"/>
            </a:solidFill>
            <a:latin typeface="Trebuchet MS" panose="020B0603020202020204" pitchFamily="34" charset="0"/>
          </a:endParaRPr>
        </a:p>
        <a:p>
          <a:pPr lvl="0" algn="l" defTabSz="800100">
            <a:lnSpc>
              <a:spcPct val="90000"/>
            </a:lnSpc>
            <a:spcBef>
              <a:spcPct val="0"/>
            </a:spcBef>
            <a:spcAft>
              <a:spcPct val="35000"/>
            </a:spcAft>
          </a:pPr>
          <a:r>
            <a:rPr lang="ro-RO" sz="1800" b="1" kern="1200" dirty="0">
              <a:solidFill>
                <a:schemeClr val="tx1"/>
              </a:solidFill>
              <a:latin typeface="Trebuchet MS" panose="020B0603020202020204" pitchFamily="34" charset="0"/>
            </a:rPr>
            <a:t>Concept </a:t>
          </a:r>
          <a:r>
            <a:rPr lang="en-GB" sz="1800" b="1" kern="1200" dirty="0" err="1">
              <a:solidFill>
                <a:schemeClr val="tx1"/>
              </a:solidFill>
              <a:latin typeface="Trebuchet MS" panose="020B0603020202020204" pitchFamily="34" charset="0"/>
            </a:rPr>
            <a:t>nou</a:t>
          </a:r>
          <a:r>
            <a:rPr lang="ro-RO" sz="1800" b="1" kern="1200" dirty="0">
              <a:solidFill>
                <a:schemeClr val="tx1"/>
              </a:solidFill>
              <a:latin typeface="Trebuchet MS" panose="020B0603020202020204" pitchFamily="34" charset="0"/>
            </a:rPr>
            <a:t>:</a:t>
          </a:r>
        </a:p>
        <a:p>
          <a:pPr lvl="0" algn="l" defTabSz="800100">
            <a:lnSpc>
              <a:spcPct val="90000"/>
            </a:lnSpc>
            <a:spcBef>
              <a:spcPct val="0"/>
            </a:spcBef>
            <a:spcAft>
              <a:spcPct val="35000"/>
            </a:spcAft>
          </a:pPr>
          <a:endParaRPr lang="en-GB" sz="1200" b="1" kern="1200" dirty="0">
            <a:solidFill>
              <a:schemeClr val="tx1"/>
            </a:solidFill>
            <a:latin typeface="Trebuchet MS" panose="020B0603020202020204" pitchFamily="34" charset="0"/>
          </a:endParaRPr>
        </a:p>
        <a:p>
          <a:pPr lvl="0" algn="l" defTabSz="800100">
            <a:lnSpc>
              <a:spcPct val="90000"/>
            </a:lnSpc>
            <a:spcBef>
              <a:spcPct val="0"/>
            </a:spcBef>
            <a:spcAft>
              <a:spcPct val="35000"/>
            </a:spcAft>
          </a:pPr>
          <a:r>
            <a:rPr lang="ro-RO" sz="1800" b="0" kern="1200" dirty="0">
              <a:solidFill>
                <a:schemeClr val="tx1"/>
              </a:solidFill>
              <a:latin typeface="Trebuchet MS" panose="020B0603020202020204" pitchFamily="34" charset="0"/>
            </a:rPr>
            <a:t>reunește organizații, instituții</a:t>
          </a:r>
        </a:p>
        <a:p>
          <a:pPr lvl="0" algn="l" defTabSz="800100">
            <a:lnSpc>
              <a:spcPct val="90000"/>
            </a:lnSpc>
            <a:spcBef>
              <a:spcPct val="0"/>
            </a:spcBef>
            <a:spcAft>
              <a:spcPct val="35000"/>
            </a:spcAft>
          </a:pPr>
          <a:r>
            <a:rPr lang="en-GB" sz="1800" b="0" kern="1200" dirty="0" err="1">
              <a:solidFill>
                <a:schemeClr val="tx1"/>
              </a:solidFill>
              <a:latin typeface="Trebuchet MS" panose="020B0603020202020204" pitchFamily="34" charset="0"/>
            </a:rPr>
            <a:t>formatori</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consultan</a:t>
          </a:r>
          <a:r>
            <a:rPr lang="ro-RO" sz="1800" b="0" kern="1200" dirty="0">
              <a:solidFill>
                <a:schemeClr val="tx1"/>
              </a:solidFill>
              <a:latin typeface="Trebuchet MS" panose="020B0603020202020204" pitchFamily="34" charset="0"/>
            </a:rPr>
            <a:t>ți;</a:t>
          </a:r>
        </a:p>
        <a:p>
          <a:pPr lvl="0" algn="l" defTabSz="800100">
            <a:lnSpc>
              <a:spcPct val="90000"/>
            </a:lnSpc>
            <a:spcBef>
              <a:spcPct val="0"/>
            </a:spcBef>
            <a:spcAft>
              <a:spcPct val="35000"/>
            </a:spcAft>
          </a:pPr>
          <a:r>
            <a:rPr lang="ro-RO" sz="1800" b="0" kern="1200" dirty="0">
              <a:solidFill>
                <a:schemeClr val="tx1"/>
              </a:solidFill>
              <a:latin typeface="Trebuchet MS" panose="020B0603020202020204" pitchFamily="34" charset="0"/>
            </a:rPr>
            <a:t>asigură fluxuri de informații și cunoștințe.</a:t>
          </a:r>
          <a:endParaRPr lang="en-GB" sz="1800" b="0" kern="1200" dirty="0">
            <a:solidFill>
              <a:schemeClr val="tx1"/>
            </a:solidFill>
            <a:latin typeface="Trebuchet MS" panose="020B0603020202020204" pitchFamily="34" charset="0"/>
          </a:endParaRPr>
        </a:p>
        <a:p>
          <a:pPr lvl="0" algn="l" defTabSz="800100">
            <a:lnSpc>
              <a:spcPct val="90000"/>
            </a:lnSpc>
            <a:spcBef>
              <a:spcPct val="0"/>
            </a:spcBef>
            <a:spcAft>
              <a:spcPct val="35000"/>
            </a:spcAft>
          </a:pPr>
          <a:endParaRPr lang="en-GB" sz="1800" kern="1200" dirty="0"/>
        </a:p>
      </dsp:txBody>
      <dsp:txXfrm>
        <a:off x="793804" y="263385"/>
        <a:ext cx="4323393" cy="3640522"/>
      </dsp:txXfrm>
    </dsp:sp>
    <dsp:sp modelId="{FDEAD911-0EC5-4D70-9741-0A7549234E72}">
      <dsp:nvSpPr>
        <dsp:cNvPr id="0" name=""/>
        <dsp:cNvSpPr/>
      </dsp:nvSpPr>
      <dsp:spPr>
        <a:xfrm>
          <a:off x="5037208" y="120313"/>
          <a:ext cx="681790" cy="681790"/>
        </a:xfrm>
        <a:prstGeom prst="triangle">
          <a:avLst>
            <a:gd name="adj" fmla="val 100000"/>
          </a:avLst>
        </a:prstGeom>
        <a:solidFill>
          <a:schemeClr val="bg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8B17A9-94F2-486D-AFEF-E4FD761CC3EF}">
      <dsp:nvSpPr>
        <dsp:cNvPr id="0" name=""/>
        <dsp:cNvSpPr/>
      </dsp:nvSpPr>
      <dsp:spPr>
        <a:xfrm rot="5400000">
          <a:off x="6583852" y="-759403"/>
          <a:ext cx="2405386" cy="4002509"/>
        </a:xfrm>
        <a:prstGeom prst="corner">
          <a:avLst>
            <a:gd name="adj1" fmla="val 16120"/>
            <a:gd name="adj2" fmla="val 16110"/>
          </a:avLst>
        </a:prstGeom>
        <a:solidFill>
          <a:schemeClr val="bg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9A8B6B-3036-433D-9196-8B881E475D85}">
      <dsp:nvSpPr>
        <dsp:cNvPr id="0" name=""/>
        <dsp:cNvSpPr/>
      </dsp:nvSpPr>
      <dsp:spPr>
        <a:xfrm>
          <a:off x="6191706" y="425690"/>
          <a:ext cx="4220228" cy="2912677"/>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algn="l" defTabSz="889000">
            <a:lnSpc>
              <a:spcPct val="100000"/>
            </a:lnSpc>
            <a:spcBef>
              <a:spcPct val="0"/>
            </a:spcBef>
            <a:spcAft>
              <a:spcPts val="0"/>
            </a:spcAft>
            <a:buNone/>
          </a:pPr>
          <a:r>
            <a:rPr lang="ro-RO" sz="2000" b="1" kern="1200" dirty="0">
              <a:solidFill>
                <a:schemeClr val="tx1"/>
              </a:solidFill>
              <a:latin typeface="Trebuchet MS" panose="020B0603020202020204" pitchFamily="34" charset="0"/>
            </a:rPr>
            <a:t>Formare profesională - 6 mil. euro </a:t>
          </a:r>
        </a:p>
        <a:p>
          <a:pPr marL="0" lvl="0" algn="l" defTabSz="889000">
            <a:lnSpc>
              <a:spcPct val="100000"/>
            </a:lnSpc>
            <a:spcBef>
              <a:spcPct val="0"/>
            </a:spcBef>
            <a:spcAft>
              <a:spcPts val="0"/>
            </a:spcAft>
            <a:buNone/>
          </a:pPr>
          <a:r>
            <a:rPr lang="ro-RO" sz="1800" b="0" kern="1200" dirty="0">
              <a:solidFill>
                <a:prstClr val="black"/>
              </a:solidFill>
              <a:latin typeface="Trebuchet MS" panose="020B0603020202020204" pitchFamily="34" charset="0"/>
              <a:ea typeface="+mn-ea"/>
              <a:cs typeface="+mn-cs"/>
            </a:rPr>
            <a:t>Instruire pentru fermieri și consilieri</a:t>
          </a:r>
        </a:p>
        <a:p>
          <a:pPr marL="0" lvl="0" algn="ctr" defTabSz="889000">
            <a:lnSpc>
              <a:spcPct val="100000"/>
            </a:lnSpc>
            <a:spcBef>
              <a:spcPct val="0"/>
            </a:spcBef>
            <a:spcAft>
              <a:spcPts val="0"/>
            </a:spcAft>
            <a:buNone/>
          </a:pPr>
          <a:endParaRPr lang="ro-RO" sz="400" b="1" kern="1200" dirty="0">
            <a:solidFill>
              <a:schemeClr val="tx1"/>
            </a:solidFill>
            <a:latin typeface="Trebuchet MS" panose="020B06030202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ro-RO" sz="2000" b="1" kern="1200" dirty="0">
              <a:solidFill>
                <a:schemeClr val="tx1"/>
              </a:solidFill>
              <a:latin typeface="Trebuchet MS" panose="020B0603020202020204" pitchFamily="34" charset="0"/>
            </a:rPr>
            <a:t>Consiliere – 4 mil. euro </a:t>
          </a:r>
          <a:endParaRPr lang="en-GB" sz="2000" b="1" kern="1200" dirty="0">
            <a:solidFill>
              <a:schemeClr val="tx1"/>
            </a:solidFill>
            <a:latin typeface="Trebuchet MS" panose="020B0603020202020204" pitchFamily="34" charset="0"/>
          </a:endParaRPr>
        </a:p>
        <a:p>
          <a:pPr marL="0" lvl="0" algn="ctr" defTabSz="889000">
            <a:lnSpc>
              <a:spcPct val="100000"/>
            </a:lnSpc>
            <a:spcBef>
              <a:spcPct val="0"/>
            </a:spcBef>
            <a:spcAft>
              <a:spcPts val="0"/>
            </a:spcAft>
            <a:buNone/>
          </a:pPr>
          <a:endParaRPr lang="ro-RO" sz="1000" b="1" kern="1200" dirty="0">
            <a:solidFill>
              <a:schemeClr val="tx1"/>
            </a:solidFill>
            <a:latin typeface="Trebuchet MS" panose="020B0603020202020204" pitchFamily="34" charset="0"/>
          </a:endParaRPr>
        </a:p>
        <a:p>
          <a:pPr marL="0" lvl="0" defTabSz="889000">
            <a:lnSpc>
              <a:spcPct val="90000"/>
            </a:lnSpc>
            <a:spcBef>
              <a:spcPct val="0"/>
            </a:spcBef>
            <a:spcAft>
              <a:spcPct val="35000"/>
            </a:spcAft>
            <a:buNone/>
          </a:pPr>
          <a:r>
            <a:rPr lang="en-GB" sz="1800" b="0" kern="1200" dirty="0" err="1">
              <a:solidFill>
                <a:schemeClr val="tx1"/>
              </a:solidFill>
              <a:latin typeface="Trebuchet MS" panose="020B0603020202020204" pitchFamily="34" charset="0"/>
            </a:rPr>
            <a:t>Consilierii</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agricoli</a:t>
          </a:r>
          <a:r>
            <a:rPr lang="en-GB" sz="1800" b="0" kern="1200" dirty="0">
              <a:solidFill>
                <a:schemeClr val="tx1"/>
              </a:solidFill>
              <a:latin typeface="Trebuchet MS" panose="020B0603020202020204" pitchFamily="34" charset="0"/>
            </a:rPr>
            <a:t> </a:t>
          </a:r>
          <a:r>
            <a:rPr lang="ro-RO" sz="1800" b="0" kern="1200" dirty="0">
              <a:solidFill>
                <a:schemeClr val="tx1"/>
              </a:solidFill>
              <a:latin typeface="Trebuchet MS" panose="020B0603020202020204" pitchFamily="34" charset="0"/>
            </a:rPr>
            <a:t>sunt p</a:t>
          </a:r>
          <a:r>
            <a:rPr lang="en-GB" sz="1800" b="0" kern="1200" dirty="0" err="1">
              <a:solidFill>
                <a:schemeClr val="tx1"/>
              </a:solidFill>
              <a:latin typeface="Trebuchet MS" panose="020B0603020202020204" pitchFamily="34" charset="0"/>
            </a:rPr>
            <a:t>arte</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integrantă</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în</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cadrul</a:t>
          </a:r>
          <a:r>
            <a:rPr lang="en-GB" sz="1800" b="0" kern="1200" dirty="0">
              <a:solidFill>
                <a:schemeClr val="tx1"/>
              </a:solidFill>
              <a:latin typeface="Trebuchet MS" panose="020B0603020202020204" pitchFamily="34" charset="0"/>
            </a:rPr>
            <a:t> AKIS</a:t>
          </a:r>
          <a:r>
            <a:rPr lang="ro-RO" sz="1800" b="0" kern="1200" dirty="0">
              <a:solidFill>
                <a:schemeClr val="tx1"/>
              </a:solidFill>
              <a:latin typeface="Trebuchet MS" panose="020B0603020202020204" pitchFamily="34" charset="0"/>
            </a:rPr>
            <a:t>.</a:t>
          </a:r>
          <a:r>
            <a:rPr lang="en-GB" sz="1800" b="0" kern="1200" dirty="0">
              <a:solidFill>
                <a:schemeClr val="tx1"/>
              </a:solidFill>
              <a:latin typeface="Trebuchet MS" panose="020B0603020202020204" pitchFamily="34" charset="0"/>
            </a:rPr>
            <a:t>  </a:t>
          </a:r>
          <a:endParaRPr lang="ro-RO" sz="1800" b="0" kern="1200" dirty="0">
            <a:solidFill>
              <a:schemeClr val="tx1"/>
            </a:solidFill>
            <a:latin typeface="Trebuchet MS" panose="020B0603020202020204" pitchFamily="34" charset="0"/>
          </a:endParaRPr>
        </a:p>
        <a:p>
          <a:pPr marL="0" lvl="0" defTabSz="889000">
            <a:lnSpc>
              <a:spcPct val="90000"/>
            </a:lnSpc>
            <a:spcBef>
              <a:spcPct val="0"/>
            </a:spcBef>
            <a:spcAft>
              <a:spcPct val="35000"/>
            </a:spcAft>
            <a:buNone/>
          </a:pPr>
          <a:r>
            <a:rPr lang="ro-RO" sz="1800" b="0" kern="1200" dirty="0">
              <a:solidFill>
                <a:schemeClr val="tx1"/>
              </a:solidFill>
              <a:latin typeface="Trebuchet MS" panose="020B0603020202020204" pitchFamily="34" charset="0"/>
            </a:rPr>
            <a:t>F</a:t>
          </a:r>
          <a:r>
            <a:rPr lang="en-GB" sz="1800" b="0" kern="1200" dirty="0" err="1">
              <a:solidFill>
                <a:schemeClr val="tx1"/>
              </a:solidFill>
              <a:latin typeface="Trebuchet MS" panose="020B0603020202020204" pitchFamily="34" charset="0"/>
            </a:rPr>
            <a:t>urnizează</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informații</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tehnologice</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și</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științifice</a:t>
          </a:r>
          <a:r>
            <a:rPr lang="en-GB" sz="1800" b="0" kern="1200" dirty="0">
              <a:solidFill>
                <a:schemeClr val="tx1"/>
              </a:solidFill>
              <a:latin typeface="Trebuchet MS" panose="020B0603020202020204" pitchFamily="34" charset="0"/>
            </a:rPr>
            <a:t> la </a:t>
          </a:r>
          <a:r>
            <a:rPr lang="en-GB" sz="1800" b="0" kern="1200" dirty="0" err="1">
              <a:solidFill>
                <a:schemeClr val="tx1"/>
              </a:solidFill>
              <a:latin typeface="Trebuchet MS" panose="020B0603020202020204" pitchFamily="34" charset="0"/>
            </a:rPr>
            <a:t>zi</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obținute</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prin</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cercetare</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inovare</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și</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alte</a:t>
          </a:r>
          <a:r>
            <a:rPr lang="en-GB" sz="1800" b="0" kern="1200" dirty="0">
              <a:solidFill>
                <a:schemeClr val="tx1"/>
              </a:solidFill>
              <a:latin typeface="Trebuchet MS" panose="020B0603020202020204" pitchFamily="34" charset="0"/>
            </a:rPr>
            <a:t> </a:t>
          </a:r>
          <a:r>
            <a:rPr lang="en-GB" sz="1800" b="0" kern="1200" dirty="0" err="1">
              <a:solidFill>
                <a:schemeClr val="tx1"/>
              </a:solidFill>
              <a:latin typeface="Trebuchet MS" panose="020B0603020202020204" pitchFamily="34" charset="0"/>
            </a:rPr>
            <a:t>expertize</a:t>
          </a:r>
          <a:r>
            <a:rPr lang="en-GB" sz="1600" b="0" kern="1200" dirty="0">
              <a:solidFill>
                <a:schemeClr val="tx1"/>
              </a:solidFill>
              <a:latin typeface="Trebuchet MS" panose="020B0603020202020204" pitchFamily="34" charset="0"/>
            </a:rPr>
            <a:t>. </a:t>
          </a:r>
          <a:endParaRPr lang="ro-RO" sz="1600" b="0" kern="1200" dirty="0">
            <a:solidFill>
              <a:schemeClr val="tx1"/>
            </a:solidFill>
            <a:latin typeface="Trebuchet MS" panose="020B0603020202020204" pitchFamily="34" charset="0"/>
          </a:endParaRPr>
        </a:p>
        <a:p>
          <a:pPr marL="0" lvl="0" defTabSz="889000">
            <a:lnSpc>
              <a:spcPct val="90000"/>
            </a:lnSpc>
            <a:spcBef>
              <a:spcPct val="0"/>
            </a:spcBef>
            <a:spcAft>
              <a:spcPct val="35000"/>
            </a:spcAft>
            <a:buNone/>
          </a:pPr>
          <a:endParaRPr lang="en-GB" sz="1600" b="0" kern="1200" dirty="0">
            <a:solidFill>
              <a:schemeClr val="tx1"/>
            </a:solidFill>
            <a:latin typeface="Trebuchet MS" panose="020B0603020202020204" pitchFamily="34" charset="0"/>
          </a:endParaRPr>
        </a:p>
      </dsp:txBody>
      <dsp:txXfrm>
        <a:off x="6191706" y="425690"/>
        <a:ext cx="4220228" cy="29126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5A526-356D-4345-8D9D-824DB062AC94}">
      <dsp:nvSpPr>
        <dsp:cNvPr id="0" name=""/>
        <dsp:cNvSpPr/>
      </dsp:nvSpPr>
      <dsp:spPr>
        <a:xfrm>
          <a:off x="-5205237" y="-801091"/>
          <a:ext cx="6228297" cy="6228297"/>
        </a:xfrm>
        <a:prstGeom prst="blockArc">
          <a:avLst>
            <a:gd name="adj1" fmla="val 18900000"/>
            <a:gd name="adj2" fmla="val 2700000"/>
            <a:gd name="adj3" fmla="val 34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C2DB82-33F0-4B01-83FF-EDF1DD9A91E9}">
      <dsp:nvSpPr>
        <dsp:cNvPr id="0" name=""/>
        <dsp:cNvSpPr/>
      </dsp:nvSpPr>
      <dsp:spPr>
        <a:xfrm>
          <a:off x="710679" y="400219"/>
          <a:ext cx="8782605" cy="10041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4396" tIns="35560" rIns="35560" bIns="35560" numCol="1" spcCol="1270" anchor="ctr" anchorCtr="0">
          <a:noAutofit/>
        </a:bodyPr>
        <a:lstStyle/>
        <a:p>
          <a:pPr lvl="0" algn="l" defTabSz="622300">
            <a:lnSpc>
              <a:spcPct val="90000"/>
            </a:lnSpc>
            <a:spcBef>
              <a:spcPct val="0"/>
            </a:spcBef>
            <a:spcAft>
              <a:spcPct val="35000"/>
            </a:spcAft>
          </a:pPr>
          <a:r>
            <a:rPr lang="ro-RO" sz="1400" i="1" kern="1200" dirty="0"/>
            <a:t>Regulament al Parlamentului european și al Consiliului privind </a:t>
          </a:r>
          <a:r>
            <a:rPr lang="ro-RO" sz="1400" b="1" i="1" kern="1200" dirty="0">
              <a:solidFill>
                <a:srgbClr val="FFFF00"/>
              </a:solidFill>
            </a:rPr>
            <a:t>FINANȚAREA, GESTIONAREA ȘI MONITORIZAREA PAC</a:t>
          </a:r>
          <a:r>
            <a:rPr lang="ro-RO" sz="1400" i="1" kern="1200" dirty="0"/>
            <a:t> și de abrogare a regulamentului (UE) nr. 1306/2013</a:t>
          </a:r>
          <a:r>
            <a:rPr lang="en-US" sz="1400" i="1" kern="1200" dirty="0"/>
            <a:t>  (Reg. ORIZONTAL)</a:t>
          </a:r>
          <a:endParaRPr lang="ro-RO" sz="1400" b="1" kern="1200" dirty="0">
            <a:latin typeface="Calibri" panose="020F0502020204030204" pitchFamily="34" charset="0"/>
          </a:endParaRPr>
        </a:p>
      </dsp:txBody>
      <dsp:txXfrm>
        <a:off x="710679" y="400219"/>
        <a:ext cx="8782605" cy="1004135"/>
      </dsp:txXfrm>
    </dsp:sp>
    <dsp:sp modelId="{F82DE095-DE3E-4DE1-AC7C-290C42E4CA60}">
      <dsp:nvSpPr>
        <dsp:cNvPr id="0" name=""/>
        <dsp:cNvSpPr/>
      </dsp:nvSpPr>
      <dsp:spPr>
        <a:xfrm>
          <a:off x="162234" y="426169"/>
          <a:ext cx="1009418" cy="9981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04B857-60F1-49D4-B10B-CC67B0633648}">
      <dsp:nvSpPr>
        <dsp:cNvPr id="0" name=""/>
        <dsp:cNvSpPr/>
      </dsp:nvSpPr>
      <dsp:spPr>
        <a:xfrm>
          <a:off x="962547" y="1571449"/>
          <a:ext cx="8534882" cy="12112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4396" tIns="35560" rIns="35560" bIns="35560" numCol="1" spcCol="1270" anchor="ctr" anchorCtr="0">
          <a:noAutofit/>
        </a:bodyPr>
        <a:lstStyle/>
        <a:p>
          <a:pPr lvl="0" algn="l" defTabSz="622300">
            <a:lnSpc>
              <a:spcPct val="90000"/>
            </a:lnSpc>
            <a:spcBef>
              <a:spcPct val="0"/>
            </a:spcBef>
            <a:spcAft>
              <a:spcPct val="35000"/>
            </a:spcAft>
          </a:pPr>
          <a:r>
            <a:rPr lang="ro-RO" sz="1400" i="1" kern="1200" dirty="0"/>
            <a:t>Regulament al Parlamentului european și al Consiliului de stabilire a normelor privind sprijinul pentru </a:t>
          </a:r>
          <a:r>
            <a:rPr lang="ro-RO" sz="1400" b="1" i="1" kern="1200" dirty="0">
              <a:solidFill>
                <a:srgbClr val="FFFF00"/>
              </a:solidFill>
            </a:rPr>
            <a:t>PLANURILE STRATEGICE </a:t>
          </a:r>
          <a:r>
            <a:rPr lang="ro-RO" sz="1400" i="1" kern="1200" dirty="0"/>
            <a:t>care urmează a fi elaborate de statele membre in cadrul politicii agricole comune (planurile strategice PAC) și finantate de Fondul european de garantare agricolă (FEGA) și de Fondul european agricol de dezvoltare rurală (FEADR) și de abrogare a Regulamentelor (UE) nr. 1305/2013 și (UE) nr. 1307/2013 ale Parlamentului European și ale Consiliului</a:t>
          </a:r>
          <a:r>
            <a:rPr lang="en-US" sz="1400" i="1" kern="1200" dirty="0"/>
            <a:t> (Reg. PS)</a:t>
          </a:r>
          <a:endParaRPr lang="ro-RO" sz="1400" i="1" kern="1200" dirty="0"/>
        </a:p>
      </dsp:txBody>
      <dsp:txXfrm>
        <a:off x="962547" y="1571449"/>
        <a:ext cx="8534882" cy="1211255"/>
      </dsp:txXfrm>
    </dsp:sp>
    <dsp:sp modelId="{7E4A78F4-AD7B-4DFB-8C79-8F419C45E8A3}">
      <dsp:nvSpPr>
        <dsp:cNvPr id="0" name=""/>
        <dsp:cNvSpPr/>
      </dsp:nvSpPr>
      <dsp:spPr>
        <a:xfrm>
          <a:off x="467032" y="1669408"/>
          <a:ext cx="991040" cy="10153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ACD703-DB1B-4AB7-B22F-C95021769744}">
      <dsp:nvSpPr>
        <dsp:cNvPr id="0" name=""/>
        <dsp:cNvSpPr/>
      </dsp:nvSpPr>
      <dsp:spPr>
        <a:xfrm>
          <a:off x="878894" y="3005026"/>
          <a:ext cx="8638165" cy="15738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4396" tIns="35560" rIns="35560" bIns="35560" numCol="1" spcCol="1270" anchor="ctr" anchorCtr="0">
          <a:noAutofit/>
        </a:bodyPr>
        <a:lstStyle/>
        <a:p>
          <a:pPr lvl="0" algn="l" defTabSz="622300">
            <a:lnSpc>
              <a:spcPct val="90000"/>
            </a:lnSpc>
            <a:spcBef>
              <a:spcPct val="0"/>
            </a:spcBef>
            <a:spcAft>
              <a:spcPct val="35000"/>
            </a:spcAft>
          </a:pPr>
          <a:r>
            <a:rPr lang="ro-RO" sz="1400" i="1" kern="1200" dirty="0"/>
            <a:t>Regulament al Parlamentului european și al Consiliului de modificare a Regulamentului (UE) nr. 1308/2013 de instituire a unei </a:t>
          </a:r>
          <a:r>
            <a:rPr lang="ro-RO" sz="1400" b="1" i="1" kern="1200" dirty="0">
              <a:solidFill>
                <a:srgbClr val="FFFF00"/>
              </a:solidFill>
            </a:rPr>
            <a:t>ORGANIZĂRI COMUNE A PIEȚELOR </a:t>
          </a:r>
          <a:r>
            <a:rPr lang="ro-RO" sz="1400" b="0" i="1" kern="1200" dirty="0"/>
            <a:t>produselor agricole</a:t>
          </a:r>
          <a:r>
            <a:rPr lang="ro-RO" sz="1400" i="1" kern="1200" dirty="0"/>
            <a:t>, a Regulamentului (UE) nr. 1151/2012 privind sistemele din domeniul calității produselor agricole și alimentare, a Regulamentului (UE nr. 251/2014 privind definirea, descrierea, prezentarea, etichetarea și protejarea indicațiilor geografice ale produselor vitivinicole aromatizate, a Regulamentului (UE) nr. 228/2013 privind măsurile specifice din domeniul agriculturii în favoarea regiunilor ultraperiferice ale Uniunii și a Regulamentului (UE) nr.  229/2013 privind măsurile specifice din domeniul agriculturii în favoarea insulelor mici din Marea Egee</a:t>
          </a:r>
          <a:r>
            <a:rPr lang="en-US" sz="1400" i="1" kern="1200" dirty="0"/>
            <a:t> (Reg. OCP)</a:t>
          </a:r>
          <a:endParaRPr lang="ro-RO" sz="1400" b="1" kern="1200" dirty="0">
            <a:latin typeface="Calibri" panose="020F0502020204030204" pitchFamily="34" charset="0"/>
          </a:endParaRPr>
        </a:p>
      </dsp:txBody>
      <dsp:txXfrm>
        <a:off x="878894" y="3005026"/>
        <a:ext cx="8638165" cy="1573831"/>
      </dsp:txXfrm>
    </dsp:sp>
    <dsp:sp modelId="{93E3A314-9EB9-4BCD-8486-9714FA0BF909}">
      <dsp:nvSpPr>
        <dsp:cNvPr id="0" name=""/>
        <dsp:cNvSpPr/>
      </dsp:nvSpPr>
      <dsp:spPr>
        <a:xfrm>
          <a:off x="168347" y="3189445"/>
          <a:ext cx="997193" cy="102289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B2469-9720-4193-987B-A9AF33362275}">
      <dsp:nvSpPr>
        <dsp:cNvPr id="0" name=""/>
        <dsp:cNvSpPr/>
      </dsp:nvSpPr>
      <dsp:spPr>
        <a:xfrm>
          <a:off x="64524" y="594528"/>
          <a:ext cx="2310369" cy="3557169"/>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r>
            <a:rPr lang="en-GB" sz="1800" b="1" kern="1200" dirty="0" err="1" smtClean="0">
              <a:latin typeface="Calibri" panose="020F0502020204030204"/>
              <a:ea typeface="+mn-ea"/>
              <a:cs typeface="+mn-cs"/>
            </a:rPr>
            <a:t>Achiziții</a:t>
          </a:r>
          <a:r>
            <a:rPr lang="en-GB" sz="1800" b="1" kern="1200" dirty="0" smtClean="0">
              <a:latin typeface="Calibri" panose="020F0502020204030204"/>
              <a:ea typeface="+mn-ea"/>
              <a:cs typeface="+mn-cs"/>
            </a:rPr>
            <a:t> </a:t>
          </a:r>
          <a:r>
            <a:rPr lang="en-GB" sz="1800" b="1" kern="1200" dirty="0">
              <a:latin typeface="Calibri" panose="020F0502020204030204"/>
              <a:ea typeface="+mn-ea"/>
              <a:cs typeface="+mn-cs"/>
            </a:rPr>
            <a:t>de </a:t>
          </a:r>
          <a:r>
            <a:rPr lang="en-GB" sz="1800" b="1" kern="1200" dirty="0" err="1">
              <a:latin typeface="Calibri" panose="020F0502020204030204"/>
              <a:ea typeface="+mn-ea"/>
              <a:cs typeface="+mn-cs"/>
            </a:rPr>
            <a:t>utilaje</a:t>
          </a:r>
          <a:r>
            <a:rPr lang="en-GB" sz="1800" b="1" kern="1200" dirty="0">
              <a:latin typeface="Calibri" panose="020F0502020204030204"/>
              <a:ea typeface="+mn-ea"/>
              <a:cs typeface="+mn-cs"/>
            </a:rPr>
            <a:t> </a:t>
          </a:r>
          <a:r>
            <a:rPr lang="en-GB" sz="1800" b="1" kern="1200" dirty="0" err="1">
              <a:latin typeface="Calibri" panose="020F0502020204030204"/>
              <a:ea typeface="+mn-ea"/>
              <a:cs typeface="+mn-cs"/>
            </a:rPr>
            <a:t>agricole</a:t>
          </a:r>
          <a:r>
            <a:rPr lang="en-GB" sz="1800" b="1" kern="1200" dirty="0">
              <a:latin typeface="Calibri" panose="020F0502020204030204"/>
              <a:ea typeface="+mn-ea"/>
              <a:cs typeface="+mn-cs"/>
            </a:rPr>
            <a:t> </a:t>
          </a:r>
          <a:r>
            <a:rPr lang="en-GB" sz="1800" b="1" kern="1200" dirty="0" err="1">
              <a:latin typeface="Calibri" panose="020F0502020204030204"/>
              <a:ea typeface="+mn-ea"/>
              <a:cs typeface="+mn-cs"/>
            </a:rPr>
            <a:t>pentru</a:t>
          </a:r>
          <a:r>
            <a:rPr lang="en-GB" sz="1800" b="1" kern="1200" dirty="0">
              <a:latin typeface="Calibri" panose="020F0502020204030204"/>
              <a:ea typeface="+mn-ea"/>
              <a:cs typeface="+mn-cs"/>
            </a:rPr>
            <a:t> </a:t>
          </a:r>
          <a:r>
            <a:rPr lang="en-GB" sz="1800" b="1" kern="1200" dirty="0" err="1">
              <a:latin typeface="Calibri" panose="020F0502020204030204"/>
              <a:ea typeface="+mn-ea"/>
              <a:cs typeface="+mn-cs"/>
            </a:rPr>
            <a:t>sectorul</a:t>
          </a:r>
          <a:r>
            <a:rPr lang="en-GB" sz="1800" b="1" kern="1200" dirty="0">
              <a:latin typeface="Calibri" panose="020F0502020204030204"/>
              <a:ea typeface="+mn-ea"/>
              <a:cs typeface="+mn-cs"/>
            </a:rPr>
            <a:t> vegetal </a:t>
          </a:r>
        </a:p>
        <a:p>
          <a:pPr lvl="0" algn="l" defTabSz="800100">
            <a:lnSpc>
              <a:spcPct val="90000"/>
            </a:lnSpc>
            <a:spcBef>
              <a:spcPct val="0"/>
            </a:spcBef>
            <a:spcAft>
              <a:spcPct val="35000"/>
            </a:spcAft>
          </a:pPr>
          <a:endParaRPr lang="en-GB" sz="6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6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400" b="1" kern="1200" dirty="0">
              <a:latin typeface="Trebuchet MS" panose="020B0603020202020204" pitchFamily="34" charset="0"/>
              <a:ea typeface="+mn-ea"/>
              <a:cs typeface="+mn-cs"/>
            </a:rPr>
            <a:t>300.000 euro/proiect</a:t>
          </a:r>
        </a:p>
        <a:p>
          <a:pPr lvl="0" algn="l" defTabSz="800100">
            <a:lnSpc>
              <a:spcPct val="90000"/>
            </a:lnSpc>
            <a:spcBef>
              <a:spcPct val="0"/>
            </a:spcBef>
            <a:spcAft>
              <a:spcPct val="35000"/>
            </a:spcAft>
          </a:pPr>
          <a:r>
            <a:rPr lang="en-GB" sz="1400" b="1" kern="1200" dirty="0" err="1" smtClean="0">
              <a:latin typeface="Trebuchet MS" panose="020B0603020202020204" pitchFamily="34" charset="0"/>
              <a:ea typeface="+mn-ea"/>
              <a:cs typeface="+mn-cs"/>
            </a:rPr>
            <a:t>Intensitatea</a:t>
          </a:r>
          <a:r>
            <a:rPr lang="en-GB" sz="1400" b="1" kern="1200" dirty="0" smtClean="0">
              <a:latin typeface="Trebuchet MS" panose="020B0603020202020204" pitchFamily="34" charset="0"/>
              <a:ea typeface="+mn-ea"/>
              <a:cs typeface="+mn-cs"/>
            </a:rPr>
            <a:t> </a:t>
          </a:r>
          <a:r>
            <a:rPr lang="en-GB" sz="1400" b="1" kern="1200" dirty="0" err="1">
              <a:latin typeface="Trebuchet MS" panose="020B0603020202020204" pitchFamily="34" charset="0"/>
              <a:ea typeface="+mn-ea"/>
              <a:cs typeface="+mn-cs"/>
            </a:rPr>
            <a:t>sprijinului</a:t>
          </a:r>
          <a:r>
            <a:rPr lang="en-GB" sz="1400" b="1" kern="1200" dirty="0">
              <a:latin typeface="Trebuchet MS" panose="020B0603020202020204" pitchFamily="34" charset="0"/>
              <a:ea typeface="+mn-ea"/>
              <a:cs typeface="+mn-cs"/>
            </a:rPr>
            <a:t> </a:t>
          </a:r>
          <a:r>
            <a:rPr lang="en-GB" sz="1400" b="0" kern="1200" dirty="0">
              <a:latin typeface="Trebuchet MS" panose="020B0603020202020204" pitchFamily="34" charset="0"/>
              <a:ea typeface="+mn-ea"/>
              <a:cs typeface="+mn-cs"/>
            </a:rPr>
            <a:t>– </a:t>
          </a:r>
          <a:r>
            <a:rPr lang="ro-RO" sz="1400" b="0" kern="1200" dirty="0">
              <a:latin typeface="Trebuchet MS" panose="020B0603020202020204" pitchFamily="34" charset="0"/>
              <a:ea typeface="+mn-ea"/>
              <a:cs typeface="+mn-cs"/>
            </a:rPr>
            <a:t>max. 65%</a:t>
          </a:r>
        </a:p>
        <a:p>
          <a:pPr lvl="0" algn="l" defTabSz="800100">
            <a:lnSpc>
              <a:spcPct val="90000"/>
            </a:lnSpc>
            <a:spcBef>
              <a:spcPct val="0"/>
            </a:spcBef>
            <a:spcAft>
              <a:spcPct val="35000"/>
            </a:spcAft>
          </a:pPr>
          <a:r>
            <a:rPr lang="en-GB" sz="1600" b="1" kern="1200" dirty="0" err="1" smtClean="0">
              <a:latin typeface="Trebuchet MS" panose="020B0603020202020204" pitchFamily="34" charset="0"/>
              <a:ea typeface="+mn-ea"/>
              <a:cs typeface="+mn-cs"/>
            </a:rPr>
            <a:t>Beneficiari</a:t>
          </a:r>
          <a:endParaRPr lang="ro-RO" sz="14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400" b="0" kern="1200" dirty="0">
              <a:latin typeface="Trebuchet MS" panose="020B0603020202020204" pitchFamily="34" charset="0"/>
              <a:ea typeface="+mn-ea"/>
              <a:cs typeface="+mn-cs"/>
            </a:rPr>
            <a:t>F</a:t>
          </a:r>
          <a:r>
            <a:rPr lang="en-GB" sz="1400" b="0" kern="1200" dirty="0" err="1">
              <a:latin typeface="Trebuchet MS" panose="020B0603020202020204" pitchFamily="34" charset="0"/>
              <a:ea typeface="+mn-ea"/>
              <a:cs typeface="+mn-cs"/>
            </a:rPr>
            <a:t>ermieri</a:t>
          </a:r>
          <a:r>
            <a:rPr lang="ro-RO" sz="1400" b="0" kern="1200" dirty="0">
              <a:latin typeface="Trebuchet MS" panose="020B0603020202020204" pitchFamily="34" charset="0"/>
              <a:ea typeface="+mn-ea"/>
              <a:cs typeface="+mn-cs"/>
            </a:rPr>
            <a:t> </a:t>
          </a:r>
        </a:p>
        <a:p>
          <a:pPr lvl="0" algn="l" defTabSz="800100">
            <a:lnSpc>
              <a:spcPct val="90000"/>
            </a:lnSpc>
            <a:spcBef>
              <a:spcPct val="0"/>
            </a:spcBef>
            <a:spcAft>
              <a:spcPct val="35000"/>
            </a:spcAft>
          </a:pPr>
          <a:r>
            <a:rPr lang="ro-RO" sz="1400" b="0" kern="1200" dirty="0">
              <a:latin typeface="Trebuchet MS" panose="020B0603020202020204" pitchFamily="34" charset="0"/>
              <a:ea typeface="+mn-ea"/>
              <a:cs typeface="+mn-cs"/>
            </a:rPr>
            <a:t>C</a:t>
          </a:r>
          <a:r>
            <a:rPr lang="it-IT" sz="1400" b="0" kern="1200" dirty="0">
              <a:latin typeface="Trebuchet MS" panose="020B0603020202020204" pitchFamily="34" charset="0"/>
              <a:ea typeface="+mn-ea"/>
              <a:cs typeface="+mn-cs"/>
            </a:rPr>
            <a:t>ooperative agricole și societăți cooperative,</a:t>
          </a:r>
          <a:endParaRPr lang="en-GB" sz="1400" b="0"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400" b="0" kern="1200" dirty="0">
              <a:latin typeface="Trebuchet MS" panose="020B0603020202020204" pitchFamily="34" charset="0"/>
              <a:ea typeface="+mn-ea"/>
              <a:cs typeface="+mn-cs"/>
            </a:rPr>
            <a:t>G</a:t>
          </a:r>
          <a:r>
            <a:rPr lang="en-GB" sz="1400" b="0" kern="1200" dirty="0" err="1">
              <a:latin typeface="Trebuchet MS" panose="020B0603020202020204" pitchFamily="34" charset="0"/>
              <a:ea typeface="+mn-ea"/>
              <a:cs typeface="+mn-cs"/>
            </a:rPr>
            <a:t>rupuri</a:t>
          </a:r>
          <a:r>
            <a:rPr lang="en-GB" sz="1400" b="0" kern="1200" dirty="0">
              <a:latin typeface="Trebuchet MS" panose="020B0603020202020204" pitchFamily="34" charset="0"/>
              <a:ea typeface="+mn-ea"/>
              <a:cs typeface="+mn-cs"/>
            </a:rPr>
            <a:t> </a:t>
          </a:r>
          <a:r>
            <a:rPr lang="en-GB" sz="1400" b="0" kern="1200" dirty="0" err="1">
              <a:latin typeface="Trebuchet MS" panose="020B0603020202020204" pitchFamily="34" charset="0"/>
              <a:ea typeface="+mn-ea"/>
              <a:cs typeface="+mn-cs"/>
            </a:rPr>
            <a:t>și</a:t>
          </a:r>
          <a:r>
            <a:rPr lang="en-GB" sz="1400" b="0" kern="1200" dirty="0">
              <a:latin typeface="Trebuchet MS" panose="020B0603020202020204" pitchFamily="34" charset="0"/>
              <a:ea typeface="+mn-ea"/>
              <a:cs typeface="+mn-cs"/>
            </a:rPr>
            <a:t> </a:t>
          </a:r>
          <a:r>
            <a:rPr lang="en-GB" sz="1400" b="0" kern="1200" dirty="0" err="1">
              <a:latin typeface="Trebuchet MS" panose="020B0603020202020204" pitchFamily="34" charset="0"/>
              <a:ea typeface="+mn-ea"/>
              <a:cs typeface="+mn-cs"/>
            </a:rPr>
            <a:t>organizații</a:t>
          </a:r>
          <a:r>
            <a:rPr lang="en-GB" sz="1400" b="0" kern="1200" dirty="0">
              <a:latin typeface="Trebuchet MS" panose="020B0603020202020204" pitchFamily="34" charset="0"/>
              <a:ea typeface="+mn-ea"/>
              <a:cs typeface="+mn-cs"/>
            </a:rPr>
            <a:t> de </a:t>
          </a:r>
          <a:r>
            <a:rPr lang="en-GB" sz="1400" b="0" kern="1200" dirty="0" err="1">
              <a:latin typeface="Trebuchet MS" panose="020B0603020202020204" pitchFamily="34" charset="0"/>
              <a:ea typeface="+mn-ea"/>
              <a:cs typeface="+mn-cs"/>
            </a:rPr>
            <a:t>producători</a:t>
          </a:r>
          <a:endParaRPr lang="en-GB" sz="1400" b="0" kern="1200" dirty="0">
            <a:latin typeface="Trebuchet MS" panose="020B0603020202020204" pitchFamily="34" charset="0"/>
            <a:ea typeface="+mn-ea"/>
            <a:cs typeface="+mn-cs"/>
          </a:endParaRPr>
        </a:p>
        <a:p>
          <a:pPr lvl="0" algn="ctr" defTabSz="800100">
            <a:lnSpc>
              <a:spcPct val="90000"/>
            </a:lnSpc>
            <a:spcBef>
              <a:spcPct val="0"/>
            </a:spcBef>
            <a:spcAft>
              <a:spcPct val="35000"/>
            </a:spcAft>
          </a:pPr>
          <a:r>
            <a:rPr lang="ro-RO" sz="1600" b="1" kern="1200" dirty="0">
              <a:latin typeface="Trebuchet MS" panose="020B0603020202020204" pitchFamily="34" charset="0"/>
              <a:ea typeface="+mn-ea"/>
              <a:cs typeface="+mn-cs"/>
            </a:rPr>
            <a:t>Buget: 100 </a:t>
          </a:r>
          <a:r>
            <a:rPr lang="ro-RO" sz="1600" b="1" kern="1200" dirty="0" err="1">
              <a:latin typeface="Trebuchet MS" panose="020B0603020202020204" pitchFamily="34" charset="0"/>
              <a:ea typeface="+mn-ea"/>
              <a:cs typeface="+mn-cs"/>
            </a:rPr>
            <a:t>mil.euro</a:t>
          </a:r>
          <a:endParaRPr lang="en-GB" sz="1600" b="1" kern="1200" dirty="0">
            <a:latin typeface="Trebuchet MS" panose="020B0603020202020204" pitchFamily="34" charset="0"/>
            <a:ea typeface="+mn-ea"/>
            <a:cs typeface="+mn-cs"/>
          </a:endParaRPr>
        </a:p>
      </dsp:txBody>
      <dsp:txXfrm>
        <a:off x="64524" y="594528"/>
        <a:ext cx="2310369" cy="1067150"/>
      </dsp:txXfrm>
    </dsp:sp>
    <dsp:sp modelId="{4973BFD3-FB0F-4CC6-BCAB-649D955C3174}">
      <dsp:nvSpPr>
        <dsp:cNvPr id="0" name=""/>
        <dsp:cNvSpPr/>
      </dsp:nvSpPr>
      <dsp:spPr>
        <a:xfrm>
          <a:off x="2435158" y="608249"/>
          <a:ext cx="2177815" cy="3563573"/>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ro-RO" sz="1200" b="1" kern="1200" dirty="0">
            <a:latin typeface="Trebuchet MS" panose="020B0603020202020204" pitchFamily="34" charset="0"/>
          </a:endParaRPr>
        </a:p>
        <a:p>
          <a:pPr lvl="0" algn="ctr" defTabSz="533400">
            <a:lnSpc>
              <a:spcPct val="90000"/>
            </a:lnSpc>
            <a:spcBef>
              <a:spcPct val="0"/>
            </a:spcBef>
            <a:spcAft>
              <a:spcPct val="35000"/>
            </a:spcAft>
          </a:pPr>
          <a:endParaRPr lang="ro-RO" sz="1200" b="1" kern="1200" dirty="0">
            <a:latin typeface="Trebuchet MS" panose="020B0603020202020204" pitchFamily="34" charset="0"/>
          </a:endParaRPr>
        </a:p>
        <a:p>
          <a:pPr lvl="0" algn="ctr" defTabSz="533400">
            <a:lnSpc>
              <a:spcPct val="90000"/>
            </a:lnSpc>
            <a:spcBef>
              <a:spcPct val="0"/>
            </a:spcBef>
            <a:spcAft>
              <a:spcPct val="35000"/>
            </a:spcAft>
          </a:pPr>
          <a:endParaRPr lang="ro-RO" sz="1900" b="1" kern="1200" dirty="0">
            <a:latin typeface="Trebuchet MS" panose="020B0603020202020204" pitchFamily="34" charset="0"/>
          </a:endParaRPr>
        </a:p>
        <a:p>
          <a:pPr lvl="0" algn="ctr" defTabSz="533400">
            <a:lnSpc>
              <a:spcPct val="90000"/>
            </a:lnSpc>
            <a:spcBef>
              <a:spcPct val="0"/>
            </a:spcBef>
            <a:spcAft>
              <a:spcPct val="35000"/>
            </a:spcAft>
          </a:pPr>
          <a:endParaRPr lang="ro-RO" sz="1900" b="1" kern="1200" dirty="0">
            <a:latin typeface="Trebuchet MS" panose="020B0603020202020204" pitchFamily="34" charset="0"/>
          </a:endParaRPr>
        </a:p>
        <a:p>
          <a:pPr lvl="0" algn="ctr" defTabSz="533400">
            <a:lnSpc>
              <a:spcPct val="90000"/>
            </a:lnSpc>
            <a:spcBef>
              <a:spcPct val="0"/>
            </a:spcBef>
            <a:spcAft>
              <a:spcPct val="35000"/>
            </a:spcAft>
          </a:pPr>
          <a:endParaRPr lang="ro-RO" sz="1900" b="1" kern="1200" dirty="0">
            <a:latin typeface="Trebuchet MS" panose="020B0603020202020204" pitchFamily="34" charset="0"/>
          </a:endParaRPr>
        </a:p>
        <a:p>
          <a:pPr lvl="0" algn="ctr" defTabSz="533400">
            <a:lnSpc>
              <a:spcPct val="90000"/>
            </a:lnSpc>
            <a:spcBef>
              <a:spcPct val="0"/>
            </a:spcBef>
            <a:spcAft>
              <a:spcPct val="35000"/>
            </a:spcAft>
          </a:pPr>
          <a:r>
            <a:rPr lang="ro-RO" sz="1600" b="1" kern="1200" dirty="0">
              <a:latin typeface="Trebuchet MS" panose="020B0603020202020204" pitchFamily="34" charset="0"/>
            </a:rPr>
            <a:t>Investiții în exploatațiile pomicole</a:t>
          </a:r>
        </a:p>
        <a:p>
          <a:pPr lvl="0" algn="ctr" defTabSz="533400">
            <a:lnSpc>
              <a:spcPct val="90000"/>
            </a:lnSpc>
            <a:spcBef>
              <a:spcPct val="0"/>
            </a:spcBef>
            <a:spcAft>
              <a:spcPct val="35000"/>
            </a:spcAft>
          </a:pPr>
          <a:endParaRPr lang="ro-RO" sz="1050" b="1" kern="1200" dirty="0">
            <a:latin typeface="Trebuchet MS" panose="020B0603020202020204" pitchFamily="34" charset="0"/>
          </a:endParaRPr>
        </a:p>
        <a:p>
          <a:pPr lvl="0" algn="l" defTabSz="533400">
            <a:lnSpc>
              <a:spcPct val="90000"/>
            </a:lnSpc>
            <a:spcBef>
              <a:spcPct val="0"/>
            </a:spcBef>
            <a:spcAft>
              <a:spcPct val="35000"/>
            </a:spcAft>
          </a:pPr>
          <a:r>
            <a:rPr lang="ro-RO" sz="1400" b="1" kern="1200" dirty="0">
              <a:latin typeface="Trebuchet MS" panose="020B0603020202020204" pitchFamily="34" charset="0"/>
            </a:rPr>
            <a:t>1.500.000 euro</a:t>
          </a:r>
          <a:r>
            <a:rPr lang="ro-RO" sz="1400" b="0" kern="1200" dirty="0">
              <a:latin typeface="Trebuchet MS" panose="020B0603020202020204" pitchFamily="34" charset="0"/>
            </a:rPr>
            <a:t>/proiect investiții</a:t>
          </a:r>
        </a:p>
        <a:p>
          <a:pPr lvl="0" algn="l" defTabSz="533400">
            <a:lnSpc>
              <a:spcPct val="90000"/>
            </a:lnSpc>
            <a:spcBef>
              <a:spcPct val="0"/>
            </a:spcBef>
            <a:spcAft>
              <a:spcPct val="35000"/>
            </a:spcAft>
          </a:pPr>
          <a:r>
            <a:rPr lang="ro-RO" sz="1400" b="1" kern="1200" dirty="0">
              <a:latin typeface="Trebuchet MS" panose="020B0603020202020204" pitchFamily="34" charset="0"/>
            </a:rPr>
            <a:t>300.000</a:t>
          </a:r>
          <a:r>
            <a:rPr lang="ro-RO" sz="1400" b="0" kern="1200" dirty="0">
              <a:latin typeface="Trebuchet MS" panose="020B0603020202020204" pitchFamily="34" charset="0"/>
            </a:rPr>
            <a:t> </a:t>
          </a:r>
          <a:r>
            <a:rPr lang="ro-RO" sz="1400" b="1" kern="1200" dirty="0">
              <a:latin typeface="Trebuchet MS" panose="020B0603020202020204" pitchFamily="34" charset="0"/>
            </a:rPr>
            <a:t>euro</a:t>
          </a:r>
          <a:r>
            <a:rPr lang="ro-RO" sz="1400" b="0" kern="1200" dirty="0">
              <a:latin typeface="Trebuchet MS" panose="020B0603020202020204" pitchFamily="34" charset="0"/>
            </a:rPr>
            <a:t>/proiect exclusiv achiziții de utilaje și echipamente </a:t>
          </a:r>
          <a:r>
            <a:rPr lang="ro-RO" sz="1400" b="0" kern="1200" dirty="0" smtClean="0">
              <a:latin typeface="Trebuchet MS" panose="020B0603020202020204" pitchFamily="34" charset="0"/>
            </a:rPr>
            <a:t>agricole</a:t>
          </a:r>
          <a:endParaRPr lang="ro-RO" sz="900" b="1" u="sng" kern="1200" dirty="0">
            <a:latin typeface="Trebuchet MS" panose="020B0603020202020204" pitchFamily="34" charset="0"/>
          </a:endParaRPr>
        </a:p>
        <a:p>
          <a:pPr lvl="0" algn="l" defTabSz="533400">
            <a:lnSpc>
              <a:spcPct val="90000"/>
            </a:lnSpc>
            <a:spcBef>
              <a:spcPct val="0"/>
            </a:spcBef>
            <a:spcAft>
              <a:spcPct val="35000"/>
            </a:spcAft>
          </a:pPr>
          <a:endParaRPr lang="en-GB" sz="1400" b="1" u="sng" kern="1200" dirty="0">
            <a:latin typeface="Trebuchet MS" panose="020B0603020202020204" pitchFamily="34" charset="0"/>
          </a:endParaRPr>
        </a:p>
      </dsp:txBody>
      <dsp:txXfrm>
        <a:off x="2435158" y="608249"/>
        <a:ext cx="2177815" cy="1069072"/>
      </dsp:txXfrm>
    </dsp:sp>
    <dsp:sp modelId="{183118B5-EFC6-4561-9FC5-7401A5975EE8}">
      <dsp:nvSpPr>
        <dsp:cNvPr id="0" name=""/>
        <dsp:cNvSpPr/>
      </dsp:nvSpPr>
      <dsp:spPr>
        <a:xfrm>
          <a:off x="4690748" y="671334"/>
          <a:ext cx="2976890" cy="3480410"/>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800" b="1" kern="1200" dirty="0"/>
        </a:p>
        <a:p>
          <a:pPr lvl="0" algn="ctr" defTabSz="622300">
            <a:lnSpc>
              <a:spcPct val="90000"/>
            </a:lnSpc>
            <a:spcBef>
              <a:spcPct val="0"/>
            </a:spcBef>
            <a:spcAft>
              <a:spcPct val="35000"/>
            </a:spcAft>
          </a:pPr>
          <a:endParaRPr lang="ro-RO" sz="1600" b="1" kern="1200" dirty="0"/>
        </a:p>
        <a:p>
          <a:pPr lvl="0" algn="ctr" defTabSz="622300">
            <a:lnSpc>
              <a:spcPct val="90000"/>
            </a:lnSpc>
            <a:spcBef>
              <a:spcPct val="0"/>
            </a:spcBef>
            <a:spcAft>
              <a:spcPct val="35000"/>
            </a:spcAft>
          </a:pPr>
          <a:r>
            <a:rPr lang="ro-RO" sz="1600" b="1" kern="1200" dirty="0">
              <a:latin typeface="Trebuchet MS" panose="020B0603020202020204" pitchFamily="34" charset="0"/>
            </a:rPr>
            <a:t>Investiții în sectorul legume și/sau cartofi</a:t>
          </a:r>
        </a:p>
        <a:p>
          <a:pPr lvl="0" algn="ctr" defTabSz="622300">
            <a:lnSpc>
              <a:spcPct val="90000"/>
            </a:lnSpc>
            <a:spcBef>
              <a:spcPct val="0"/>
            </a:spcBef>
            <a:spcAft>
              <a:spcPct val="35000"/>
            </a:spcAft>
          </a:pPr>
          <a:endParaRPr lang="ro-RO" sz="700" b="1" kern="1200" dirty="0">
            <a:latin typeface="Trebuchet MS" panose="020B0603020202020204" pitchFamily="34" charset="0"/>
          </a:endParaRPr>
        </a:p>
        <a:p>
          <a:pPr lvl="0" algn="l" defTabSz="622300">
            <a:lnSpc>
              <a:spcPct val="90000"/>
            </a:lnSpc>
            <a:spcBef>
              <a:spcPct val="0"/>
            </a:spcBef>
            <a:spcAft>
              <a:spcPct val="35000"/>
            </a:spcAft>
          </a:pPr>
          <a:r>
            <a:rPr lang="ro-RO" sz="1400" b="1" kern="1200" dirty="0">
              <a:latin typeface="Trebuchet MS" panose="020B0603020202020204" pitchFamily="34" charset="0"/>
            </a:rPr>
            <a:t>2.000.000 euro</a:t>
          </a:r>
          <a:r>
            <a:rPr lang="ro-RO" sz="1400" b="0" kern="1200" dirty="0">
              <a:latin typeface="Trebuchet MS" panose="020B0603020202020204" pitchFamily="34" charset="0"/>
            </a:rPr>
            <a:t>/proiect investiții</a:t>
          </a:r>
        </a:p>
        <a:p>
          <a:pPr lvl="0" algn="l" defTabSz="622300">
            <a:lnSpc>
              <a:spcPct val="90000"/>
            </a:lnSpc>
            <a:spcBef>
              <a:spcPct val="0"/>
            </a:spcBef>
            <a:spcAft>
              <a:spcPct val="35000"/>
            </a:spcAft>
          </a:pPr>
          <a:r>
            <a:rPr lang="en-GB" sz="1400" b="1" kern="1200" dirty="0">
              <a:latin typeface="Trebuchet MS" panose="020B0603020202020204" pitchFamily="34" charset="0"/>
            </a:rPr>
            <a:t>300.000 euro</a:t>
          </a:r>
          <a:r>
            <a:rPr lang="en-GB" sz="1400" b="0" kern="1200" dirty="0">
              <a:latin typeface="Trebuchet MS" panose="020B0603020202020204" pitchFamily="34" charset="0"/>
            </a:rPr>
            <a:t>/</a:t>
          </a:r>
          <a:r>
            <a:rPr lang="en-GB" sz="1400" b="0" kern="1200" dirty="0" err="1">
              <a:latin typeface="Trebuchet MS" panose="020B0603020202020204" pitchFamily="34" charset="0"/>
            </a:rPr>
            <a:t>proiect</a:t>
          </a:r>
          <a:r>
            <a:rPr lang="en-GB" sz="1400" b="0" kern="1200" dirty="0">
              <a:latin typeface="Trebuchet MS" panose="020B0603020202020204" pitchFamily="34" charset="0"/>
            </a:rPr>
            <a:t> </a:t>
          </a:r>
          <a:r>
            <a:rPr lang="en-GB" sz="1400" b="0" kern="1200" dirty="0" err="1">
              <a:latin typeface="Trebuchet MS" panose="020B0603020202020204" pitchFamily="34" charset="0"/>
            </a:rPr>
            <a:t>exclusiv</a:t>
          </a:r>
          <a:r>
            <a:rPr lang="en-GB" sz="1400" b="0" kern="1200" dirty="0">
              <a:latin typeface="Trebuchet MS" panose="020B0603020202020204" pitchFamily="34" charset="0"/>
            </a:rPr>
            <a:t> </a:t>
          </a:r>
          <a:r>
            <a:rPr lang="en-GB" sz="1400" b="0" kern="1200" dirty="0" err="1">
              <a:latin typeface="Trebuchet MS" panose="020B0603020202020204" pitchFamily="34" charset="0"/>
            </a:rPr>
            <a:t>achiziții</a:t>
          </a:r>
          <a:r>
            <a:rPr lang="en-GB" sz="1400" b="0" kern="1200" dirty="0">
              <a:latin typeface="Trebuchet MS" panose="020B0603020202020204" pitchFamily="34" charset="0"/>
            </a:rPr>
            <a:t> de </a:t>
          </a:r>
          <a:r>
            <a:rPr lang="en-GB" sz="1400" b="0" kern="1200" dirty="0" err="1">
              <a:latin typeface="Trebuchet MS" panose="020B0603020202020204" pitchFamily="34" charset="0"/>
            </a:rPr>
            <a:t>utilaje</a:t>
          </a:r>
          <a:r>
            <a:rPr lang="en-GB" sz="1400" b="0" kern="1200" dirty="0">
              <a:latin typeface="Trebuchet MS" panose="020B0603020202020204" pitchFamily="34" charset="0"/>
            </a:rPr>
            <a:t> </a:t>
          </a:r>
          <a:r>
            <a:rPr lang="en-GB" sz="1400" b="0" kern="1200" dirty="0" err="1">
              <a:latin typeface="Trebuchet MS" panose="020B0603020202020204" pitchFamily="34" charset="0"/>
            </a:rPr>
            <a:t>și</a:t>
          </a:r>
          <a:r>
            <a:rPr lang="en-GB" sz="1400" b="0" kern="1200" dirty="0">
              <a:latin typeface="Trebuchet MS" panose="020B0603020202020204" pitchFamily="34" charset="0"/>
            </a:rPr>
            <a:t> </a:t>
          </a:r>
          <a:r>
            <a:rPr lang="en-GB" sz="1400" b="0" kern="1200" dirty="0" err="1">
              <a:latin typeface="Trebuchet MS" panose="020B0603020202020204" pitchFamily="34" charset="0"/>
            </a:rPr>
            <a:t>echipamente</a:t>
          </a:r>
          <a:r>
            <a:rPr lang="en-GB" sz="1400" b="0" kern="1200" dirty="0">
              <a:latin typeface="Trebuchet MS" panose="020B0603020202020204" pitchFamily="34" charset="0"/>
            </a:rPr>
            <a:t> </a:t>
          </a:r>
          <a:r>
            <a:rPr lang="en-GB" sz="1400" b="0" kern="1200" dirty="0" err="1">
              <a:latin typeface="Trebuchet MS" panose="020B0603020202020204" pitchFamily="34" charset="0"/>
            </a:rPr>
            <a:t>agricole</a:t>
          </a:r>
          <a:endParaRPr lang="en-GB" sz="1400" b="0" kern="1200" dirty="0">
            <a:latin typeface="Trebuchet MS" panose="020B0603020202020204" pitchFamily="34" charset="0"/>
          </a:endParaRPr>
        </a:p>
        <a:p>
          <a:pPr lvl="0" defTabSz="622300">
            <a:lnSpc>
              <a:spcPct val="90000"/>
            </a:lnSpc>
            <a:spcBef>
              <a:spcPct val="0"/>
            </a:spcBef>
            <a:spcAft>
              <a:spcPct val="35000"/>
            </a:spcAft>
          </a:pPr>
          <a:r>
            <a:rPr lang="ro-RO" sz="1400" b="1" kern="1200" dirty="0">
              <a:latin typeface="Trebuchet MS" panose="020B0603020202020204" pitchFamily="34" charset="0"/>
            </a:rPr>
            <a:t>500.000 euro</a:t>
          </a:r>
          <a:r>
            <a:rPr lang="en-GB" sz="1400" b="0" kern="1200" dirty="0">
              <a:latin typeface="Trebuchet MS" panose="020B0603020202020204" pitchFamily="34" charset="0"/>
            </a:rPr>
            <a:t>/</a:t>
          </a:r>
          <a:r>
            <a:rPr lang="en-GB" sz="1400" b="0" kern="1200" dirty="0" err="1">
              <a:latin typeface="Trebuchet MS" panose="020B0603020202020204" pitchFamily="34" charset="0"/>
            </a:rPr>
            <a:t>proiect</a:t>
          </a:r>
          <a:r>
            <a:rPr lang="en-GB" sz="1400" b="0" kern="1200" dirty="0">
              <a:latin typeface="Trebuchet MS" panose="020B0603020202020204" pitchFamily="34" charset="0"/>
            </a:rPr>
            <a:t> </a:t>
          </a:r>
          <a:r>
            <a:rPr lang="en-GB" sz="1400" b="0" kern="1200" dirty="0" err="1">
              <a:latin typeface="Trebuchet MS" panose="020B0603020202020204" pitchFamily="34" charset="0"/>
            </a:rPr>
            <a:t>pentru</a:t>
          </a:r>
          <a:r>
            <a:rPr lang="en-GB" sz="1400" b="0" kern="1200" dirty="0">
              <a:latin typeface="Trebuchet MS" panose="020B0603020202020204" pitchFamily="34" charset="0"/>
            </a:rPr>
            <a:t> </a:t>
          </a:r>
          <a:r>
            <a:rPr lang="en-GB" sz="1400" b="0" kern="1200" dirty="0" err="1">
              <a:latin typeface="Trebuchet MS" panose="020B0603020202020204" pitchFamily="34" charset="0"/>
            </a:rPr>
            <a:t>utilaje</a:t>
          </a:r>
          <a:r>
            <a:rPr lang="en-GB" sz="1400" b="0" kern="1200" dirty="0">
              <a:latin typeface="Trebuchet MS" panose="020B0603020202020204" pitchFamily="34" charset="0"/>
            </a:rPr>
            <a:t> </a:t>
          </a:r>
          <a:r>
            <a:rPr lang="en-GB" sz="1400" b="0" kern="1200" dirty="0" err="1">
              <a:latin typeface="Trebuchet MS" panose="020B0603020202020204" pitchFamily="34" charset="0"/>
            </a:rPr>
            <a:t>cartofi</a:t>
          </a:r>
          <a:r>
            <a:rPr lang="en-GB" sz="1400" b="0" kern="1200" dirty="0">
              <a:latin typeface="Trebuchet MS" panose="020B0603020202020204" pitchFamily="34" charset="0"/>
            </a:rPr>
            <a:t> </a:t>
          </a:r>
          <a:r>
            <a:rPr lang="en-GB" sz="1400" b="0" kern="1200" dirty="0" err="1">
              <a:latin typeface="Trebuchet MS" panose="020B0603020202020204" pitchFamily="34" charset="0"/>
            </a:rPr>
            <a:t>achiziționate</a:t>
          </a:r>
          <a:r>
            <a:rPr lang="en-GB" sz="1400" b="0" kern="1200" dirty="0">
              <a:latin typeface="Trebuchet MS" panose="020B0603020202020204" pitchFamily="34" charset="0"/>
            </a:rPr>
            <a:t> de </a:t>
          </a:r>
          <a:r>
            <a:rPr lang="en-GB" sz="1400" b="0" kern="1200" dirty="0" err="1">
              <a:latin typeface="Trebuchet MS" panose="020B0603020202020204" pitchFamily="34" charset="0"/>
            </a:rPr>
            <a:t>formele</a:t>
          </a:r>
          <a:r>
            <a:rPr lang="en-GB" sz="1400" b="0" kern="1200" dirty="0">
              <a:latin typeface="Trebuchet MS" panose="020B0603020202020204" pitchFamily="34" charset="0"/>
            </a:rPr>
            <a:t> </a:t>
          </a:r>
          <a:r>
            <a:rPr lang="en-GB" sz="1400" b="0" kern="1200" dirty="0" err="1">
              <a:latin typeface="Trebuchet MS" panose="020B0603020202020204" pitchFamily="34" charset="0"/>
            </a:rPr>
            <a:t>asociative</a:t>
          </a:r>
          <a:endParaRPr lang="ro-RO" sz="1400" b="0" kern="1200" dirty="0">
            <a:latin typeface="Trebuchet MS" panose="020B0603020202020204" pitchFamily="34" charset="0"/>
          </a:endParaRPr>
        </a:p>
        <a:p>
          <a:pPr lvl="0" defTabSz="622300">
            <a:lnSpc>
              <a:spcPct val="90000"/>
            </a:lnSpc>
            <a:spcBef>
              <a:spcPct val="0"/>
            </a:spcBef>
            <a:spcAft>
              <a:spcPct val="35000"/>
            </a:spcAft>
          </a:pPr>
          <a:endParaRPr lang="ro-RO" sz="200" b="0" kern="1200" dirty="0">
            <a:latin typeface="Trebuchet MS" panose="020B0603020202020204" pitchFamily="34" charset="0"/>
          </a:endParaRPr>
        </a:p>
        <a:p>
          <a:pPr lvl="0" defTabSz="622300">
            <a:lnSpc>
              <a:spcPct val="90000"/>
            </a:lnSpc>
            <a:spcBef>
              <a:spcPct val="0"/>
            </a:spcBef>
            <a:spcAft>
              <a:spcPct val="35000"/>
            </a:spcAft>
          </a:pPr>
          <a:r>
            <a:rPr lang="ro-RO" sz="1400" b="0" kern="1200" dirty="0">
              <a:latin typeface="Trebuchet MS" panose="020B0603020202020204" pitchFamily="34" charset="0"/>
            </a:rPr>
            <a:t>	</a:t>
          </a:r>
          <a:endParaRPr lang="ro-RO" sz="500" b="1" kern="1200" dirty="0">
            <a:latin typeface="Trebuchet MS" panose="020B0603020202020204" pitchFamily="34" charset="0"/>
          </a:endParaRPr>
        </a:p>
        <a:p>
          <a:pPr lvl="0" defTabSz="622300">
            <a:lnSpc>
              <a:spcPct val="90000"/>
            </a:lnSpc>
            <a:spcBef>
              <a:spcPct val="0"/>
            </a:spcBef>
            <a:spcAft>
              <a:spcPct val="35000"/>
            </a:spcAft>
          </a:pPr>
          <a:endParaRPr lang="ro-RO" sz="1400" b="0" u="none" kern="1200" dirty="0">
            <a:latin typeface="Trebuchet MS" panose="020B0603020202020204" pitchFamily="34" charset="0"/>
          </a:endParaRPr>
        </a:p>
        <a:p>
          <a:pPr lvl="0" defTabSz="622300">
            <a:lnSpc>
              <a:spcPct val="90000"/>
            </a:lnSpc>
            <a:spcBef>
              <a:spcPct val="0"/>
            </a:spcBef>
            <a:spcAft>
              <a:spcPct val="35000"/>
            </a:spcAft>
          </a:pPr>
          <a:endParaRPr lang="ro-RO" sz="1400" b="0" u="none" kern="1200" dirty="0">
            <a:latin typeface="Trebuchet MS" panose="020B0603020202020204" pitchFamily="34" charset="0"/>
          </a:endParaRPr>
        </a:p>
        <a:p>
          <a:pPr lvl="0" defTabSz="622300">
            <a:lnSpc>
              <a:spcPct val="90000"/>
            </a:lnSpc>
            <a:spcBef>
              <a:spcPct val="0"/>
            </a:spcBef>
            <a:spcAft>
              <a:spcPct val="35000"/>
            </a:spcAft>
          </a:pPr>
          <a:endParaRPr lang="en-GB" sz="1400" b="1" kern="1200" dirty="0"/>
        </a:p>
      </dsp:txBody>
      <dsp:txXfrm>
        <a:off x="4690748" y="671334"/>
        <a:ext cx="2976890" cy="1044123"/>
      </dsp:txXfrm>
    </dsp:sp>
    <dsp:sp modelId="{0EB80494-5F91-4543-9CFB-5E9812B2D2B5}">
      <dsp:nvSpPr>
        <dsp:cNvPr id="0" name=""/>
        <dsp:cNvSpPr/>
      </dsp:nvSpPr>
      <dsp:spPr>
        <a:xfrm>
          <a:off x="7736212" y="679655"/>
          <a:ext cx="2141957" cy="3514161"/>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r>
            <a:rPr lang="ro-RO" sz="1600" b="1" kern="1200" dirty="0">
              <a:latin typeface="Trebuchet MS" panose="020B0603020202020204" pitchFamily="34" charset="0"/>
            </a:rPr>
            <a:t>Investiții în sectoarele hamei și/sau struguri de masă </a:t>
          </a:r>
        </a:p>
        <a:p>
          <a:pPr lvl="0" algn="ctr" defTabSz="622300">
            <a:lnSpc>
              <a:spcPct val="90000"/>
            </a:lnSpc>
            <a:spcBef>
              <a:spcPct val="0"/>
            </a:spcBef>
            <a:spcAft>
              <a:spcPct val="35000"/>
            </a:spcAft>
          </a:pPr>
          <a:endParaRPr lang="ro-RO" sz="600" b="1" kern="1200" dirty="0">
            <a:latin typeface="Trebuchet MS" panose="020B0603020202020204" pitchFamily="34" charset="0"/>
          </a:endParaRPr>
        </a:p>
        <a:p>
          <a:pPr lvl="0" algn="l" defTabSz="622300">
            <a:lnSpc>
              <a:spcPct val="90000"/>
            </a:lnSpc>
            <a:spcBef>
              <a:spcPct val="0"/>
            </a:spcBef>
            <a:spcAft>
              <a:spcPct val="35000"/>
            </a:spcAft>
          </a:pPr>
          <a:r>
            <a:rPr lang="ro-RO" sz="1400" b="1" kern="1200" dirty="0">
              <a:latin typeface="Trebuchet MS" panose="020B0603020202020204" pitchFamily="34" charset="0"/>
            </a:rPr>
            <a:t>1</a:t>
          </a:r>
          <a:r>
            <a:rPr lang="en-GB" sz="1400" b="1" kern="1200" dirty="0">
              <a:latin typeface="Trebuchet MS" panose="020B0603020202020204" pitchFamily="34" charset="0"/>
            </a:rPr>
            <a:t>.000.000 euro</a:t>
          </a:r>
          <a:r>
            <a:rPr lang="ro-RO" sz="1400" b="1" kern="1200" dirty="0">
              <a:latin typeface="Trebuchet MS" panose="020B0603020202020204" pitchFamily="34" charset="0"/>
            </a:rPr>
            <a:t>/</a:t>
          </a:r>
          <a:r>
            <a:rPr lang="en-GB" sz="1400" b="0" kern="1200" dirty="0" err="1">
              <a:latin typeface="Trebuchet MS" panose="020B0603020202020204" pitchFamily="34" charset="0"/>
            </a:rPr>
            <a:t>proiect</a:t>
          </a:r>
          <a:r>
            <a:rPr lang="en-GB" sz="1400" b="0" kern="1200" dirty="0">
              <a:latin typeface="Trebuchet MS" panose="020B0603020202020204" pitchFamily="34" charset="0"/>
            </a:rPr>
            <a:t> </a:t>
          </a:r>
          <a:r>
            <a:rPr lang="en-GB" sz="1400" b="0" kern="1200" dirty="0" err="1">
              <a:latin typeface="Trebuchet MS" panose="020B0603020202020204" pitchFamily="34" charset="0"/>
            </a:rPr>
            <a:t>investiții</a:t>
          </a:r>
          <a:endParaRPr lang="en-GB" sz="1400" b="0" kern="1200" dirty="0">
            <a:latin typeface="Trebuchet MS" panose="020B0603020202020204" pitchFamily="34" charset="0"/>
          </a:endParaRPr>
        </a:p>
        <a:p>
          <a:pPr lvl="0" algn="l" defTabSz="622300">
            <a:lnSpc>
              <a:spcPct val="90000"/>
            </a:lnSpc>
            <a:spcBef>
              <a:spcPct val="0"/>
            </a:spcBef>
            <a:spcAft>
              <a:spcPct val="35000"/>
            </a:spcAft>
          </a:pPr>
          <a:r>
            <a:rPr lang="en-GB" sz="1400" b="1" kern="1200" dirty="0">
              <a:latin typeface="Trebuchet MS" panose="020B0603020202020204" pitchFamily="34" charset="0"/>
            </a:rPr>
            <a:t>300.000 euro</a:t>
          </a:r>
          <a:r>
            <a:rPr lang="en-GB" sz="1400" b="0" kern="1200" dirty="0">
              <a:latin typeface="Trebuchet MS" panose="020B0603020202020204" pitchFamily="34" charset="0"/>
            </a:rPr>
            <a:t>/</a:t>
          </a:r>
          <a:r>
            <a:rPr lang="en-GB" sz="1400" b="0" kern="1200" dirty="0" err="1">
              <a:latin typeface="Trebuchet MS" panose="020B0603020202020204" pitchFamily="34" charset="0"/>
            </a:rPr>
            <a:t>proiect</a:t>
          </a:r>
          <a:r>
            <a:rPr lang="en-GB" sz="1400" b="0" kern="1200" dirty="0">
              <a:latin typeface="Trebuchet MS" panose="020B0603020202020204" pitchFamily="34" charset="0"/>
            </a:rPr>
            <a:t> </a:t>
          </a:r>
          <a:r>
            <a:rPr lang="en-GB" sz="1400" b="0" kern="1200" dirty="0" err="1">
              <a:latin typeface="Trebuchet MS" panose="020B0603020202020204" pitchFamily="34" charset="0"/>
            </a:rPr>
            <a:t>exclusiv</a:t>
          </a:r>
          <a:r>
            <a:rPr lang="en-GB" sz="1400" b="0" kern="1200" dirty="0">
              <a:latin typeface="Trebuchet MS" panose="020B0603020202020204" pitchFamily="34" charset="0"/>
            </a:rPr>
            <a:t> </a:t>
          </a:r>
          <a:r>
            <a:rPr lang="en-GB" sz="1400" b="0" kern="1200" dirty="0" err="1">
              <a:latin typeface="Trebuchet MS" panose="020B0603020202020204" pitchFamily="34" charset="0"/>
            </a:rPr>
            <a:t>achiziții</a:t>
          </a:r>
          <a:r>
            <a:rPr lang="en-GB" sz="1400" b="0" kern="1200" dirty="0">
              <a:latin typeface="Trebuchet MS" panose="020B0603020202020204" pitchFamily="34" charset="0"/>
            </a:rPr>
            <a:t> de </a:t>
          </a:r>
          <a:r>
            <a:rPr lang="en-GB" sz="1400" b="0" kern="1200" dirty="0" err="1">
              <a:latin typeface="Trebuchet MS" panose="020B0603020202020204" pitchFamily="34" charset="0"/>
            </a:rPr>
            <a:t>utilaje</a:t>
          </a:r>
          <a:r>
            <a:rPr lang="en-GB" sz="1400" b="0" kern="1200" dirty="0">
              <a:latin typeface="Trebuchet MS" panose="020B0603020202020204" pitchFamily="34" charset="0"/>
            </a:rPr>
            <a:t> </a:t>
          </a:r>
          <a:r>
            <a:rPr lang="en-GB" sz="1400" b="0" kern="1200" dirty="0" err="1">
              <a:latin typeface="Trebuchet MS" panose="020B0603020202020204" pitchFamily="34" charset="0"/>
            </a:rPr>
            <a:t>și</a:t>
          </a:r>
          <a:r>
            <a:rPr lang="en-GB" sz="1400" b="0" kern="1200" dirty="0">
              <a:latin typeface="Trebuchet MS" panose="020B0603020202020204" pitchFamily="34" charset="0"/>
            </a:rPr>
            <a:t> </a:t>
          </a:r>
          <a:r>
            <a:rPr lang="en-GB" sz="1400" b="0" kern="1200" dirty="0" err="1">
              <a:latin typeface="Trebuchet MS" panose="020B0603020202020204" pitchFamily="34" charset="0"/>
            </a:rPr>
            <a:t>echipamente</a:t>
          </a:r>
          <a:r>
            <a:rPr lang="en-GB" sz="1400" b="0" kern="1200" dirty="0">
              <a:latin typeface="Trebuchet MS" panose="020B0603020202020204" pitchFamily="34" charset="0"/>
            </a:rPr>
            <a:t> </a:t>
          </a:r>
          <a:r>
            <a:rPr lang="ro-RO" sz="1400" b="0" kern="1200" dirty="0">
              <a:latin typeface="Trebuchet MS" panose="020B0603020202020204" pitchFamily="34" charset="0"/>
            </a:rPr>
            <a:t>a</a:t>
          </a:r>
          <a:r>
            <a:rPr lang="en-GB" sz="1400" b="0" kern="1200" dirty="0" err="1" smtClean="0">
              <a:latin typeface="Trebuchet MS" panose="020B0603020202020204" pitchFamily="34" charset="0"/>
            </a:rPr>
            <a:t>gricole</a:t>
          </a:r>
          <a:r>
            <a:rPr lang="ro-RO" sz="1400" b="0" kern="1200" dirty="0">
              <a:latin typeface="Trebuchet MS" panose="020B0603020202020204" pitchFamily="34" charset="0"/>
            </a:rPr>
            <a:t>	</a:t>
          </a:r>
          <a:endParaRPr lang="en-GB" sz="1400" b="0" kern="1200" dirty="0"/>
        </a:p>
        <a:p>
          <a:pPr lvl="0" defTabSz="622300">
            <a:lnSpc>
              <a:spcPct val="90000"/>
            </a:lnSpc>
            <a:spcBef>
              <a:spcPct val="0"/>
            </a:spcBef>
            <a:spcAft>
              <a:spcPct val="35000"/>
            </a:spcAft>
          </a:pPr>
          <a:endParaRPr lang="en-GB" sz="700" b="1" kern="1200" dirty="0"/>
        </a:p>
        <a:p>
          <a:pPr lvl="0" algn="ctr" defTabSz="622300">
            <a:lnSpc>
              <a:spcPct val="90000"/>
            </a:lnSpc>
            <a:spcBef>
              <a:spcPct val="0"/>
            </a:spcBef>
            <a:spcAft>
              <a:spcPct val="35000"/>
            </a:spcAft>
          </a:pPr>
          <a:endParaRPr lang="en-GB" sz="700" b="1" kern="1200" dirty="0"/>
        </a:p>
      </dsp:txBody>
      <dsp:txXfrm>
        <a:off x="7736212" y="679655"/>
        <a:ext cx="2141957" cy="1054248"/>
      </dsp:txXfrm>
    </dsp:sp>
    <dsp:sp modelId="{08FAC193-1785-4734-A876-C4BB763916C0}">
      <dsp:nvSpPr>
        <dsp:cNvPr id="0" name=""/>
        <dsp:cNvSpPr/>
      </dsp:nvSpPr>
      <dsp:spPr>
        <a:xfrm>
          <a:off x="9984719" y="688046"/>
          <a:ext cx="1472427" cy="3517761"/>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en-GB" sz="1600" b="1" kern="1200" dirty="0" smtClean="0">
            <a:latin typeface="Trebuchet MS" panose="020B0603020202020204" pitchFamily="34" charset="0"/>
          </a:endParaRPr>
        </a:p>
        <a:p>
          <a:pPr lvl="0" algn="ctr" defTabSz="622300">
            <a:lnSpc>
              <a:spcPct val="90000"/>
            </a:lnSpc>
            <a:spcBef>
              <a:spcPct val="0"/>
            </a:spcBef>
            <a:spcAft>
              <a:spcPct val="35000"/>
            </a:spcAft>
          </a:pPr>
          <a:r>
            <a:rPr lang="en-GB" sz="1600" b="1" kern="1200" dirty="0" err="1" smtClean="0">
              <a:latin typeface="Trebuchet MS" panose="020B0603020202020204" pitchFamily="34" charset="0"/>
            </a:rPr>
            <a:t>Investiții</a:t>
          </a:r>
          <a:r>
            <a:rPr lang="en-GB" sz="1600" b="1" kern="1200" dirty="0" smtClean="0">
              <a:latin typeface="Trebuchet MS" panose="020B0603020202020204" pitchFamily="34" charset="0"/>
            </a:rPr>
            <a:t> </a:t>
          </a:r>
          <a:r>
            <a:rPr lang="en-GB" sz="1600" b="1" kern="1200" dirty="0" err="1">
              <a:latin typeface="Trebuchet MS" panose="020B0603020202020204" pitchFamily="34" charset="0"/>
            </a:rPr>
            <a:t>în</a:t>
          </a:r>
          <a:r>
            <a:rPr lang="en-GB" sz="1600" b="1" kern="1200" dirty="0">
              <a:latin typeface="Trebuchet MS" panose="020B0603020202020204" pitchFamily="34" charset="0"/>
            </a:rPr>
            <a:t> </a:t>
          </a:r>
          <a:r>
            <a:rPr lang="en-GB" sz="1600" b="1" kern="1200" dirty="0" err="1">
              <a:latin typeface="Trebuchet MS" panose="020B0603020202020204" pitchFamily="34" charset="0"/>
            </a:rPr>
            <a:t>floricultură</a:t>
          </a:r>
          <a:r>
            <a:rPr lang="en-GB" sz="1600" b="1" kern="1200" dirty="0">
              <a:latin typeface="Trebuchet MS" panose="020B0603020202020204" pitchFamily="34" charset="0"/>
            </a:rPr>
            <a:t>, </a:t>
          </a:r>
          <a:r>
            <a:rPr lang="en-GB" sz="1600" b="1" kern="1200" dirty="0" err="1">
              <a:latin typeface="Trebuchet MS" panose="020B0603020202020204" pitchFamily="34" charset="0"/>
            </a:rPr>
            <a:t>plante</a:t>
          </a:r>
          <a:r>
            <a:rPr lang="en-GB" sz="1600" b="1" kern="1200" dirty="0">
              <a:latin typeface="Trebuchet MS" panose="020B0603020202020204" pitchFamily="34" charset="0"/>
            </a:rPr>
            <a:t> </a:t>
          </a:r>
          <a:r>
            <a:rPr lang="en-GB" sz="1600" b="1" kern="1200" dirty="0" err="1">
              <a:latin typeface="Trebuchet MS" panose="020B0603020202020204" pitchFamily="34" charset="0"/>
            </a:rPr>
            <a:t>medicinale</a:t>
          </a:r>
          <a:r>
            <a:rPr lang="en-GB" sz="1600" b="1" kern="1200" dirty="0">
              <a:latin typeface="Trebuchet MS" panose="020B0603020202020204" pitchFamily="34" charset="0"/>
            </a:rPr>
            <a:t> </a:t>
          </a:r>
          <a:r>
            <a:rPr lang="en-GB" sz="1600" b="1" kern="1200" dirty="0" err="1">
              <a:latin typeface="Trebuchet MS" panose="020B0603020202020204" pitchFamily="34" charset="0"/>
            </a:rPr>
            <a:t>și</a:t>
          </a:r>
          <a:r>
            <a:rPr lang="en-GB" sz="1600" b="1" kern="1200" dirty="0">
              <a:latin typeface="Trebuchet MS" panose="020B0603020202020204" pitchFamily="34" charset="0"/>
            </a:rPr>
            <a:t> </a:t>
          </a:r>
          <a:r>
            <a:rPr lang="en-GB" sz="1600" b="1" kern="1200" dirty="0" err="1" smtClean="0">
              <a:latin typeface="Trebuchet MS" panose="020B0603020202020204" pitchFamily="34" charset="0"/>
            </a:rPr>
            <a:t>aromatice</a:t>
          </a:r>
          <a:endParaRPr lang="en-GB" sz="1600" b="1" kern="1200" dirty="0" smtClean="0">
            <a:latin typeface="Trebuchet MS" panose="020B0603020202020204" pitchFamily="34" charset="0"/>
          </a:endParaRPr>
        </a:p>
        <a:p>
          <a:pPr lvl="0" algn="l" defTabSz="622300">
            <a:lnSpc>
              <a:spcPct val="90000"/>
            </a:lnSpc>
            <a:spcBef>
              <a:spcPct val="0"/>
            </a:spcBef>
            <a:spcAft>
              <a:spcPct val="35000"/>
            </a:spcAft>
          </a:pPr>
          <a:endParaRPr lang="en-US" sz="1400" b="1" kern="1200" dirty="0" smtClean="0">
            <a:latin typeface="Trebuchet MS" panose="020B0603020202020204" pitchFamily="34" charset="0"/>
          </a:endParaRPr>
        </a:p>
        <a:p>
          <a:pPr lvl="0" algn="l" defTabSz="622300">
            <a:lnSpc>
              <a:spcPct val="90000"/>
            </a:lnSpc>
            <a:spcBef>
              <a:spcPct val="0"/>
            </a:spcBef>
            <a:spcAft>
              <a:spcPct val="35000"/>
            </a:spcAft>
          </a:pPr>
          <a:r>
            <a:rPr lang="ro-RO" sz="1400" b="1" kern="1200" dirty="0" smtClean="0">
              <a:latin typeface="Trebuchet MS" panose="020B0603020202020204" pitchFamily="34" charset="0"/>
            </a:rPr>
            <a:t>100.000 </a:t>
          </a:r>
          <a:r>
            <a:rPr lang="ro-RO" sz="1400" b="1" kern="1200" dirty="0">
              <a:latin typeface="Trebuchet MS" panose="020B0603020202020204" pitchFamily="34" charset="0"/>
            </a:rPr>
            <a:t>euro</a:t>
          </a:r>
          <a:r>
            <a:rPr lang="ro-RO" sz="1400" b="0" kern="1200" dirty="0">
              <a:latin typeface="Trebuchet MS" panose="020B0603020202020204" pitchFamily="34" charset="0"/>
            </a:rPr>
            <a:t>/</a:t>
          </a:r>
        </a:p>
        <a:p>
          <a:pPr lvl="0" algn="l" defTabSz="622300">
            <a:lnSpc>
              <a:spcPct val="90000"/>
            </a:lnSpc>
            <a:spcBef>
              <a:spcPct val="0"/>
            </a:spcBef>
            <a:spcAft>
              <a:spcPct val="35000"/>
            </a:spcAft>
          </a:pPr>
          <a:r>
            <a:rPr lang="ro-RO" sz="1400" b="0" kern="1200" dirty="0" smtClean="0">
              <a:latin typeface="Trebuchet MS" panose="020B0603020202020204" pitchFamily="34" charset="0"/>
            </a:rPr>
            <a:t>proiect</a:t>
          </a:r>
          <a:endParaRPr lang="ro-RO" sz="1400" b="0" kern="1200" dirty="0">
            <a:latin typeface="Trebuchet MS" panose="020B0603020202020204" pitchFamily="34" charset="0"/>
          </a:endParaRPr>
        </a:p>
      </dsp:txBody>
      <dsp:txXfrm>
        <a:off x="9984719" y="688046"/>
        <a:ext cx="1472427" cy="10553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B2469-9720-4193-987B-A9AF33362275}">
      <dsp:nvSpPr>
        <dsp:cNvPr id="0" name=""/>
        <dsp:cNvSpPr/>
      </dsp:nvSpPr>
      <dsp:spPr>
        <a:xfrm>
          <a:off x="393" y="0"/>
          <a:ext cx="8052742" cy="4351338"/>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2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r>
            <a:rPr lang="ro-RO" sz="2400" b="1" kern="1200" dirty="0">
              <a:latin typeface="Trebuchet MS" panose="020B0603020202020204" pitchFamily="34" charset="0"/>
              <a:ea typeface="+mn-ea"/>
              <a:cs typeface="+mn-cs"/>
            </a:rPr>
            <a:t>Investiții în</a:t>
          </a:r>
          <a:r>
            <a:rPr lang="en-GB" sz="2400" b="1" kern="1200" dirty="0">
              <a:latin typeface="Trebuchet MS" panose="020B0603020202020204" pitchFamily="34" charset="0"/>
              <a:ea typeface="+mn-ea"/>
              <a:cs typeface="+mn-cs"/>
            </a:rPr>
            <a:t> </a:t>
          </a:r>
          <a:r>
            <a:rPr lang="en-GB" sz="2400" b="1" kern="1200" dirty="0" err="1">
              <a:latin typeface="Trebuchet MS" panose="020B0603020202020204" pitchFamily="34" charset="0"/>
              <a:ea typeface="+mn-ea"/>
              <a:cs typeface="+mn-cs"/>
            </a:rPr>
            <a:t>sectorul</a:t>
          </a:r>
          <a:r>
            <a:rPr lang="en-GB" sz="2400" b="1" kern="1200" dirty="0">
              <a:latin typeface="Trebuchet MS" panose="020B0603020202020204" pitchFamily="34" charset="0"/>
              <a:ea typeface="+mn-ea"/>
              <a:cs typeface="+mn-cs"/>
            </a:rPr>
            <a:t> </a:t>
          </a:r>
          <a:r>
            <a:rPr lang="ro-RO" sz="2400" b="1" kern="1200" dirty="0">
              <a:latin typeface="Trebuchet MS" panose="020B0603020202020204" pitchFamily="34" charset="0"/>
              <a:ea typeface="+mn-ea"/>
              <a:cs typeface="+mn-cs"/>
            </a:rPr>
            <a:t>zootehnic</a:t>
          </a:r>
        </a:p>
        <a:p>
          <a:pPr lvl="0" algn="l" defTabSz="800100">
            <a:lnSpc>
              <a:spcPct val="90000"/>
            </a:lnSpc>
            <a:spcBef>
              <a:spcPct val="0"/>
            </a:spcBef>
            <a:spcAft>
              <a:spcPct val="35000"/>
            </a:spcAft>
          </a:pPr>
          <a:endParaRPr lang="ro-RO" sz="18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800" b="1" kern="1200" dirty="0">
              <a:latin typeface="Trebuchet MS" panose="020B0603020202020204" pitchFamily="34" charset="0"/>
              <a:ea typeface="+mn-ea"/>
              <a:cs typeface="+mn-cs"/>
            </a:rPr>
            <a:t>Buget:224 mil. euro</a:t>
          </a:r>
          <a:endParaRPr lang="ro-RO" sz="11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en-GB" sz="1800" b="1" kern="1200" dirty="0">
              <a:latin typeface="Trebuchet MS" panose="020B0603020202020204" pitchFamily="34" charset="0"/>
              <a:ea typeface="+mn-ea"/>
              <a:cs typeface="+mn-cs"/>
            </a:rPr>
            <a:t>2.000.000 euro</a:t>
          </a:r>
          <a:r>
            <a:rPr lang="en-GB" sz="1800" b="0" kern="1200" dirty="0">
              <a:latin typeface="Trebuchet MS" panose="020B0603020202020204" pitchFamily="34" charset="0"/>
              <a:ea typeface="+mn-ea"/>
              <a:cs typeface="+mn-cs"/>
            </a:rPr>
            <a:t>/</a:t>
          </a:r>
          <a:r>
            <a:rPr lang="en-GB" sz="1800" b="0" kern="1200" dirty="0" err="1">
              <a:latin typeface="Trebuchet MS" panose="020B0603020202020204" pitchFamily="34" charset="0"/>
              <a:ea typeface="+mn-ea"/>
              <a:cs typeface="+mn-cs"/>
            </a:rPr>
            <a:t>proiect</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investiții</a:t>
          </a:r>
          <a:endParaRPr lang="en-GB" sz="1800" b="0" kern="1200" dirty="0">
            <a:latin typeface="Trebuchet MS" panose="020B0603020202020204" pitchFamily="34" charset="0"/>
            <a:ea typeface="+mn-ea"/>
            <a:cs typeface="+mn-cs"/>
          </a:endParaRPr>
        </a:p>
        <a:p>
          <a:pPr lvl="0" defTabSz="800100">
            <a:lnSpc>
              <a:spcPct val="90000"/>
            </a:lnSpc>
            <a:spcBef>
              <a:spcPct val="0"/>
            </a:spcBef>
            <a:spcAft>
              <a:spcPct val="35000"/>
            </a:spcAft>
          </a:pPr>
          <a:r>
            <a:rPr lang="en-GB" sz="1800" b="1" kern="1200" dirty="0">
              <a:latin typeface="Trebuchet MS" panose="020B0603020202020204" pitchFamily="34" charset="0"/>
              <a:ea typeface="+mn-ea"/>
              <a:cs typeface="+mn-cs"/>
            </a:rPr>
            <a:t>300.000 euro</a:t>
          </a:r>
          <a:r>
            <a:rPr lang="en-GB" sz="1800" b="0" kern="1200" dirty="0">
              <a:latin typeface="Trebuchet MS" panose="020B0603020202020204" pitchFamily="34" charset="0"/>
              <a:ea typeface="+mn-ea"/>
              <a:cs typeface="+mn-cs"/>
            </a:rPr>
            <a:t>/</a:t>
          </a:r>
          <a:r>
            <a:rPr lang="en-GB" sz="1800" b="0" kern="1200" dirty="0" err="1">
              <a:latin typeface="Trebuchet MS" panose="020B0603020202020204" pitchFamily="34" charset="0"/>
              <a:ea typeface="+mn-ea"/>
              <a:cs typeface="+mn-cs"/>
            </a:rPr>
            <a:t>proiect</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exclusiv</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achiziții</a:t>
          </a:r>
          <a:r>
            <a:rPr lang="en-GB" sz="1800" b="0" kern="1200" dirty="0">
              <a:latin typeface="Trebuchet MS" panose="020B0603020202020204" pitchFamily="34" charset="0"/>
              <a:ea typeface="+mn-ea"/>
              <a:cs typeface="+mn-cs"/>
            </a:rPr>
            <a:t> de </a:t>
          </a:r>
          <a:r>
            <a:rPr lang="en-GB" sz="1800" b="0" kern="1200" dirty="0" err="1">
              <a:latin typeface="Trebuchet MS" panose="020B0603020202020204" pitchFamily="34" charset="0"/>
              <a:ea typeface="+mn-ea"/>
              <a:cs typeface="+mn-cs"/>
            </a:rPr>
            <a:t>utilaje</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și</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echipamente</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agricole</a:t>
          </a:r>
          <a:endParaRPr lang="en-GB" sz="1800" b="0" kern="1200"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18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800" b="1" kern="1200" dirty="0">
              <a:latin typeface="Trebuchet MS" panose="020B0603020202020204" pitchFamily="34" charset="0"/>
              <a:ea typeface="+mn-ea"/>
              <a:cs typeface="+mn-cs"/>
            </a:rPr>
            <a:t>Intensitatea  sprijinului </a:t>
          </a:r>
          <a:r>
            <a:rPr lang="ro-RO" sz="1800" b="0" kern="1200" dirty="0">
              <a:latin typeface="Trebuchet MS" panose="020B0603020202020204" pitchFamily="34" charset="0"/>
              <a:ea typeface="+mn-ea"/>
              <a:cs typeface="+mn-cs"/>
            </a:rPr>
            <a:t>– max. 65%</a:t>
          </a:r>
        </a:p>
        <a:p>
          <a:pPr lvl="0" algn="l" defTabSz="800100">
            <a:lnSpc>
              <a:spcPct val="90000"/>
            </a:lnSpc>
            <a:spcBef>
              <a:spcPct val="0"/>
            </a:spcBef>
            <a:spcAft>
              <a:spcPct val="35000"/>
            </a:spcAft>
          </a:pPr>
          <a:endParaRPr lang="ro-RO" sz="1800" b="1" u="sng"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en-GB" sz="1800" b="1" u="none" kern="1200" dirty="0">
              <a:latin typeface="Trebuchet MS" panose="020B0603020202020204" pitchFamily="34" charset="0"/>
              <a:ea typeface="+mn-ea"/>
              <a:cs typeface="+mn-cs"/>
            </a:rPr>
            <a:t>BENEFICIARI</a:t>
          </a:r>
        </a:p>
        <a:p>
          <a:pPr lvl="0" algn="l" defTabSz="800100">
            <a:lnSpc>
              <a:spcPct val="90000"/>
            </a:lnSpc>
            <a:spcBef>
              <a:spcPct val="0"/>
            </a:spcBef>
            <a:spcAft>
              <a:spcPct val="35000"/>
            </a:spcAft>
          </a:pPr>
          <a:endParaRPr lang="ro-RO" sz="1200" b="1" kern="1200" dirty="0">
            <a:latin typeface="Trebuchet MS" panose="020B0603020202020204" pitchFamily="34" charset="0"/>
            <a:ea typeface="+mn-ea"/>
            <a:cs typeface="+mn-cs"/>
          </a:endParaRPr>
        </a:p>
        <a:p>
          <a:pPr lvl="0" algn="l" defTabSz="800100">
            <a:lnSpc>
              <a:spcPct val="100000"/>
            </a:lnSpc>
            <a:spcBef>
              <a:spcPct val="0"/>
            </a:spcBef>
            <a:spcAft>
              <a:spcPts val="0"/>
            </a:spcAft>
          </a:pPr>
          <a:r>
            <a:rPr lang="ro-RO" sz="1800" b="0" kern="1200" dirty="0">
              <a:latin typeface="Trebuchet MS" panose="020B0603020202020204" pitchFamily="34" charset="0"/>
              <a:ea typeface="+mn-ea"/>
              <a:cs typeface="+mn-cs"/>
            </a:rPr>
            <a:t>F</a:t>
          </a:r>
          <a:r>
            <a:rPr lang="en-GB" sz="1800" b="0" kern="1200" dirty="0" err="1">
              <a:latin typeface="Trebuchet MS" panose="020B0603020202020204" pitchFamily="34" charset="0"/>
              <a:ea typeface="+mn-ea"/>
              <a:cs typeface="+mn-cs"/>
            </a:rPr>
            <a:t>ermieri</a:t>
          </a:r>
          <a:r>
            <a:rPr lang="ro-RO" sz="1800" b="0" kern="1200" dirty="0">
              <a:latin typeface="Trebuchet MS" panose="020B0603020202020204" pitchFamily="34" charset="0"/>
              <a:ea typeface="+mn-ea"/>
              <a:cs typeface="+mn-cs"/>
            </a:rPr>
            <a:t> </a:t>
          </a:r>
        </a:p>
        <a:p>
          <a:pPr lvl="0" algn="l" defTabSz="800100">
            <a:lnSpc>
              <a:spcPct val="100000"/>
            </a:lnSpc>
            <a:spcBef>
              <a:spcPct val="0"/>
            </a:spcBef>
            <a:spcAft>
              <a:spcPts val="0"/>
            </a:spcAft>
          </a:pPr>
          <a:r>
            <a:rPr lang="ro-RO" sz="1800" b="0" kern="1200" dirty="0">
              <a:latin typeface="Trebuchet MS" panose="020B0603020202020204" pitchFamily="34" charset="0"/>
              <a:ea typeface="+mn-ea"/>
              <a:cs typeface="+mn-cs"/>
            </a:rPr>
            <a:t>C</a:t>
          </a:r>
          <a:r>
            <a:rPr lang="it-IT" sz="1800" b="0" kern="1200" dirty="0">
              <a:latin typeface="Trebuchet MS" panose="020B0603020202020204" pitchFamily="34" charset="0"/>
              <a:ea typeface="+mn-ea"/>
              <a:cs typeface="+mn-cs"/>
            </a:rPr>
            <a:t>ooperative agricole și societăți cooperative,</a:t>
          </a:r>
          <a:endParaRPr lang="en-GB" sz="1800" b="0" kern="1200" dirty="0">
            <a:latin typeface="Trebuchet MS" panose="020B0603020202020204" pitchFamily="34" charset="0"/>
            <a:ea typeface="+mn-ea"/>
            <a:cs typeface="+mn-cs"/>
          </a:endParaRPr>
        </a:p>
        <a:p>
          <a:pPr lvl="0" algn="l" defTabSz="800100">
            <a:lnSpc>
              <a:spcPct val="100000"/>
            </a:lnSpc>
            <a:spcBef>
              <a:spcPct val="0"/>
            </a:spcBef>
            <a:spcAft>
              <a:spcPts val="0"/>
            </a:spcAft>
          </a:pPr>
          <a:r>
            <a:rPr lang="ro-RO" sz="1800" b="0" kern="1200" dirty="0">
              <a:latin typeface="Trebuchet MS" panose="020B0603020202020204" pitchFamily="34" charset="0"/>
              <a:ea typeface="+mn-ea"/>
              <a:cs typeface="+mn-cs"/>
            </a:rPr>
            <a:t>G</a:t>
          </a:r>
          <a:r>
            <a:rPr lang="en-GB" sz="1800" b="0" kern="1200" dirty="0" err="1">
              <a:latin typeface="Trebuchet MS" panose="020B0603020202020204" pitchFamily="34" charset="0"/>
              <a:ea typeface="+mn-ea"/>
              <a:cs typeface="+mn-cs"/>
            </a:rPr>
            <a:t>rupuri</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și</a:t>
          </a:r>
          <a:r>
            <a:rPr lang="en-GB" sz="1800" b="0" kern="1200" dirty="0">
              <a:latin typeface="Trebuchet MS" panose="020B0603020202020204" pitchFamily="34" charset="0"/>
              <a:ea typeface="+mn-ea"/>
              <a:cs typeface="+mn-cs"/>
            </a:rPr>
            <a:t> </a:t>
          </a:r>
          <a:r>
            <a:rPr lang="en-GB" sz="1800" b="0" kern="1200" dirty="0" err="1">
              <a:latin typeface="Trebuchet MS" panose="020B0603020202020204" pitchFamily="34" charset="0"/>
              <a:ea typeface="+mn-ea"/>
              <a:cs typeface="+mn-cs"/>
            </a:rPr>
            <a:t>organizații</a:t>
          </a:r>
          <a:r>
            <a:rPr lang="en-GB" sz="1800" b="0" kern="1200" dirty="0">
              <a:latin typeface="Trebuchet MS" panose="020B0603020202020204" pitchFamily="34" charset="0"/>
              <a:ea typeface="+mn-ea"/>
              <a:cs typeface="+mn-cs"/>
            </a:rPr>
            <a:t> de </a:t>
          </a:r>
          <a:r>
            <a:rPr lang="en-GB" sz="1800" b="0" kern="1200" dirty="0" err="1">
              <a:latin typeface="Trebuchet MS" panose="020B0603020202020204" pitchFamily="34" charset="0"/>
              <a:ea typeface="+mn-ea"/>
              <a:cs typeface="+mn-cs"/>
            </a:rPr>
            <a:t>producători</a:t>
          </a:r>
          <a:endParaRPr lang="en-GB" sz="1800" b="0" kern="1200" dirty="0">
            <a:latin typeface="Trebuchet MS" panose="020B0603020202020204" pitchFamily="34" charset="0"/>
            <a:ea typeface="+mn-ea"/>
            <a:cs typeface="+mn-cs"/>
          </a:endParaRPr>
        </a:p>
      </dsp:txBody>
      <dsp:txXfrm>
        <a:off x="393" y="0"/>
        <a:ext cx="8052742" cy="13054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3BFD3-FB0F-4CC6-BCAB-649D955C3174}">
      <dsp:nvSpPr>
        <dsp:cNvPr id="0" name=""/>
        <dsp:cNvSpPr/>
      </dsp:nvSpPr>
      <dsp:spPr>
        <a:xfrm>
          <a:off x="60217" y="0"/>
          <a:ext cx="6627113" cy="4824663"/>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ro-RO" sz="1200" b="1" kern="1200" dirty="0">
            <a:latin typeface="Trebuchet MS" panose="020B0603020202020204" pitchFamily="34" charset="0"/>
          </a:endParaRPr>
        </a:p>
        <a:p>
          <a:pPr lvl="0" algn="ctr" defTabSz="533400">
            <a:lnSpc>
              <a:spcPct val="90000"/>
            </a:lnSpc>
            <a:spcBef>
              <a:spcPct val="0"/>
            </a:spcBef>
            <a:spcAft>
              <a:spcPct val="35000"/>
            </a:spcAft>
          </a:pPr>
          <a:endParaRPr lang="ro-RO" sz="1200" b="1" kern="1200" dirty="0">
            <a:latin typeface="Trebuchet MS" panose="020B0603020202020204" pitchFamily="34" charset="0"/>
          </a:endParaRPr>
        </a:p>
        <a:p>
          <a:pPr lvl="0" algn="ctr" defTabSz="533400">
            <a:lnSpc>
              <a:spcPct val="90000"/>
            </a:lnSpc>
            <a:spcBef>
              <a:spcPct val="0"/>
            </a:spcBef>
            <a:spcAft>
              <a:spcPct val="35000"/>
            </a:spcAft>
          </a:pPr>
          <a:endParaRPr lang="ro-RO" sz="1900" b="1" kern="1200" dirty="0">
            <a:latin typeface="Trebuchet MS" panose="020B0603020202020204" pitchFamily="34" charset="0"/>
          </a:endParaRPr>
        </a:p>
        <a:p>
          <a:pPr lvl="0" algn="ctr" defTabSz="533400">
            <a:lnSpc>
              <a:spcPct val="90000"/>
            </a:lnSpc>
            <a:spcBef>
              <a:spcPct val="0"/>
            </a:spcBef>
            <a:spcAft>
              <a:spcPct val="35000"/>
            </a:spcAft>
          </a:pPr>
          <a:endParaRPr lang="ro-RO" sz="1900" b="1" kern="1200" dirty="0">
            <a:latin typeface="Trebuchet MS" panose="020B0603020202020204" pitchFamily="34" charset="0"/>
          </a:endParaRPr>
        </a:p>
        <a:p>
          <a:pPr lvl="0" algn="ctr" defTabSz="533400">
            <a:lnSpc>
              <a:spcPct val="90000"/>
            </a:lnSpc>
            <a:spcBef>
              <a:spcPct val="0"/>
            </a:spcBef>
            <a:spcAft>
              <a:spcPct val="35000"/>
            </a:spcAft>
          </a:pPr>
          <a:endParaRPr lang="ro-RO" sz="1900" b="1" kern="1200" dirty="0">
            <a:latin typeface="Trebuchet MS" panose="020B0603020202020204" pitchFamily="34" charset="0"/>
          </a:endParaRPr>
        </a:p>
        <a:p>
          <a:pPr lvl="0" algn="ctr" defTabSz="533400">
            <a:lnSpc>
              <a:spcPct val="90000"/>
            </a:lnSpc>
            <a:spcBef>
              <a:spcPct val="0"/>
            </a:spcBef>
            <a:spcAft>
              <a:spcPct val="35000"/>
            </a:spcAft>
          </a:pPr>
          <a:endParaRPr lang="ro-RO" sz="1900" b="1" kern="1200" dirty="0">
            <a:latin typeface="Trebuchet MS" panose="020B0603020202020204" pitchFamily="34" charset="0"/>
          </a:endParaRPr>
        </a:p>
        <a:p>
          <a:pPr lvl="0" algn="ctr" defTabSz="533400">
            <a:lnSpc>
              <a:spcPct val="90000"/>
            </a:lnSpc>
            <a:spcBef>
              <a:spcPct val="0"/>
            </a:spcBef>
            <a:spcAft>
              <a:spcPct val="35000"/>
            </a:spcAft>
          </a:pPr>
          <a:endParaRPr lang="ro-RO" sz="1900" b="1" kern="1200" dirty="0">
            <a:latin typeface="Trebuchet MS" panose="020B0603020202020204" pitchFamily="34" charset="0"/>
          </a:endParaRPr>
        </a:p>
        <a:p>
          <a:pPr lvl="0" algn="ctr" defTabSz="533400">
            <a:lnSpc>
              <a:spcPct val="90000"/>
            </a:lnSpc>
            <a:spcBef>
              <a:spcPct val="0"/>
            </a:spcBef>
            <a:spcAft>
              <a:spcPct val="35000"/>
            </a:spcAft>
          </a:pPr>
          <a:endParaRPr lang="ro-RO" sz="1900" b="1" kern="1200" dirty="0">
            <a:latin typeface="Trebuchet MS" panose="020B0603020202020204" pitchFamily="34" charset="0"/>
          </a:endParaRPr>
        </a:p>
        <a:p>
          <a:pPr lvl="0" algn="ctr" defTabSz="533400">
            <a:lnSpc>
              <a:spcPct val="90000"/>
            </a:lnSpc>
            <a:spcBef>
              <a:spcPct val="0"/>
            </a:spcBef>
            <a:spcAft>
              <a:spcPct val="35000"/>
            </a:spcAft>
          </a:pPr>
          <a:endParaRPr lang="ro-RO" sz="1900" b="1" kern="1200" dirty="0">
            <a:latin typeface="Trebuchet MS" panose="020B0603020202020204" pitchFamily="34" charset="0"/>
          </a:endParaRPr>
        </a:p>
        <a:p>
          <a:pPr lvl="0" algn="ctr" defTabSz="533400">
            <a:lnSpc>
              <a:spcPct val="90000"/>
            </a:lnSpc>
            <a:spcBef>
              <a:spcPct val="0"/>
            </a:spcBef>
            <a:spcAft>
              <a:spcPct val="35000"/>
            </a:spcAft>
          </a:pPr>
          <a:endParaRPr lang="ro-RO" sz="1900" b="1" kern="1200" dirty="0">
            <a:latin typeface="Trebuchet MS" panose="020B0603020202020204" pitchFamily="34" charset="0"/>
          </a:endParaRPr>
        </a:p>
        <a:p>
          <a:pPr lvl="0" algn="ctr" defTabSz="533400">
            <a:lnSpc>
              <a:spcPct val="90000"/>
            </a:lnSpc>
            <a:spcBef>
              <a:spcPct val="0"/>
            </a:spcBef>
            <a:spcAft>
              <a:spcPct val="35000"/>
            </a:spcAft>
          </a:pPr>
          <a:r>
            <a:rPr lang="ro-RO" sz="1600" b="1" kern="1200" dirty="0">
              <a:latin typeface="Trebuchet MS" panose="020B0603020202020204" pitchFamily="34" charset="0"/>
            </a:rPr>
            <a:t> Investiții în condiționarea, depozitarea și procesarea produselor agricole și pomicole</a:t>
          </a:r>
        </a:p>
        <a:p>
          <a:pPr lvl="0" algn="l" defTabSz="533400">
            <a:lnSpc>
              <a:spcPct val="90000"/>
            </a:lnSpc>
            <a:spcBef>
              <a:spcPct val="0"/>
            </a:spcBef>
            <a:spcAft>
              <a:spcPct val="35000"/>
            </a:spcAft>
          </a:pPr>
          <a:r>
            <a:rPr lang="ro-RO" sz="1400" b="1" kern="1200" dirty="0">
              <a:latin typeface="Trebuchet MS" panose="020B0603020202020204" pitchFamily="34" charset="0"/>
            </a:rPr>
            <a:t>Buget: 210 mil. euro</a:t>
          </a:r>
        </a:p>
        <a:p>
          <a:pPr lvl="0" algn="l" defTabSz="533400">
            <a:lnSpc>
              <a:spcPct val="90000"/>
            </a:lnSpc>
            <a:spcBef>
              <a:spcPct val="0"/>
            </a:spcBef>
            <a:spcAft>
              <a:spcPct val="35000"/>
            </a:spcAft>
          </a:pPr>
          <a:endParaRPr lang="ro-RO" sz="700" b="1" kern="1200" dirty="0">
            <a:latin typeface="Trebuchet MS" panose="020B0603020202020204" pitchFamily="34" charset="0"/>
          </a:endParaRPr>
        </a:p>
        <a:p>
          <a:pPr lvl="0" algn="l" defTabSz="533400">
            <a:lnSpc>
              <a:spcPct val="90000"/>
            </a:lnSpc>
            <a:spcBef>
              <a:spcPct val="0"/>
            </a:spcBef>
            <a:spcAft>
              <a:spcPct val="35000"/>
            </a:spcAft>
          </a:pPr>
          <a:r>
            <a:rPr lang="en-GB" sz="1400" b="1" kern="1200" dirty="0">
              <a:latin typeface="Trebuchet MS" panose="020B0603020202020204" pitchFamily="34" charset="0"/>
            </a:rPr>
            <a:t>max. 3 mil  euro</a:t>
          </a:r>
          <a:r>
            <a:rPr lang="en-GB" sz="1400" b="0" kern="1200" dirty="0">
              <a:latin typeface="Trebuchet MS" panose="020B0603020202020204" pitchFamily="34" charset="0"/>
            </a:rPr>
            <a:t>/</a:t>
          </a:r>
          <a:r>
            <a:rPr lang="en-GB" sz="1400" b="0" kern="1200" dirty="0" err="1">
              <a:latin typeface="Trebuchet MS" panose="020B0603020202020204" pitchFamily="34" charset="0"/>
            </a:rPr>
            <a:t>proiect</a:t>
          </a:r>
          <a:r>
            <a:rPr lang="ro-RO" sz="1400" b="0" kern="1200" dirty="0">
              <a:latin typeface="Trebuchet MS" panose="020B0603020202020204" pitchFamily="34" charset="0"/>
            </a:rPr>
            <a:t> -</a:t>
          </a:r>
          <a:r>
            <a:rPr lang="en-GB" sz="1400" b="0" kern="1200" dirty="0">
              <a:latin typeface="Trebuchet MS" panose="020B0603020202020204" pitchFamily="34" charset="0"/>
            </a:rPr>
            <a:t> </a:t>
          </a:r>
          <a:r>
            <a:rPr lang="en-GB" sz="1400" b="0" kern="1200" dirty="0" err="1">
              <a:latin typeface="Trebuchet MS" panose="020B0603020202020204" pitchFamily="34" charset="0"/>
            </a:rPr>
            <a:t>investiții</a:t>
          </a:r>
          <a:r>
            <a:rPr lang="en-GB" sz="1400" b="0" kern="1200" dirty="0">
              <a:latin typeface="Trebuchet MS" panose="020B0603020202020204" pitchFamily="34" charset="0"/>
            </a:rPr>
            <a:t> de </a:t>
          </a:r>
          <a:r>
            <a:rPr lang="en-GB" sz="1400" b="0" kern="1200" dirty="0" err="1">
              <a:latin typeface="Trebuchet MS" panose="020B0603020202020204" pitchFamily="34" charset="0"/>
            </a:rPr>
            <a:t>modernizare</a:t>
          </a:r>
          <a:r>
            <a:rPr lang="en-GB" sz="1400" b="0" kern="1200" dirty="0">
              <a:latin typeface="Trebuchet MS" panose="020B0603020202020204" pitchFamily="34" charset="0"/>
            </a:rPr>
            <a:t> </a:t>
          </a:r>
          <a:endParaRPr lang="ro-RO" sz="1400" b="0" kern="1200" dirty="0">
            <a:latin typeface="Trebuchet MS" panose="020B0603020202020204" pitchFamily="34" charset="0"/>
          </a:endParaRPr>
        </a:p>
        <a:p>
          <a:pPr lvl="0" algn="l" defTabSz="533400">
            <a:lnSpc>
              <a:spcPct val="90000"/>
            </a:lnSpc>
            <a:spcBef>
              <a:spcPct val="0"/>
            </a:spcBef>
            <a:spcAft>
              <a:spcPct val="35000"/>
            </a:spcAft>
          </a:pPr>
          <a:r>
            <a:rPr lang="ro-RO" sz="1400" b="1" kern="1200" dirty="0">
              <a:latin typeface="Trebuchet MS" panose="020B0603020202020204" pitchFamily="34" charset="0"/>
            </a:rPr>
            <a:t>max. 10 mil. euro/proiec</a:t>
          </a:r>
          <a:r>
            <a:rPr lang="ro-RO" sz="1400" b="0" kern="1200" dirty="0">
              <a:latin typeface="Trebuchet MS" panose="020B0603020202020204" pitchFamily="34" charset="0"/>
            </a:rPr>
            <a:t>t - </a:t>
          </a:r>
          <a:r>
            <a:rPr lang="en-GB" sz="1400" b="0" kern="1200" dirty="0" err="1">
              <a:solidFill>
                <a:schemeClr val="tx1"/>
              </a:solidFill>
              <a:latin typeface="Trebuchet MS" panose="020B0603020202020204" pitchFamily="34" charset="0"/>
            </a:rPr>
            <a:t>investiții</a:t>
          </a:r>
          <a:r>
            <a:rPr lang="en-GB" sz="1400" b="0" kern="1200" dirty="0">
              <a:solidFill>
                <a:schemeClr val="tx1"/>
              </a:solidFill>
              <a:latin typeface="Trebuchet MS" panose="020B0603020202020204" pitchFamily="34" charset="0"/>
            </a:rPr>
            <a:t> </a:t>
          </a:r>
          <a:r>
            <a:rPr lang="en-GB" sz="1400" b="0" kern="1200" dirty="0" err="1">
              <a:solidFill>
                <a:schemeClr val="tx1"/>
              </a:solidFill>
              <a:latin typeface="Trebuchet MS" panose="020B0603020202020204" pitchFamily="34" charset="0"/>
            </a:rPr>
            <a:t>pentru</a:t>
          </a:r>
          <a:r>
            <a:rPr lang="en-GB" sz="1400" b="0" kern="1200" dirty="0">
              <a:solidFill>
                <a:schemeClr val="tx1"/>
              </a:solidFill>
              <a:latin typeface="Trebuchet MS" panose="020B0603020202020204" pitchFamily="34" charset="0"/>
            </a:rPr>
            <a:t> </a:t>
          </a:r>
          <a:r>
            <a:rPr lang="en-GB" sz="1400" b="0" kern="1200" dirty="0" err="1">
              <a:solidFill>
                <a:schemeClr val="tx1"/>
              </a:solidFill>
              <a:latin typeface="Trebuchet MS" panose="020B0603020202020204" pitchFamily="34" charset="0"/>
            </a:rPr>
            <a:t>înființa</a:t>
          </a:r>
          <a:r>
            <a:rPr lang="ro-RO" sz="1400" b="0" kern="1200" dirty="0">
              <a:solidFill>
                <a:schemeClr val="tx1"/>
              </a:solidFill>
              <a:latin typeface="Trebuchet MS" panose="020B0603020202020204" pitchFamily="34" charset="0"/>
            </a:rPr>
            <a:t>re</a:t>
          </a:r>
          <a:r>
            <a:rPr lang="en-GB" sz="1400" b="0" kern="1200" dirty="0">
              <a:solidFill>
                <a:schemeClr val="tx1"/>
              </a:solidFill>
              <a:latin typeface="Trebuchet MS" panose="020B0603020202020204" pitchFamily="34" charset="0"/>
            </a:rPr>
            <a:t>a unit</a:t>
          </a:r>
          <a:r>
            <a:rPr lang="ro-RO" sz="1400" b="0" kern="1200" dirty="0" err="1">
              <a:solidFill>
                <a:schemeClr val="tx1"/>
              </a:solidFill>
              <a:latin typeface="Trebuchet MS" panose="020B0603020202020204" pitchFamily="34" charset="0"/>
            </a:rPr>
            <a:t>ăților</a:t>
          </a:r>
          <a:r>
            <a:rPr lang="ro-RO" sz="1400" b="0" kern="1200" dirty="0">
              <a:solidFill>
                <a:schemeClr val="tx1"/>
              </a:solidFill>
              <a:latin typeface="Trebuchet MS" panose="020B0603020202020204" pitchFamily="34" charset="0"/>
            </a:rPr>
            <a:t> d</a:t>
          </a:r>
          <a:r>
            <a:rPr lang="en-GB" sz="1400" b="0" kern="1200" dirty="0">
              <a:solidFill>
                <a:schemeClr val="tx1"/>
              </a:solidFill>
              <a:latin typeface="Trebuchet MS" panose="020B0603020202020204" pitchFamily="34" charset="0"/>
            </a:rPr>
            <a:t>e </a:t>
          </a:r>
          <a:r>
            <a:rPr lang="en-GB" sz="1400" b="0" kern="1200" dirty="0" err="1">
              <a:solidFill>
                <a:schemeClr val="tx1"/>
              </a:solidFill>
              <a:latin typeface="Trebuchet MS" panose="020B0603020202020204" pitchFamily="34" charset="0"/>
            </a:rPr>
            <a:t>procesare</a:t>
          </a:r>
          <a:r>
            <a:rPr lang="en-GB" sz="1400" b="0" kern="1200" dirty="0">
              <a:solidFill>
                <a:schemeClr val="tx1"/>
              </a:solidFill>
              <a:latin typeface="Trebuchet MS" panose="020B0603020202020204" pitchFamily="34" charset="0"/>
            </a:rPr>
            <a:t> </a:t>
          </a:r>
          <a:r>
            <a:rPr lang="en-GB" sz="1400" b="0" kern="1200" dirty="0" err="1">
              <a:latin typeface="Trebuchet MS" panose="020B0603020202020204" pitchFamily="34" charset="0"/>
            </a:rPr>
            <a:t>pentru</a:t>
          </a:r>
          <a:r>
            <a:rPr lang="en-GB" sz="1400" b="0" kern="1200" dirty="0">
              <a:latin typeface="Trebuchet MS" panose="020B0603020202020204" pitchFamily="34" charset="0"/>
            </a:rPr>
            <a:t> </a:t>
          </a:r>
          <a:r>
            <a:rPr lang="en-GB" sz="1400" b="0" kern="1200" dirty="0" err="1">
              <a:latin typeface="Trebuchet MS" panose="020B0603020202020204" pitchFamily="34" charset="0"/>
            </a:rPr>
            <a:t>sectoarele</a:t>
          </a:r>
          <a:r>
            <a:rPr lang="en-GB" sz="1400" b="0" kern="1200" dirty="0">
              <a:latin typeface="Trebuchet MS" panose="020B0603020202020204" pitchFamily="34" charset="0"/>
            </a:rPr>
            <a:t> legume-</a:t>
          </a:r>
          <a:r>
            <a:rPr lang="en-GB" sz="1400" b="0" kern="1200" dirty="0" err="1">
              <a:latin typeface="Trebuchet MS" panose="020B0603020202020204" pitchFamily="34" charset="0"/>
            </a:rPr>
            <a:t>fructe</a:t>
          </a:r>
          <a:r>
            <a:rPr lang="en-GB" sz="1400" b="0" kern="1200" dirty="0">
              <a:latin typeface="Trebuchet MS" panose="020B0603020202020204" pitchFamily="34" charset="0"/>
            </a:rPr>
            <a:t>, </a:t>
          </a:r>
          <a:r>
            <a:rPr lang="en-GB" sz="1400" b="0" kern="1200" dirty="0" err="1">
              <a:latin typeface="Trebuchet MS" panose="020B0603020202020204" pitchFamily="34" charset="0"/>
            </a:rPr>
            <a:t>industria</a:t>
          </a:r>
          <a:r>
            <a:rPr lang="en-GB" sz="1400" b="0" kern="1200" dirty="0">
              <a:latin typeface="Trebuchet MS" panose="020B0603020202020204" pitchFamily="34" charset="0"/>
            </a:rPr>
            <a:t> de </a:t>
          </a:r>
          <a:r>
            <a:rPr lang="en-GB" sz="1400" b="0" kern="1200" dirty="0" err="1">
              <a:latin typeface="Trebuchet MS" panose="020B0603020202020204" pitchFamily="34" charset="0"/>
            </a:rPr>
            <a:t>morărit</a:t>
          </a:r>
          <a:r>
            <a:rPr lang="en-GB" sz="1400" b="0" kern="1200" dirty="0">
              <a:latin typeface="Trebuchet MS" panose="020B0603020202020204" pitchFamily="34" charset="0"/>
            </a:rPr>
            <a:t>, </a:t>
          </a:r>
          <a:r>
            <a:rPr lang="en-GB" sz="1400" b="0" kern="1200" dirty="0" err="1">
              <a:latin typeface="Trebuchet MS" panose="020B0603020202020204" pitchFamily="34" charset="0"/>
            </a:rPr>
            <a:t>ulei</a:t>
          </a:r>
          <a:r>
            <a:rPr lang="en-GB" sz="1400" b="0" kern="1200" dirty="0">
              <a:latin typeface="Trebuchet MS" panose="020B0603020202020204" pitchFamily="34" charset="0"/>
            </a:rPr>
            <a:t> </a:t>
          </a:r>
          <a:r>
            <a:rPr lang="en-GB" sz="1400" b="0" kern="1200" dirty="0" err="1">
              <a:latin typeface="Trebuchet MS" panose="020B0603020202020204" pitchFamily="34" charset="0"/>
            </a:rPr>
            <a:t>și</a:t>
          </a:r>
          <a:r>
            <a:rPr lang="en-GB" sz="1400" b="0" kern="1200" dirty="0">
              <a:latin typeface="Trebuchet MS" panose="020B0603020202020204" pitchFamily="34" charset="0"/>
            </a:rPr>
            <a:t> </a:t>
          </a:r>
          <a:r>
            <a:rPr lang="en-GB" sz="1400" b="0" kern="1200" dirty="0" err="1">
              <a:latin typeface="Trebuchet MS" panose="020B0603020202020204" pitchFamily="34" charset="0"/>
            </a:rPr>
            <a:t>nutrețuri</a:t>
          </a:r>
          <a:r>
            <a:rPr lang="en-GB" sz="1400" b="0" kern="1200" dirty="0">
              <a:latin typeface="Trebuchet MS" panose="020B0603020202020204" pitchFamily="34" charset="0"/>
            </a:rPr>
            <a:t> combinate</a:t>
          </a:r>
        </a:p>
        <a:p>
          <a:pPr lvl="0" defTabSz="533400">
            <a:lnSpc>
              <a:spcPct val="90000"/>
            </a:lnSpc>
            <a:spcBef>
              <a:spcPct val="0"/>
            </a:spcBef>
            <a:spcAft>
              <a:spcPct val="35000"/>
            </a:spcAft>
          </a:pPr>
          <a:r>
            <a:rPr lang="en-GB" sz="1400" b="1" kern="1200" dirty="0">
              <a:latin typeface="Trebuchet MS" panose="020B0603020202020204" pitchFamily="34" charset="0"/>
            </a:rPr>
            <a:t>max. 7 mil</a:t>
          </a:r>
          <a:r>
            <a:rPr lang="ro-RO" sz="1400" b="1" kern="1200" dirty="0">
              <a:latin typeface="Trebuchet MS" panose="020B0603020202020204" pitchFamily="34" charset="0"/>
            </a:rPr>
            <a:t>.</a:t>
          </a:r>
          <a:r>
            <a:rPr lang="en-GB" sz="1400" b="1" kern="1200" dirty="0">
              <a:latin typeface="Trebuchet MS" panose="020B0603020202020204" pitchFamily="34" charset="0"/>
            </a:rPr>
            <a:t> euro</a:t>
          </a:r>
          <a:r>
            <a:rPr lang="en-GB" sz="1400" b="0" kern="1200" dirty="0">
              <a:latin typeface="Trebuchet MS" panose="020B0603020202020204" pitchFamily="34" charset="0"/>
            </a:rPr>
            <a:t> </a:t>
          </a:r>
          <a:r>
            <a:rPr lang="en-GB" sz="1400" b="0" kern="1200" dirty="0" err="1">
              <a:latin typeface="Trebuchet MS" panose="020B0603020202020204" pitchFamily="34" charset="0"/>
            </a:rPr>
            <a:t>toate</a:t>
          </a:r>
          <a:r>
            <a:rPr lang="en-GB" sz="1400" b="0" kern="1200" dirty="0">
              <a:latin typeface="Trebuchet MS" panose="020B0603020202020204" pitchFamily="34" charset="0"/>
            </a:rPr>
            <a:t> </a:t>
          </a:r>
          <a:r>
            <a:rPr lang="en-GB" sz="1400" b="0" kern="1200" dirty="0" err="1">
              <a:latin typeface="Trebuchet MS" panose="020B0603020202020204" pitchFamily="34" charset="0"/>
            </a:rPr>
            <a:t>celelalte</a:t>
          </a:r>
          <a:r>
            <a:rPr lang="en-GB" sz="1400" b="0" kern="1200" dirty="0">
              <a:latin typeface="Trebuchet MS" panose="020B0603020202020204" pitchFamily="34" charset="0"/>
            </a:rPr>
            <a:t> </a:t>
          </a:r>
          <a:r>
            <a:rPr lang="en-GB" sz="1400" b="0" kern="1200" dirty="0" err="1">
              <a:latin typeface="Trebuchet MS" panose="020B0603020202020204" pitchFamily="34" charset="0"/>
            </a:rPr>
            <a:t>investiții</a:t>
          </a:r>
          <a:r>
            <a:rPr lang="en-GB" sz="1400" b="0" kern="1200" dirty="0">
              <a:latin typeface="Trebuchet MS" panose="020B0603020202020204" pitchFamily="34" charset="0"/>
            </a:rPr>
            <a:t> de </a:t>
          </a:r>
          <a:r>
            <a:rPr lang="en-GB" sz="1400" b="0" kern="1200" dirty="0" err="1">
              <a:latin typeface="Trebuchet MS" panose="020B0603020202020204" pitchFamily="34" charset="0"/>
            </a:rPr>
            <a:t>înființare</a:t>
          </a:r>
          <a:endParaRPr lang="en-GB" sz="1400" b="0" kern="1200" dirty="0">
            <a:latin typeface="Trebuchet MS" panose="020B0603020202020204" pitchFamily="34" charset="0"/>
          </a:endParaRPr>
        </a:p>
        <a:p>
          <a:pPr lvl="0" algn="l" defTabSz="533400">
            <a:lnSpc>
              <a:spcPct val="90000"/>
            </a:lnSpc>
            <a:spcBef>
              <a:spcPct val="0"/>
            </a:spcBef>
            <a:spcAft>
              <a:spcPct val="35000"/>
            </a:spcAft>
          </a:pPr>
          <a:r>
            <a:rPr lang="en-GB" sz="1400" b="1" kern="1200" dirty="0" err="1">
              <a:latin typeface="Trebuchet MS" panose="020B0603020202020204" pitchFamily="34" charset="0"/>
            </a:rPr>
            <a:t>Intensitatea</a:t>
          </a:r>
          <a:r>
            <a:rPr lang="en-GB" sz="1400" b="1" kern="1200" dirty="0">
              <a:latin typeface="Trebuchet MS" panose="020B0603020202020204" pitchFamily="34" charset="0"/>
            </a:rPr>
            <a:t> </a:t>
          </a:r>
          <a:r>
            <a:rPr lang="en-GB" sz="1400" b="1" kern="1200" dirty="0" err="1">
              <a:latin typeface="Trebuchet MS" panose="020B0603020202020204" pitchFamily="34" charset="0"/>
            </a:rPr>
            <a:t>sprijinului</a:t>
          </a:r>
          <a:r>
            <a:rPr lang="ro-RO" sz="1400" b="1" kern="1200" dirty="0">
              <a:latin typeface="Trebuchet MS" panose="020B0603020202020204" pitchFamily="34" charset="0"/>
            </a:rPr>
            <a:t>  </a:t>
          </a:r>
          <a:r>
            <a:rPr lang="en-GB" sz="1400" b="0" kern="1200" dirty="0">
              <a:latin typeface="Trebuchet MS" panose="020B0603020202020204" pitchFamily="34" charset="0"/>
            </a:rPr>
            <a:t>65%</a:t>
          </a:r>
        </a:p>
        <a:p>
          <a:pPr lvl="0" algn="l" defTabSz="533400">
            <a:lnSpc>
              <a:spcPct val="90000"/>
            </a:lnSpc>
            <a:spcBef>
              <a:spcPct val="0"/>
            </a:spcBef>
            <a:spcAft>
              <a:spcPct val="35000"/>
            </a:spcAft>
          </a:pPr>
          <a:endParaRPr lang="ro-RO" sz="1200" b="1" kern="1200" dirty="0">
            <a:latin typeface="Trebuchet MS" panose="020B0603020202020204" pitchFamily="34" charset="0"/>
          </a:endParaRPr>
        </a:p>
        <a:p>
          <a:pPr lvl="0" algn="l" defTabSz="533400">
            <a:lnSpc>
              <a:spcPct val="90000"/>
            </a:lnSpc>
            <a:spcBef>
              <a:spcPct val="0"/>
            </a:spcBef>
            <a:spcAft>
              <a:spcPct val="35000"/>
            </a:spcAft>
          </a:pPr>
          <a:endParaRPr lang="ro-RO" sz="900" b="1" u="sng" kern="1200" dirty="0">
            <a:latin typeface="Trebuchet MS" panose="020B0603020202020204" pitchFamily="34" charset="0"/>
          </a:endParaRPr>
        </a:p>
        <a:p>
          <a:pPr lvl="0" algn="l" defTabSz="533400">
            <a:lnSpc>
              <a:spcPct val="90000"/>
            </a:lnSpc>
            <a:spcBef>
              <a:spcPct val="0"/>
            </a:spcBef>
            <a:spcAft>
              <a:spcPct val="35000"/>
            </a:spcAft>
          </a:pPr>
          <a:r>
            <a:rPr lang="en-GB" sz="1400" b="1" u="none" kern="1200" dirty="0" err="1">
              <a:latin typeface="Trebuchet MS" panose="020B0603020202020204" pitchFamily="34" charset="0"/>
            </a:rPr>
            <a:t>Beneficiari</a:t>
          </a:r>
          <a:endParaRPr lang="ro-RO" sz="1400" b="1" u="none" kern="1200" dirty="0">
            <a:latin typeface="Trebuchet MS" panose="020B0603020202020204" pitchFamily="34" charset="0"/>
          </a:endParaRPr>
        </a:p>
        <a:p>
          <a:pPr lvl="0" algn="l" defTabSz="533400">
            <a:lnSpc>
              <a:spcPct val="90000"/>
            </a:lnSpc>
            <a:spcBef>
              <a:spcPct val="0"/>
            </a:spcBef>
            <a:spcAft>
              <a:spcPct val="35000"/>
            </a:spcAft>
          </a:pPr>
          <a:r>
            <a:rPr lang="fr-FR" sz="1400" b="0" u="none" kern="1200" dirty="0">
              <a:latin typeface="Trebuchet MS" panose="020B0603020202020204" pitchFamily="34" charset="0"/>
            </a:rPr>
            <a:t>1. Forme </a:t>
          </a:r>
          <a:r>
            <a:rPr lang="fr-FR" sz="1400" b="0" u="none" kern="1200" dirty="0" err="1">
              <a:latin typeface="Trebuchet MS" panose="020B0603020202020204" pitchFamily="34" charset="0"/>
            </a:rPr>
            <a:t>asociative</a:t>
          </a:r>
          <a:r>
            <a:rPr lang="fr-FR" sz="1400" b="0" u="none" kern="1200" dirty="0">
              <a:latin typeface="Trebuchet MS" panose="020B0603020202020204" pitchFamily="34" charset="0"/>
            </a:rPr>
            <a:t> </a:t>
          </a:r>
          <a:r>
            <a:rPr lang="fr-FR" sz="1400" b="0" u="none" kern="1200" dirty="0" err="1">
              <a:latin typeface="Trebuchet MS" panose="020B0603020202020204" pitchFamily="34" charset="0"/>
            </a:rPr>
            <a:t>cu</a:t>
          </a:r>
          <a:r>
            <a:rPr lang="fr-FR" sz="1400" b="0" u="none" kern="1200" dirty="0">
              <a:latin typeface="Trebuchet MS" panose="020B0603020202020204" pitchFamily="34" charset="0"/>
            </a:rPr>
            <a:t> </a:t>
          </a:r>
          <a:r>
            <a:rPr lang="fr-FR" sz="1400" b="0" u="none" kern="1200" dirty="0" err="1">
              <a:latin typeface="Trebuchet MS" panose="020B0603020202020204" pitchFamily="34" charset="0"/>
            </a:rPr>
            <a:t>rol</a:t>
          </a:r>
          <a:r>
            <a:rPr lang="fr-FR" sz="1400" b="0" u="none" kern="1200" dirty="0">
              <a:latin typeface="Trebuchet MS" panose="020B0603020202020204" pitchFamily="34" charset="0"/>
            </a:rPr>
            <a:t> </a:t>
          </a:r>
          <a:r>
            <a:rPr lang="fr-FR" sz="1400" b="0" u="none" kern="1200" dirty="0" err="1">
              <a:latin typeface="Trebuchet MS" panose="020B0603020202020204" pitchFamily="34" charset="0"/>
            </a:rPr>
            <a:t>economic</a:t>
          </a:r>
          <a:r>
            <a:rPr lang="fr-FR" sz="1400" b="0" u="none" kern="1200" dirty="0">
              <a:latin typeface="Trebuchet MS" panose="020B0603020202020204" pitchFamily="34" charset="0"/>
            </a:rPr>
            <a:t>:</a:t>
          </a:r>
          <a:endParaRPr lang="en-GB" sz="1400" b="0" u="none" kern="1200" dirty="0">
            <a:latin typeface="Trebuchet MS" panose="020B0603020202020204" pitchFamily="34" charset="0"/>
          </a:endParaRPr>
        </a:p>
        <a:p>
          <a:pPr lvl="0" defTabSz="533400">
            <a:lnSpc>
              <a:spcPct val="90000"/>
            </a:lnSpc>
            <a:spcBef>
              <a:spcPct val="0"/>
            </a:spcBef>
            <a:spcAft>
              <a:spcPct val="35000"/>
            </a:spcAft>
          </a:pPr>
          <a:r>
            <a:rPr lang="en-GB" sz="1400" b="0" u="none" kern="1200" dirty="0">
              <a:latin typeface="Trebuchet MS" panose="020B0603020202020204" pitchFamily="34" charset="0"/>
            </a:rPr>
            <a:t>cooperative </a:t>
          </a:r>
          <a:r>
            <a:rPr lang="en-GB" sz="1400" b="0" u="none" kern="1200" dirty="0" err="1">
              <a:latin typeface="Trebuchet MS" panose="020B0603020202020204" pitchFamily="34" charset="0"/>
            </a:rPr>
            <a:t>agricole</a:t>
          </a:r>
          <a:r>
            <a:rPr lang="en-GB" sz="1400" b="0" u="none" kern="1200" dirty="0">
              <a:latin typeface="Trebuchet MS" panose="020B0603020202020204" pitchFamily="34" charset="0"/>
            </a:rPr>
            <a:t> </a:t>
          </a:r>
          <a:r>
            <a:rPr lang="en-GB" sz="1400" b="0" u="none" kern="1200" dirty="0" err="1">
              <a:latin typeface="Trebuchet MS" panose="020B0603020202020204" pitchFamily="34" charset="0"/>
            </a:rPr>
            <a:t>și</a:t>
          </a:r>
          <a:r>
            <a:rPr lang="en-GB" sz="1400" b="0" u="none" kern="1200" dirty="0">
              <a:latin typeface="Trebuchet MS" panose="020B0603020202020204" pitchFamily="34" charset="0"/>
            </a:rPr>
            <a:t> </a:t>
          </a:r>
          <a:r>
            <a:rPr lang="en-GB" sz="1400" b="0" u="none" kern="1200" dirty="0" err="1">
              <a:latin typeface="Trebuchet MS" panose="020B0603020202020204" pitchFamily="34" charset="0"/>
            </a:rPr>
            <a:t>societățile</a:t>
          </a:r>
          <a:r>
            <a:rPr lang="en-GB" sz="1400" b="0" u="none" kern="1200" dirty="0">
              <a:latin typeface="Trebuchet MS" panose="020B0603020202020204" pitchFamily="34" charset="0"/>
            </a:rPr>
            <a:t> cooperative</a:t>
          </a:r>
          <a:endParaRPr lang="ro-RO" sz="1400" b="0" u="none" kern="1200" dirty="0">
            <a:latin typeface="Trebuchet MS" panose="020B0603020202020204" pitchFamily="34" charset="0"/>
          </a:endParaRPr>
        </a:p>
        <a:p>
          <a:pPr lvl="0" defTabSz="533400">
            <a:lnSpc>
              <a:spcPct val="90000"/>
            </a:lnSpc>
            <a:spcBef>
              <a:spcPct val="0"/>
            </a:spcBef>
            <a:spcAft>
              <a:spcPct val="35000"/>
            </a:spcAft>
          </a:pPr>
          <a:r>
            <a:rPr lang="en-GB" sz="1400" b="0" u="none" kern="1200" dirty="0" err="1">
              <a:latin typeface="Trebuchet MS" panose="020B0603020202020204" pitchFamily="34" charset="0"/>
            </a:rPr>
            <a:t>grupuri</a:t>
          </a:r>
          <a:r>
            <a:rPr lang="en-GB" sz="1400" b="0" u="none" kern="1200" dirty="0">
              <a:latin typeface="Trebuchet MS" panose="020B0603020202020204" pitchFamily="34" charset="0"/>
            </a:rPr>
            <a:t> </a:t>
          </a:r>
          <a:r>
            <a:rPr lang="en-GB" sz="1400" b="0" u="none" kern="1200" dirty="0" err="1">
              <a:latin typeface="Trebuchet MS" panose="020B0603020202020204" pitchFamily="34" charset="0"/>
            </a:rPr>
            <a:t>și</a:t>
          </a:r>
          <a:r>
            <a:rPr lang="en-GB" sz="1400" b="0" u="none" kern="1200" dirty="0">
              <a:latin typeface="Trebuchet MS" panose="020B0603020202020204" pitchFamily="34" charset="0"/>
            </a:rPr>
            <a:t> </a:t>
          </a:r>
          <a:r>
            <a:rPr lang="en-GB" sz="1400" b="0" u="none" kern="1200" dirty="0" err="1">
              <a:latin typeface="Trebuchet MS" panose="020B0603020202020204" pitchFamily="34" charset="0"/>
            </a:rPr>
            <a:t>organizații</a:t>
          </a:r>
          <a:r>
            <a:rPr lang="en-GB" sz="1400" b="0" u="none" kern="1200" dirty="0">
              <a:latin typeface="Trebuchet MS" panose="020B0603020202020204" pitchFamily="34" charset="0"/>
            </a:rPr>
            <a:t> de </a:t>
          </a:r>
          <a:r>
            <a:rPr lang="en-GB" sz="1400" b="0" u="none" kern="1200" dirty="0" err="1">
              <a:latin typeface="Trebuchet MS" panose="020B0603020202020204" pitchFamily="34" charset="0"/>
            </a:rPr>
            <a:t>producători</a:t>
          </a:r>
          <a:r>
            <a:rPr lang="en-GB" sz="1400" b="0" u="none" kern="1200" dirty="0">
              <a:latin typeface="Trebuchet MS" panose="020B0603020202020204" pitchFamily="34" charset="0"/>
            </a:rPr>
            <a:t> </a:t>
          </a:r>
          <a:endParaRPr lang="ro-RO" sz="1400" b="0" u="none" kern="1200" dirty="0">
            <a:latin typeface="Trebuchet MS" panose="020B0603020202020204" pitchFamily="34" charset="0"/>
          </a:endParaRPr>
        </a:p>
        <a:p>
          <a:pPr lvl="0" defTabSz="533400">
            <a:lnSpc>
              <a:spcPct val="90000"/>
            </a:lnSpc>
            <a:spcBef>
              <a:spcPct val="0"/>
            </a:spcBef>
            <a:spcAft>
              <a:spcPct val="35000"/>
            </a:spcAft>
          </a:pPr>
          <a:r>
            <a:rPr lang="it-IT" sz="1400" b="0" u="none" kern="1200" dirty="0">
              <a:latin typeface="Trebuchet MS" panose="020B0603020202020204" pitchFamily="34" charset="0"/>
            </a:rPr>
            <a:t>2. Alți operatori economici care se încadrează în:</a:t>
          </a:r>
          <a:endParaRPr lang="en-GB" sz="1400" b="0" u="none" kern="1200" dirty="0">
            <a:latin typeface="Trebuchet MS" panose="020B0603020202020204" pitchFamily="34" charset="0"/>
          </a:endParaRPr>
        </a:p>
        <a:p>
          <a:pPr lvl="0" defTabSz="533400">
            <a:lnSpc>
              <a:spcPct val="90000"/>
            </a:lnSpc>
            <a:spcBef>
              <a:spcPct val="0"/>
            </a:spcBef>
            <a:spcAft>
              <a:spcPct val="35000"/>
            </a:spcAft>
          </a:pPr>
          <a:r>
            <a:rPr lang="en-GB" sz="1400" b="0" u="none" kern="1200" dirty="0">
              <a:latin typeface="Trebuchet MS" panose="020B0603020202020204" pitchFamily="34" charset="0"/>
            </a:rPr>
            <a:t>IMM-</a:t>
          </a:r>
          <a:r>
            <a:rPr lang="en-GB" sz="1400" b="0" u="none" kern="1200" dirty="0" err="1">
              <a:latin typeface="Trebuchet MS" panose="020B0603020202020204" pitchFamily="34" charset="0"/>
            </a:rPr>
            <a:t>uri</a:t>
          </a:r>
          <a:r>
            <a:rPr lang="en-GB" sz="1400" b="0" u="none" kern="1200" dirty="0">
              <a:latin typeface="Trebuchet MS" panose="020B0603020202020204" pitchFamily="34" charset="0"/>
            </a:rPr>
            <a:t> </a:t>
          </a:r>
          <a:endParaRPr lang="ro-RO" sz="1400" b="0" u="none" kern="1200" dirty="0">
            <a:latin typeface="Trebuchet MS" panose="020B0603020202020204" pitchFamily="34" charset="0"/>
          </a:endParaRPr>
        </a:p>
        <a:p>
          <a:pPr lvl="0" defTabSz="533400">
            <a:lnSpc>
              <a:spcPct val="90000"/>
            </a:lnSpc>
            <a:spcBef>
              <a:spcPct val="0"/>
            </a:spcBef>
            <a:spcAft>
              <a:spcPct val="35000"/>
            </a:spcAft>
          </a:pPr>
          <a:r>
            <a:rPr lang="en-GB" sz="1400" b="0" u="none" kern="1200" dirty="0" err="1">
              <a:latin typeface="Trebuchet MS" panose="020B0603020202020204" pitchFamily="34" charset="0"/>
            </a:rPr>
            <a:t>întreprinderi</a:t>
          </a:r>
          <a:r>
            <a:rPr lang="en-GB" sz="1400" b="0" u="none" kern="1200" dirty="0">
              <a:latin typeface="Trebuchet MS" panose="020B0603020202020204" pitchFamily="34" charset="0"/>
            </a:rPr>
            <a:t> </a:t>
          </a:r>
          <a:r>
            <a:rPr lang="en-GB" sz="1400" b="0" u="none" kern="1200" dirty="0" err="1">
              <a:latin typeface="Trebuchet MS" panose="020B0603020202020204" pitchFamily="34" charset="0"/>
            </a:rPr>
            <a:t>mari</a:t>
          </a:r>
          <a:endParaRPr lang="en-GB" sz="1400" b="0" u="none" kern="1200" dirty="0">
            <a:latin typeface="Trebuchet MS" panose="020B0603020202020204" pitchFamily="34" charset="0"/>
          </a:endParaRPr>
        </a:p>
        <a:p>
          <a:pPr lvl="0" defTabSz="533400">
            <a:lnSpc>
              <a:spcPct val="90000"/>
            </a:lnSpc>
            <a:spcBef>
              <a:spcPct val="0"/>
            </a:spcBef>
            <a:spcAft>
              <a:spcPct val="35000"/>
            </a:spcAft>
          </a:pPr>
          <a:r>
            <a:rPr lang="en-GB" sz="1400" b="0" u="none" kern="1200" dirty="0" err="1">
              <a:latin typeface="Trebuchet MS" panose="020B0603020202020204" pitchFamily="34" charset="0"/>
            </a:rPr>
            <a:t>inclusiv</a:t>
          </a:r>
          <a:r>
            <a:rPr lang="en-GB" sz="1400" b="0" u="none" kern="1200" dirty="0">
              <a:latin typeface="Trebuchet MS" panose="020B0603020202020204" pitchFamily="34" charset="0"/>
            </a:rPr>
            <a:t> </a:t>
          </a:r>
          <a:r>
            <a:rPr lang="en-GB" sz="1400" b="0" u="none" kern="1200" dirty="0" err="1">
              <a:latin typeface="Trebuchet MS" panose="020B0603020202020204" pitchFamily="34" charset="0"/>
            </a:rPr>
            <a:t>fermieri</a:t>
          </a:r>
          <a:r>
            <a:rPr lang="en-GB" sz="1400" b="0" u="none" kern="1200" dirty="0">
              <a:latin typeface="Trebuchet MS" panose="020B0603020202020204" pitchFamily="34" charset="0"/>
            </a:rPr>
            <a:t> care se </a:t>
          </a:r>
          <a:r>
            <a:rPr lang="en-GB" sz="1400" b="0" u="none" kern="1200" dirty="0" err="1">
              <a:latin typeface="Trebuchet MS" panose="020B0603020202020204" pitchFamily="34" charset="0"/>
            </a:rPr>
            <a:t>încadrează</a:t>
          </a:r>
          <a:r>
            <a:rPr lang="en-GB" sz="1400" b="0" u="none" kern="1200" dirty="0">
              <a:latin typeface="Trebuchet MS" panose="020B0603020202020204" pitchFamily="34" charset="0"/>
            </a:rPr>
            <a:t> </a:t>
          </a:r>
          <a:r>
            <a:rPr lang="en-GB" sz="1400" b="0" u="none" kern="1200" dirty="0" err="1">
              <a:latin typeface="Trebuchet MS" panose="020B0603020202020204" pitchFamily="34" charset="0"/>
            </a:rPr>
            <a:t>în</a:t>
          </a:r>
          <a:r>
            <a:rPr lang="en-GB" sz="1400" b="0" u="none" kern="1200" dirty="0">
              <a:latin typeface="Trebuchet MS" panose="020B0603020202020204" pitchFamily="34" charset="0"/>
            </a:rPr>
            <a:t> </a:t>
          </a:r>
          <a:r>
            <a:rPr lang="en-GB" sz="1400" b="0" u="none" kern="1200" dirty="0" err="1">
              <a:latin typeface="Trebuchet MS" panose="020B0603020202020204" pitchFamily="34" charset="0"/>
            </a:rPr>
            <a:t>statutul</a:t>
          </a:r>
          <a:r>
            <a:rPr lang="en-GB" sz="1400" b="0" u="none" kern="1200" dirty="0">
              <a:latin typeface="Trebuchet MS" panose="020B0603020202020204" pitchFamily="34" charset="0"/>
            </a:rPr>
            <a:t> de IMM/</a:t>
          </a:r>
          <a:r>
            <a:rPr lang="en-GB" sz="1400" b="0" u="none" kern="1200" dirty="0" err="1">
              <a:latin typeface="Trebuchet MS" panose="020B0603020202020204" pitchFamily="34" charset="0"/>
            </a:rPr>
            <a:t>întreprindere</a:t>
          </a:r>
          <a:r>
            <a:rPr lang="en-GB" sz="1400" b="0" u="none" kern="1200" dirty="0">
              <a:latin typeface="Trebuchet MS" panose="020B0603020202020204" pitchFamily="34" charset="0"/>
            </a:rPr>
            <a:t> mare</a:t>
          </a:r>
          <a:endParaRPr lang="en-GB" sz="1400" b="1" u="sng" kern="1200" dirty="0">
            <a:latin typeface="Trebuchet MS" panose="020B0603020202020204" pitchFamily="34" charset="0"/>
          </a:endParaRPr>
        </a:p>
      </dsp:txBody>
      <dsp:txXfrm>
        <a:off x="60217" y="0"/>
        <a:ext cx="6627113" cy="1447398"/>
      </dsp:txXfrm>
    </dsp:sp>
    <dsp:sp modelId="{0EB80494-5F91-4543-9CFB-5E9812B2D2B5}">
      <dsp:nvSpPr>
        <dsp:cNvPr id="0" name=""/>
        <dsp:cNvSpPr/>
      </dsp:nvSpPr>
      <dsp:spPr>
        <a:xfrm>
          <a:off x="6825920" y="0"/>
          <a:ext cx="3881963" cy="4824663"/>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400" b="1" kern="1200" dirty="0"/>
        </a:p>
        <a:p>
          <a:pPr lvl="0" algn="ctr" defTabSz="622300">
            <a:lnSpc>
              <a:spcPct val="90000"/>
            </a:lnSpc>
            <a:spcBef>
              <a:spcPct val="0"/>
            </a:spcBef>
            <a:spcAft>
              <a:spcPct val="35000"/>
            </a:spcAft>
          </a:pPr>
          <a:endParaRPr lang="ro-RO" sz="1600" b="1" kern="1200" dirty="0">
            <a:latin typeface="Trebuchet MS" panose="020B0603020202020204" pitchFamily="34" charset="0"/>
          </a:endParaRPr>
        </a:p>
        <a:p>
          <a:pPr lvl="0" algn="ctr" defTabSz="622300">
            <a:lnSpc>
              <a:spcPct val="90000"/>
            </a:lnSpc>
            <a:spcBef>
              <a:spcPct val="0"/>
            </a:spcBef>
            <a:spcAft>
              <a:spcPct val="35000"/>
            </a:spcAft>
          </a:pPr>
          <a:r>
            <a:rPr lang="en-GB" sz="1600" b="1" kern="1200" dirty="0" err="1">
              <a:latin typeface="Trebuchet MS" panose="020B0603020202020204" pitchFamily="34" charset="0"/>
            </a:rPr>
            <a:t>Investiții</a:t>
          </a:r>
          <a:r>
            <a:rPr lang="en-GB" sz="1600" b="1" kern="1200" dirty="0">
              <a:latin typeface="Trebuchet MS" panose="020B0603020202020204" pitchFamily="34" charset="0"/>
            </a:rPr>
            <a:t> </a:t>
          </a:r>
          <a:r>
            <a:rPr lang="en-GB" sz="1600" b="1" kern="1200" dirty="0" err="1">
              <a:latin typeface="Trebuchet MS" panose="020B0603020202020204" pitchFamily="34" charset="0"/>
            </a:rPr>
            <a:t>pentru</a:t>
          </a:r>
          <a:r>
            <a:rPr lang="en-GB" sz="1600" b="1" kern="1200" dirty="0">
              <a:latin typeface="Trebuchet MS" panose="020B0603020202020204" pitchFamily="34" charset="0"/>
            </a:rPr>
            <a:t> </a:t>
          </a:r>
          <a:r>
            <a:rPr lang="en-GB" sz="1600" b="1" kern="1200" dirty="0" err="1">
              <a:latin typeface="Trebuchet MS" panose="020B0603020202020204" pitchFamily="34" charset="0"/>
            </a:rPr>
            <a:t>procesarea</a:t>
          </a:r>
          <a:r>
            <a:rPr lang="en-GB" sz="1600" b="1" kern="1200" dirty="0">
              <a:latin typeface="Trebuchet MS" panose="020B0603020202020204" pitchFamily="34" charset="0"/>
            </a:rPr>
            <a:t> </a:t>
          </a:r>
          <a:r>
            <a:rPr lang="en-GB" sz="1600" b="1" kern="1200" dirty="0" err="1">
              <a:latin typeface="Trebuchet MS" panose="020B0603020202020204" pitchFamily="34" charset="0"/>
            </a:rPr>
            <a:t>și</a:t>
          </a:r>
          <a:r>
            <a:rPr lang="en-GB" sz="1600" b="1" kern="1200" dirty="0">
              <a:latin typeface="Trebuchet MS" panose="020B0603020202020204" pitchFamily="34" charset="0"/>
            </a:rPr>
            <a:t> </a:t>
          </a:r>
          <a:r>
            <a:rPr lang="en-GB" sz="1600" b="1" kern="1200" dirty="0" err="1">
              <a:latin typeface="Trebuchet MS" panose="020B0603020202020204" pitchFamily="34" charset="0"/>
            </a:rPr>
            <a:t>marketingul</a:t>
          </a:r>
          <a:r>
            <a:rPr lang="en-GB" sz="1600" b="1" kern="1200" dirty="0">
              <a:latin typeface="Trebuchet MS" panose="020B0603020202020204" pitchFamily="34" charset="0"/>
            </a:rPr>
            <a:t> </a:t>
          </a:r>
          <a:r>
            <a:rPr lang="en-GB" sz="1600" b="1" kern="1200" dirty="0" err="1">
              <a:latin typeface="Trebuchet MS" panose="020B0603020202020204" pitchFamily="34" charset="0"/>
            </a:rPr>
            <a:t>produselor</a:t>
          </a:r>
          <a:r>
            <a:rPr lang="en-GB" sz="1600" b="1" kern="1200" dirty="0">
              <a:latin typeface="Trebuchet MS" panose="020B0603020202020204" pitchFamily="34" charset="0"/>
            </a:rPr>
            <a:t> </a:t>
          </a:r>
          <a:r>
            <a:rPr lang="en-GB" sz="1600" b="1" kern="1200" dirty="0" err="1">
              <a:solidFill>
                <a:schemeClr val="tx1"/>
              </a:solidFill>
              <a:latin typeface="Trebuchet MS" panose="020B0603020202020204" pitchFamily="34" charset="0"/>
            </a:rPr>
            <a:t>agricole</a:t>
          </a:r>
          <a:r>
            <a:rPr lang="ro-RO" sz="1600" b="1" kern="1200" dirty="0">
              <a:solidFill>
                <a:schemeClr val="tx1"/>
              </a:solidFill>
              <a:latin typeface="Trebuchet MS" panose="020B0603020202020204" pitchFamily="34" charset="0"/>
            </a:rPr>
            <a:t> altele decât cele din Anexa la </a:t>
          </a:r>
          <a:r>
            <a:rPr lang="en-GB" sz="1600" b="1" kern="1200" dirty="0">
              <a:solidFill>
                <a:schemeClr val="tx1"/>
              </a:solidFill>
              <a:latin typeface="Trebuchet MS" panose="020B0603020202020204" pitchFamily="34" charset="0"/>
            </a:rPr>
            <a:t>TFUE</a:t>
          </a:r>
          <a:endParaRPr lang="ro-RO" sz="1600" b="1" kern="1200" dirty="0">
            <a:solidFill>
              <a:schemeClr val="tx1"/>
            </a:solidFill>
            <a:latin typeface="Trebuchet MS" panose="020B0603020202020204" pitchFamily="34" charset="0"/>
          </a:endParaRPr>
        </a:p>
        <a:p>
          <a:pPr lvl="0" algn="ctr" defTabSz="622300">
            <a:lnSpc>
              <a:spcPct val="90000"/>
            </a:lnSpc>
            <a:spcBef>
              <a:spcPct val="0"/>
            </a:spcBef>
            <a:spcAft>
              <a:spcPct val="35000"/>
            </a:spcAft>
          </a:pPr>
          <a:endParaRPr lang="ro-RO" sz="600" b="1" kern="1200" dirty="0">
            <a:latin typeface="Trebuchet MS" panose="020B0603020202020204" pitchFamily="34" charset="0"/>
          </a:endParaRPr>
        </a:p>
        <a:p>
          <a:pPr lvl="0" algn="l" defTabSz="622300">
            <a:lnSpc>
              <a:spcPct val="90000"/>
            </a:lnSpc>
            <a:spcBef>
              <a:spcPct val="0"/>
            </a:spcBef>
            <a:spcAft>
              <a:spcPct val="35000"/>
            </a:spcAft>
          </a:pPr>
          <a:r>
            <a:rPr lang="ro-RO" sz="1400" b="1" kern="1200" dirty="0">
              <a:latin typeface="Trebuchet MS" panose="020B0603020202020204" pitchFamily="34" charset="0"/>
            </a:rPr>
            <a:t>Buget: 165 mil. euro</a:t>
          </a:r>
        </a:p>
        <a:p>
          <a:pPr lvl="0" algn="l" defTabSz="622300">
            <a:lnSpc>
              <a:spcPct val="90000"/>
            </a:lnSpc>
            <a:spcBef>
              <a:spcPct val="0"/>
            </a:spcBef>
            <a:spcAft>
              <a:spcPct val="35000"/>
            </a:spcAft>
          </a:pPr>
          <a:r>
            <a:rPr lang="ro-RO" sz="1400" b="1" kern="1200" dirty="0">
              <a:latin typeface="Trebuchet MS" panose="020B0603020202020204" pitchFamily="34" charset="0"/>
            </a:rPr>
            <a:t>m</a:t>
          </a:r>
          <a:r>
            <a:rPr lang="en-GB" sz="1400" b="1" kern="1200" dirty="0" err="1">
              <a:latin typeface="Trebuchet MS" panose="020B0603020202020204" pitchFamily="34" charset="0"/>
            </a:rPr>
            <a:t>ax</a:t>
          </a:r>
          <a:r>
            <a:rPr lang="ro-RO" sz="1400" b="1" kern="1200" dirty="0">
              <a:latin typeface="Trebuchet MS" panose="020B0603020202020204" pitchFamily="34" charset="0"/>
            </a:rPr>
            <a:t>. </a:t>
          </a:r>
          <a:r>
            <a:rPr lang="en-GB" sz="1400" b="1" kern="1200" dirty="0">
              <a:latin typeface="Trebuchet MS" panose="020B0603020202020204" pitchFamily="34" charset="0"/>
            </a:rPr>
            <a:t>10.000.000 euro</a:t>
          </a:r>
          <a:r>
            <a:rPr lang="en-GB" sz="1400" b="0" kern="1200" dirty="0">
              <a:latin typeface="Trebuchet MS" panose="020B0603020202020204" pitchFamily="34" charset="0"/>
            </a:rPr>
            <a:t>/</a:t>
          </a:r>
          <a:r>
            <a:rPr lang="en-GB" sz="1400" b="0" kern="1200" dirty="0" err="1">
              <a:latin typeface="Trebuchet MS" panose="020B0603020202020204" pitchFamily="34" charset="0"/>
            </a:rPr>
            <a:t>proiect</a:t>
          </a:r>
          <a:r>
            <a:rPr lang="en-GB" sz="1400" b="0" kern="1200" dirty="0">
              <a:latin typeface="Trebuchet MS" panose="020B0603020202020204" pitchFamily="34" charset="0"/>
            </a:rPr>
            <a:t> </a:t>
          </a:r>
          <a:r>
            <a:rPr lang="ro-RO" sz="1400" b="0" kern="1200" dirty="0">
              <a:latin typeface="Trebuchet MS" panose="020B0603020202020204" pitchFamily="34" charset="0"/>
            </a:rPr>
            <a:t>- </a:t>
          </a:r>
          <a:r>
            <a:rPr lang="en-GB" sz="1400" b="0" kern="1200" dirty="0" err="1">
              <a:latin typeface="Trebuchet MS" panose="020B0603020202020204" pitchFamily="34" charset="0"/>
            </a:rPr>
            <a:t>investiții</a:t>
          </a:r>
          <a:r>
            <a:rPr lang="en-GB" sz="1400" b="0" kern="1200" dirty="0">
              <a:latin typeface="Trebuchet MS" panose="020B0603020202020204" pitchFamily="34" charset="0"/>
            </a:rPr>
            <a:t> de </a:t>
          </a:r>
          <a:r>
            <a:rPr lang="en-GB" sz="1400" b="0" kern="1200" dirty="0" err="1">
              <a:latin typeface="Trebuchet MS" panose="020B0603020202020204" pitchFamily="34" charset="0"/>
            </a:rPr>
            <a:t>înființare</a:t>
          </a:r>
          <a:r>
            <a:rPr lang="en-GB" sz="1400" b="0" kern="1200" dirty="0">
              <a:latin typeface="Trebuchet MS" panose="020B0603020202020204" pitchFamily="34" charset="0"/>
            </a:rPr>
            <a:t> </a:t>
          </a:r>
          <a:r>
            <a:rPr lang="en-GB" sz="1400" b="0" kern="1200" dirty="0" err="1">
              <a:latin typeface="Trebuchet MS" panose="020B0603020202020204" pitchFamily="34" charset="0"/>
            </a:rPr>
            <a:t>în</a:t>
          </a:r>
          <a:r>
            <a:rPr lang="en-GB" sz="1400" b="0" kern="1200" dirty="0">
              <a:latin typeface="Trebuchet MS" panose="020B0603020202020204" pitchFamily="34" charset="0"/>
            </a:rPr>
            <a:t> </a:t>
          </a:r>
          <a:r>
            <a:rPr lang="en-GB" sz="1400" b="0" kern="1200" dirty="0" err="1">
              <a:latin typeface="Trebuchet MS" panose="020B0603020202020204" pitchFamily="34" charset="0"/>
            </a:rPr>
            <a:t>sectorul</a:t>
          </a:r>
          <a:r>
            <a:rPr lang="en-GB" sz="1400" b="0" kern="1200" dirty="0">
              <a:latin typeface="Trebuchet MS" panose="020B0603020202020204" pitchFamily="34" charset="0"/>
            </a:rPr>
            <a:t> </a:t>
          </a:r>
          <a:r>
            <a:rPr lang="en-GB" sz="1400" b="0" kern="1200" dirty="0" err="1">
              <a:latin typeface="Trebuchet MS" panose="020B0603020202020204" pitchFamily="34" charset="0"/>
            </a:rPr>
            <a:t>panificație</a:t>
          </a:r>
          <a:r>
            <a:rPr lang="ro-RO" sz="1400" b="0" kern="1200" dirty="0">
              <a:latin typeface="Trebuchet MS" panose="020B0603020202020204" pitchFamily="34" charset="0"/>
            </a:rPr>
            <a:t>;</a:t>
          </a:r>
          <a:r>
            <a:rPr lang="en-GB" sz="1400" b="0" kern="1200" dirty="0">
              <a:latin typeface="Trebuchet MS" panose="020B0603020202020204" pitchFamily="34" charset="0"/>
            </a:rPr>
            <a:t> </a:t>
          </a:r>
        </a:p>
        <a:p>
          <a:pPr lvl="0" defTabSz="622300">
            <a:lnSpc>
              <a:spcPct val="90000"/>
            </a:lnSpc>
            <a:spcBef>
              <a:spcPct val="0"/>
            </a:spcBef>
            <a:spcAft>
              <a:spcPct val="35000"/>
            </a:spcAft>
          </a:pPr>
          <a:r>
            <a:rPr lang="ro-RO" sz="1400" b="1" kern="1200" dirty="0">
              <a:latin typeface="Trebuchet MS" panose="020B0603020202020204" pitchFamily="34" charset="0"/>
            </a:rPr>
            <a:t>m</a:t>
          </a:r>
          <a:r>
            <a:rPr lang="en-GB" sz="1400" b="1" kern="1200" dirty="0" err="1">
              <a:latin typeface="Trebuchet MS" panose="020B0603020202020204" pitchFamily="34" charset="0"/>
            </a:rPr>
            <a:t>ax</a:t>
          </a:r>
          <a:r>
            <a:rPr lang="ro-RO" sz="1400" b="1" kern="1200" dirty="0">
              <a:latin typeface="Trebuchet MS" panose="020B0603020202020204" pitchFamily="34" charset="0"/>
            </a:rPr>
            <a:t>. </a:t>
          </a:r>
          <a:r>
            <a:rPr lang="en-GB" sz="1400" b="1" kern="1200" dirty="0">
              <a:latin typeface="Trebuchet MS" panose="020B0603020202020204" pitchFamily="34" charset="0"/>
            </a:rPr>
            <a:t>3.000.000 euro</a:t>
          </a:r>
          <a:r>
            <a:rPr lang="en-GB" sz="1400" b="0" kern="1200" dirty="0">
              <a:latin typeface="Trebuchet MS" panose="020B0603020202020204" pitchFamily="34" charset="0"/>
            </a:rPr>
            <a:t>/</a:t>
          </a:r>
          <a:r>
            <a:rPr lang="en-GB" sz="1400" b="0" kern="1200" dirty="0" err="1">
              <a:latin typeface="Trebuchet MS" panose="020B0603020202020204" pitchFamily="34" charset="0"/>
            </a:rPr>
            <a:t>proiect</a:t>
          </a:r>
          <a:r>
            <a:rPr lang="en-GB" sz="1400" b="0" kern="1200" dirty="0">
              <a:latin typeface="Trebuchet MS" panose="020B0603020202020204" pitchFamily="34" charset="0"/>
            </a:rPr>
            <a:t>  </a:t>
          </a:r>
          <a:r>
            <a:rPr lang="ro-RO" sz="1400" b="0" kern="1200" dirty="0">
              <a:latin typeface="Trebuchet MS" panose="020B0603020202020204" pitchFamily="34" charset="0"/>
            </a:rPr>
            <a:t>- </a:t>
          </a:r>
          <a:r>
            <a:rPr lang="en-GB" sz="1400" b="0" kern="1200" dirty="0" err="1">
              <a:latin typeface="Trebuchet MS" panose="020B0603020202020204" pitchFamily="34" charset="0"/>
            </a:rPr>
            <a:t>celelalte</a:t>
          </a:r>
          <a:r>
            <a:rPr lang="en-GB" sz="1400" b="0" kern="1200" dirty="0">
              <a:latin typeface="Trebuchet MS" panose="020B0603020202020204" pitchFamily="34" charset="0"/>
            </a:rPr>
            <a:t> </a:t>
          </a:r>
          <a:r>
            <a:rPr lang="en-GB" sz="1400" b="0" kern="1200" dirty="0" err="1">
              <a:latin typeface="Trebuchet MS" panose="020B0603020202020204" pitchFamily="34" charset="0"/>
            </a:rPr>
            <a:t>tipuri</a:t>
          </a:r>
          <a:r>
            <a:rPr lang="en-GB" sz="1400" b="0" kern="1200" dirty="0">
              <a:latin typeface="Trebuchet MS" panose="020B0603020202020204" pitchFamily="34" charset="0"/>
            </a:rPr>
            <a:t> de </a:t>
          </a:r>
          <a:r>
            <a:rPr lang="en-GB" sz="1400" b="0" kern="1200" dirty="0" err="1">
              <a:latin typeface="Trebuchet MS" panose="020B0603020202020204" pitchFamily="34" charset="0"/>
            </a:rPr>
            <a:t>investiții</a:t>
          </a:r>
          <a:r>
            <a:rPr lang="ro-RO" sz="1400" b="0" kern="1200" dirty="0">
              <a:latin typeface="Trebuchet MS" panose="020B0603020202020204" pitchFamily="34" charset="0"/>
            </a:rPr>
            <a:t>.</a:t>
          </a:r>
        </a:p>
        <a:p>
          <a:pPr lvl="0" defTabSz="622300">
            <a:lnSpc>
              <a:spcPct val="100000"/>
            </a:lnSpc>
            <a:spcBef>
              <a:spcPct val="0"/>
            </a:spcBef>
            <a:spcAft>
              <a:spcPts val="0"/>
            </a:spcAft>
          </a:pPr>
          <a:endParaRPr lang="en-GB" sz="1100" b="1" kern="1200" dirty="0">
            <a:latin typeface="Trebuchet MS" panose="020B0603020202020204" pitchFamily="34" charset="0"/>
          </a:endParaRPr>
        </a:p>
        <a:p>
          <a:pPr lvl="0" defTabSz="622300">
            <a:lnSpc>
              <a:spcPct val="100000"/>
            </a:lnSpc>
            <a:spcBef>
              <a:spcPct val="0"/>
            </a:spcBef>
            <a:spcAft>
              <a:spcPts val="0"/>
            </a:spcAft>
          </a:pPr>
          <a:r>
            <a:rPr lang="en-GB" sz="1400" b="1" kern="1200" dirty="0" err="1">
              <a:latin typeface="Trebuchet MS" panose="020B0603020202020204" pitchFamily="34" charset="0"/>
            </a:rPr>
            <a:t>Intensități</a:t>
          </a:r>
          <a:r>
            <a:rPr lang="en-GB" sz="1400" b="1" kern="1200" dirty="0">
              <a:latin typeface="Trebuchet MS" panose="020B0603020202020204" pitchFamily="34" charset="0"/>
            </a:rPr>
            <a:t> </a:t>
          </a:r>
          <a:r>
            <a:rPr lang="en-GB" sz="1400" b="1" kern="1200" dirty="0" err="1">
              <a:latin typeface="Trebuchet MS" panose="020B0603020202020204" pitchFamily="34" charset="0"/>
            </a:rPr>
            <a:t>aplicabile</a:t>
          </a:r>
          <a:r>
            <a:rPr lang="en-GB" sz="1400" b="1" kern="1200" dirty="0">
              <a:latin typeface="Trebuchet MS" panose="020B0603020202020204" pitchFamily="34" charset="0"/>
            </a:rPr>
            <a:t> </a:t>
          </a:r>
          <a:r>
            <a:rPr lang="en-GB" sz="1400" b="1" kern="1200" dirty="0" err="1">
              <a:latin typeface="Trebuchet MS" panose="020B0603020202020204" pitchFamily="34" charset="0"/>
            </a:rPr>
            <a:t>ajutoarelor</a:t>
          </a:r>
          <a:r>
            <a:rPr lang="en-GB" sz="1400" b="1" kern="1200" dirty="0">
              <a:latin typeface="Trebuchet MS" panose="020B0603020202020204" pitchFamily="34" charset="0"/>
            </a:rPr>
            <a:t> </a:t>
          </a:r>
          <a:r>
            <a:rPr lang="en-GB" sz="1400" b="1" kern="1200" dirty="0" err="1">
              <a:latin typeface="Trebuchet MS" panose="020B0603020202020204" pitchFamily="34" charset="0"/>
            </a:rPr>
            <a:t>regionale</a:t>
          </a:r>
          <a:r>
            <a:rPr lang="en-GB" sz="1400" b="1" kern="1200" dirty="0">
              <a:latin typeface="Trebuchet MS" panose="020B0603020202020204" pitchFamily="34" charset="0"/>
            </a:rPr>
            <a:t> </a:t>
          </a:r>
          <a:r>
            <a:rPr lang="en-GB" sz="1400" b="0" kern="1200" dirty="0" err="1">
              <a:latin typeface="Trebuchet MS" panose="020B0603020202020204" pitchFamily="34" charset="0"/>
            </a:rPr>
            <a:t>pentru</a:t>
          </a:r>
          <a:r>
            <a:rPr lang="en-GB" sz="1400" b="0" kern="1200" dirty="0">
              <a:latin typeface="Trebuchet MS" panose="020B0603020202020204" pitchFamily="34" charset="0"/>
            </a:rPr>
            <a:t> </a:t>
          </a:r>
          <a:r>
            <a:rPr lang="en-GB" sz="1400" b="0" kern="1200" dirty="0" err="1">
              <a:latin typeface="Trebuchet MS" panose="020B0603020202020204" pitchFamily="34" charset="0"/>
            </a:rPr>
            <a:t>perioada</a:t>
          </a:r>
          <a:r>
            <a:rPr lang="en-GB" sz="1400" b="0" kern="1200" dirty="0">
              <a:latin typeface="Trebuchet MS" panose="020B0603020202020204" pitchFamily="34" charset="0"/>
            </a:rPr>
            <a:t> </a:t>
          </a:r>
          <a:r>
            <a:rPr lang="en-GB" sz="1400" b="1" kern="1200" dirty="0">
              <a:latin typeface="Trebuchet MS" panose="020B0603020202020204" pitchFamily="34" charset="0"/>
            </a:rPr>
            <a:t>01.01.2022</a:t>
          </a:r>
          <a:r>
            <a:rPr lang="en-GB" sz="1400" b="0" kern="1200" dirty="0">
              <a:latin typeface="Trebuchet MS" panose="020B0603020202020204" pitchFamily="34" charset="0"/>
            </a:rPr>
            <a:t> </a:t>
          </a:r>
          <a:r>
            <a:rPr lang="en-GB" sz="1400" b="0" kern="1200" dirty="0" err="1">
              <a:latin typeface="Trebuchet MS" panose="020B0603020202020204" pitchFamily="34" charset="0"/>
            </a:rPr>
            <a:t>până</a:t>
          </a:r>
          <a:r>
            <a:rPr lang="en-GB" sz="1400" b="0" kern="1200" dirty="0">
              <a:latin typeface="Trebuchet MS" panose="020B0603020202020204" pitchFamily="34" charset="0"/>
            </a:rPr>
            <a:t> la</a:t>
          </a:r>
          <a:r>
            <a:rPr lang="ro-RO" sz="1400" b="0" kern="1200" dirty="0">
              <a:latin typeface="Trebuchet MS" panose="020B0603020202020204" pitchFamily="34" charset="0"/>
            </a:rPr>
            <a:t> </a:t>
          </a:r>
          <a:r>
            <a:rPr lang="en-GB" sz="1400" b="1" kern="1200" dirty="0">
              <a:latin typeface="Trebuchet MS" panose="020B0603020202020204" pitchFamily="34" charset="0"/>
            </a:rPr>
            <a:t>31.12.2027</a:t>
          </a:r>
          <a:r>
            <a:rPr lang="ro-RO" sz="1400" b="1" kern="1200" dirty="0">
              <a:latin typeface="Trebuchet MS" panose="020B0603020202020204" pitchFamily="34" charset="0"/>
            </a:rPr>
            <a:t> - </a:t>
          </a:r>
          <a:r>
            <a:rPr lang="en-GB" sz="1400" b="0" kern="1200" dirty="0">
              <a:latin typeface="Trebuchet MS" panose="020B0603020202020204" pitchFamily="34" charset="0"/>
            </a:rPr>
            <a:t>ANEXĂ</a:t>
          </a:r>
          <a:r>
            <a:rPr lang="ro-RO" sz="1400" b="0" kern="1200" dirty="0">
              <a:latin typeface="Trebuchet MS" panose="020B0603020202020204" pitchFamily="34" charset="0"/>
            </a:rPr>
            <a:t> </a:t>
          </a:r>
          <a:r>
            <a:rPr lang="en-GB" sz="1400" b="0" kern="1200" dirty="0">
              <a:latin typeface="Trebuchet MS" panose="020B0603020202020204" pitchFamily="34" charset="0"/>
            </a:rPr>
            <a:t>ROMÂNIA</a:t>
          </a:r>
          <a:r>
            <a:rPr lang="en-GB" sz="1400" b="1" kern="1200" dirty="0">
              <a:latin typeface="Trebuchet MS" panose="020B0603020202020204" pitchFamily="34" charset="0"/>
            </a:rPr>
            <a:t> </a:t>
          </a:r>
          <a:endParaRPr lang="ro-RO" sz="1400" b="1" kern="1200" dirty="0">
            <a:latin typeface="Trebuchet MS" panose="020B0603020202020204" pitchFamily="34" charset="0"/>
          </a:endParaRPr>
        </a:p>
        <a:p>
          <a:pPr lvl="0" defTabSz="622300">
            <a:lnSpc>
              <a:spcPct val="100000"/>
            </a:lnSpc>
            <a:spcBef>
              <a:spcPct val="0"/>
            </a:spcBef>
            <a:spcAft>
              <a:spcPts val="0"/>
            </a:spcAft>
          </a:pPr>
          <a:endParaRPr lang="ro-RO" sz="1400" b="1" kern="1200" dirty="0">
            <a:latin typeface="Trebuchet MS" panose="020B0603020202020204" pitchFamily="34" charset="0"/>
          </a:endParaRPr>
        </a:p>
        <a:p>
          <a:pPr lvl="0" defTabSz="622300">
            <a:lnSpc>
              <a:spcPct val="90000"/>
            </a:lnSpc>
            <a:spcBef>
              <a:spcPct val="0"/>
            </a:spcBef>
            <a:spcAft>
              <a:spcPct val="35000"/>
            </a:spcAft>
          </a:pPr>
          <a:endParaRPr lang="ro-RO" sz="1400" b="1" u="sng" kern="1200" dirty="0">
            <a:latin typeface="Trebuchet MS" panose="020B0603020202020204" pitchFamily="34" charset="0"/>
          </a:endParaRPr>
        </a:p>
        <a:p>
          <a:pPr lvl="0" algn="l" defTabSz="622300">
            <a:lnSpc>
              <a:spcPct val="90000"/>
            </a:lnSpc>
            <a:spcBef>
              <a:spcPct val="0"/>
            </a:spcBef>
            <a:spcAft>
              <a:spcPct val="35000"/>
            </a:spcAft>
          </a:pPr>
          <a:r>
            <a:rPr lang="en-GB" sz="1400" b="1" kern="1200" dirty="0" err="1">
              <a:latin typeface="Trebuchet MS" panose="020B0603020202020204" pitchFamily="34" charset="0"/>
            </a:rPr>
            <a:t>Beneficiari</a:t>
          </a:r>
          <a:endParaRPr lang="ro-RO" sz="1400" b="1" kern="1200" dirty="0">
            <a:latin typeface="Trebuchet MS" panose="020B0603020202020204" pitchFamily="34" charset="0"/>
          </a:endParaRPr>
        </a:p>
        <a:p>
          <a:pPr lvl="0" algn="l" defTabSz="622300">
            <a:lnSpc>
              <a:spcPct val="90000"/>
            </a:lnSpc>
            <a:spcBef>
              <a:spcPct val="0"/>
            </a:spcBef>
            <a:spcAft>
              <a:spcPct val="35000"/>
            </a:spcAft>
          </a:pPr>
          <a:r>
            <a:rPr lang="ro-RO" sz="1400" b="0" kern="1200" dirty="0">
              <a:latin typeface="Trebuchet MS" panose="020B0603020202020204" pitchFamily="34" charset="0"/>
            </a:rPr>
            <a:t>1. IMM –uri</a:t>
          </a:r>
        </a:p>
        <a:p>
          <a:pPr lvl="0" algn="l" defTabSz="622300">
            <a:lnSpc>
              <a:spcPct val="90000"/>
            </a:lnSpc>
            <a:spcBef>
              <a:spcPct val="0"/>
            </a:spcBef>
            <a:spcAft>
              <a:spcPct val="35000"/>
            </a:spcAft>
          </a:pPr>
          <a:r>
            <a:rPr lang="ro-RO" sz="1400" b="0" kern="1200" dirty="0">
              <a:solidFill>
                <a:schemeClr val="tx1"/>
              </a:solidFill>
              <a:latin typeface="Trebuchet MS" panose="020B0603020202020204" pitchFamily="34" charset="0"/>
            </a:rPr>
            <a:t>2. Întreprinderi mari</a:t>
          </a:r>
          <a:endParaRPr lang="en-GB" sz="1400" b="0" kern="1200" dirty="0">
            <a:solidFill>
              <a:schemeClr val="tx1"/>
            </a:solidFill>
            <a:latin typeface="Trebuchet MS" panose="020B0603020202020204" pitchFamily="34" charset="0"/>
          </a:endParaRPr>
        </a:p>
        <a:p>
          <a:pPr lvl="0" algn="l" defTabSz="622300">
            <a:lnSpc>
              <a:spcPct val="90000"/>
            </a:lnSpc>
            <a:spcBef>
              <a:spcPct val="0"/>
            </a:spcBef>
            <a:spcAft>
              <a:spcPct val="35000"/>
            </a:spcAft>
          </a:pPr>
          <a:endParaRPr lang="en-GB" sz="1400" b="0" kern="1200" dirty="0"/>
        </a:p>
        <a:p>
          <a:pPr lvl="0" defTabSz="622300">
            <a:lnSpc>
              <a:spcPct val="90000"/>
            </a:lnSpc>
            <a:spcBef>
              <a:spcPct val="0"/>
            </a:spcBef>
            <a:spcAft>
              <a:spcPct val="35000"/>
            </a:spcAft>
          </a:pPr>
          <a:endParaRPr lang="en-GB" sz="700" b="1" kern="1200" dirty="0"/>
        </a:p>
        <a:p>
          <a:pPr lvl="0" algn="ctr" defTabSz="622300">
            <a:lnSpc>
              <a:spcPct val="90000"/>
            </a:lnSpc>
            <a:spcBef>
              <a:spcPct val="0"/>
            </a:spcBef>
            <a:spcAft>
              <a:spcPct val="35000"/>
            </a:spcAft>
          </a:pPr>
          <a:endParaRPr lang="en-GB" sz="700" b="1" kern="1200" dirty="0"/>
        </a:p>
      </dsp:txBody>
      <dsp:txXfrm>
        <a:off x="6825920" y="0"/>
        <a:ext cx="3881963" cy="14473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B2469-9720-4193-987B-A9AF33362275}">
      <dsp:nvSpPr>
        <dsp:cNvPr id="0" name=""/>
        <dsp:cNvSpPr/>
      </dsp:nvSpPr>
      <dsp:spPr>
        <a:xfrm>
          <a:off x="359" y="0"/>
          <a:ext cx="2478896" cy="4150895"/>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GB" sz="1800" b="1" dirty="0" err="1">
              <a:latin typeface="Trebuchet MS" panose="020B0603020202020204" pitchFamily="34" charset="0"/>
              <a:ea typeface="+mn-ea"/>
              <a:cs typeface="+mn-cs"/>
            </a:rPr>
            <a:t>Sprijin</a:t>
          </a:r>
          <a:r>
            <a:rPr lang="en-GB" sz="1800" b="1" dirty="0">
              <a:latin typeface="Trebuchet MS" panose="020B0603020202020204" pitchFamily="34" charset="0"/>
              <a:ea typeface="+mn-ea"/>
              <a:cs typeface="+mn-cs"/>
            </a:rPr>
            <a:t> </a:t>
          </a:r>
          <a:r>
            <a:rPr lang="en-GB" sz="1800" b="1" dirty="0" err="1">
              <a:latin typeface="Trebuchet MS" panose="020B0603020202020204" pitchFamily="34" charset="0"/>
              <a:ea typeface="+mn-ea"/>
              <a:cs typeface="+mn-cs"/>
            </a:rPr>
            <a:t>pentru</a:t>
          </a:r>
          <a:r>
            <a:rPr lang="en-GB" sz="1800" b="1" dirty="0">
              <a:latin typeface="Trebuchet MS" panose="020B0603020202020204" pitchFamily="34" charset="0"/>
              <a:ea typeface="+mn-ea"/>
              <a:cs typeface="+mn-cs"/>
            </a:rPr>
            <a:t> </a:t>
          </a:r>
          <a:r>
            <a:rPr lang="en-GB" sz="1800" b="1" dirty="0" err="1">
              <a:latin typeface="Trebuchet MS" panose="020B0603020202020204" pitchFamily="34" charset="0"/>
              <a:ea typeface="+mn-ea"/>
              <a:cs typeface="+mn-cs"/>
            </a:rPr>
            <a:t>instalarea</a:t>
          </a:r>
          <a:r>
            <a:rPr lang="en-GB" sz="1800" b="1" dirty="0">
              <a:latin typeface="Trebuchet MS" panose="020B0603020202020204" pitchFamily="34" charset="0"/>
              <a:ea typeface="+mn-ea"/>
              <a:cs typeface="+mn-cs"/>
            </a:rPr>
            <a:t> </a:t>
          </a:r>
          <a:r>
            <a:rPr lang="en-GB" sz="1800" b="1" dirty="0" err="1">
              <a:latin typeface="Trebuchet MS" panose="020B0603020202020204" pitchFamily="34" charset="0"/>
              <a:ea typeface="+mn-ea"/>
              <a:cs typeface="+mn-cs"/>
            </a:rPr>
            <a:t>tinerilor</a:t>
          </a:r>
          <a:r>
            <a:rPr lang="en-GB" sz="1800" b="1" dirty="0">
              <a:latin typeface="Trebuchet MS" panose="020B0603020202020204" pitchFamily="34" charset="0"/>
              <a:ea typeface="+mn-ea"/>
              <a:cs typeface="+mn-cs"/>
            </a:rPr>
            <a:t> </a:t>
          </a:r>
          <a:r>
            <a:rPr lang="en-GB" sz="1800" b="1" dirty="0" err="1">
              <a:latin typeface="Trebuchet MS" panose="020B0603020202020204" pitchFamily="34" charset="0"/>
              <a:ea typeface="+mn-ea"/>
              <a:cs typeface="+mn-cs"/>
            </a:rPr>
            <a:t>fermieri</a:t>
          </a:r>
          <a:endParaRPr lang="ro-RO" sz="1800" b="1"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1800" b="1"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800" b="1" dirty="0">
              <a:latin typeface="Trebuchet MS" panose="020B0603020202020204" pitchFamily="34" charset="0"/>
              <a:ea typeface="+mn-ea"/>
              <a:cs typeface="+mn-cs"/>
            </a:rPr>
            <a:t>Buget: 250 mil. euro</a:t>
          </a:r>
        </a:p>
        <a:p>
          <a:pPr lvl="0" algn="l" defTabSz="800100">
            <a:lnSpc>
              <a:spcPct val="90000"/>
            </a:lnSpc>
            <a:spcBef>
              <a:spcPct val="0"/>
            </a:spcBef>
            <a:spcAft>
              <a:spcPct val="35000"/>
            </a:spcAft>
          </a:pPr>
          <a:endParaRPr lang="ro-RO" sz="1100" b="0"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1100" b="1"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600" b="1" dirty="0">
              <a:latin typeface="Trebuchet MS" panose="020B0603020202020204" pitchFamily="34" charset="0"/>
              <a:ea typeface="+mn-ea"/>
              <a:cs typeface="+mn-cs"/>
            </a:rPr>
            <a:t>max. 70.000 </a:t>
          </a:r>
          <a:r>
            <a:rPr lang="ro-RO" sz="1600" b="1" dirty="0">
              <a:solidFill>
                <a:schemeClr val="tx1"/>
              </a:solidFill>
              <a:latin typeface="Trebuchet MS" panose="020B0603020202020204" pitchFamily="34" charset="0"/>
              <a:ea typeface="+mn-ea"/>
              <a:cs typeface="+mn-cs"/>
            </a:rPr>
            <a:t>euro/ proiect</a:t>
          </a:r>
        </a:p>
        <a:p>
          <a:pPr lvl="0" algn="l" defTabSz="800100">
            <a:lnSpc>
              <a:spcPct val="90000"/>
            </a:lnSpc>
            <a:spcBef>
              <a:spcPct val="0"/>
            </a:spcBef>
            <a:spcAft>
              <a:spcPct val="35000"/>
            </a:spcAft>
          </a:pPr>
          <a:endParaRPr lang="ro-RO" sz="1600" b="1" dirty="0">
            <a:latin typeface="Trebuchet MS" panose="020B0603020202020204" pitchFamily="34" charset="0"/>
            <a:ea typeface="+mn-ea"/>
            <a:cs typeface="+mn-cs"/>
          </a:endParaRPr>
        </a:p>
        <a:p>
          <a:pPr lvl="0" algn="l" defTabSz="800100">
            <a:lnSpc>
              <a:spcPct val="90000"/>
            </a:lnSpc>
            <a:spcBef>
              <a:spcPct val="0"/>
            </a:spcBef>
            <a:spcAft>
              <a:spcPct val="35000"/>
            </a:spcAft>
          </a:pPr>
          <a:r>
            <a:rPr lang="en-GB" sz="1600" b="1" dirty="0" err="1">
              <a:latin typeface="Trebuchet MS" panose="020B0603020202020204" pitchFamily="34" charset="0"/>
              <a:ea typeface="+mn-ea"/>
              <a:cs typeface="+mn-cs"/>
            </a:rPr>
            <a:t>Intensitatea</a:t>
          </a:r>
          <a:r>
            <a:rPr lang="en-GB" sz="1600" b="1" dirty="0">
              <a:latin typeface="Trebuchet MS" panose="020B0603020202020204" pitchFamily="34" charset="0"/>
              <a:ea typeface="+mn-ea"/>
              <a:cs typeface="+mn-cs"/>
            </a:rPr>
            <a:t> </a:t>
          </a:r>
          <a:r>
            <a:rPr lang="en-GB" sz="1600" b="1" dirty="0" err="1">
              <a:latin typeface="Trebuchet MS" panose="020B0603020202020204" pitchFamily="34" charset="0"/>
              <a:ea typeface="+mn-ea"/>
              <a:cs typeface="+mn-cs"/>
            </a:rPr>
            <a:t>sprijinului</a:t>
          </a:r>
          <a:r>
            <a:rPr lang="ro-RO" sz="1600" b="1" dirty="0">
              <a:latin typeface="Trebuchet MS" panose="020B0603020202020204" pitchFamily="34" charset="0"/>
              <a:ea typeface="+mn-ea"/>
              <a:cs typeface="+mn-cs"/>
            </a:rPr>
            <a:t>:</a:t>
          </a:r>
          <a:endParaRPr lang="en-GB" sz="1600" b="1"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600" b="0" dirty="0">
              <a:latin typeface="Trebuchet MS" panose="020B0603020202020204" pitchFamily="34" charset="0"/>
              <a:ea typeface="+mn-ea"/>
              <a:cs typeface="+mn-cs"/>
            </a:rPr>
            <a:t>100%</a:t>
          </a:r>
        </a:p>
        <a:p>
          <a:pPr lvl="0" algn="l" defTabSz="800100">
            <a:lnSpc>
              <a:spcPct val="90000"/>
            </a:lnSpc>
            <a:spcBef>
              <a:spcPct val="0"/>
            </a:spcBef>
            <a:spcAft>
              <a:spcPct val="35000"/>
            </a:spcAft>
          </a:pPr>
          <a:endParaRPr lang="en-GB" sz="1600" b="1" dirty="0">
            <a:latin typeface="Trebuchet MS" panose="020B0603020202020204" pitchFamily="34" charset="0"/>
            <a:ea typeface="+mn-ea"/>
            <a:cs typeface="+mn-cs"/>
          </a:endParaRPr>
        </a:p>
        <a:p>
          <a:pPr lvl="0" algn="l" defTabSz="800100">
            <a:lnSpc>
              <a:spcPct val="90000"/>
            </a:lnSpc>
            <a:spcBef>
              <a:spcPct val="0"/>
            </a:spcBef>
            <a:spcAft>
              <a:spcPct val="35000"/>
            </a:spcAft>
          </a:pPr>
          <a:r>
            <a:rPr lang="en-GB" sz="1600" b="1" dirty="0">
              <a:latin typeface="Trebuchet MS" panose="020B0603020202020204" pitchFamily="34" charset="0"/>
              <a:ea typeface="+mn-ea"/>
              <a:cs typeface="+mn-cs"/>
            </a:rPr>
            <a:t>BENEFICIARI</a:t>
          </a:r>
          <a:r>
            <a:rPr lang="ro-RO" sz="1600" b="1" dirty="0">
              <a:latin typeface="Trebuchet MS" panose="020B0603020202020204" pitchFamily="34" charset="0"/>
              <a:ea typeface="+mn-ea"/>
              <a:cs typeface="+mn-cs"/>
            </a:rPr>
            <a:t>:</a:t>
          </a:r>
          <a:endParaRPr lang="en-GB" sz="1600" b="1" dirty="0">
            <a:latin typeface="Trebuchet MS" panose="020B0603020202020204" pitchFamily="34" charset="0"/>
            <a:ea typeface="+mn-ea"/>
            <a:cs typeface="+mn-cs"/>
          </a:endParaRPr>
        </a:p>
        <a:p>
          <a:pPr lvl="0" algn="l" defTabSz="800100">
            <a:lnSpc>
              <a:spcPct val="90000"/>
            </a:lnSpc>
            <a:spcBef>
              <a:spcPct val="0"/>
            </a:spcBef>
            <a:spcAft>
              <a:spcPct val="35000"/>
            </a:spcAft>
          </a:pPr>
          <a:r>
            <a:rPr lang="en-GB" sz="1600" b="0" dirty="0" err="1">
              <a:latin typeface="Trebuchet MS" panose="020B0603020202020204" pitchFamily="34" charset="0"/>
              <a:ea typeface="+mn-ea"/>
              <a:cs typeface="+mn-cs"/>
            </a:rPr>
            <a:t>Tineri</a:t>
          </a:r>
          <a:r>
            <a:rPr lang="en-GB" sz="1600" b="0" dirty="0">
              <a:latin typeface="Trebuchet MS" panose="020B0603020202020204" pitchFamily="34" charset="0"/>
              <a:ea typeface="+mn-ea"/>
              <a:cs typeface="+mn-cs"/>
            </a:rPr>
            <a:t> </a:t>
          </a:r>
          <a:r>
            <a:rPr lang="en-GB" sz="1600" b="0" dirty="0" err="1">
              <a:latin typeface="Trebuchet MS" panose="020B0603020202020204" pitchFamily="34" charset="0"/>
              <a:ea typeface="+mn-ea"/>
              <a:cs typeface="+mn-cs"/>
            </a:rPr>
            <a:t>fermieri</a:t>
          </a:r>
          <a:endParaRPr lang="ro-RO" sz="1600" b="0"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2000" b="1"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2000" b="1"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2000" b="1"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600" b="1" kern="1200" dirty="0">
            <a:solidFill>
              <a:srgbClr val="002060"/>
            </a:solidFill>
            <a:latin typeface="Trebuchet MS" panose="020B0603020202020204" pitchFamily="34" charset="0"/>
            <a:ea typeface="+mn-ea"/>
            <a:cs typeface="+mn-cs"/>
          </a:endParaRPr>
        </a:p>
      </dsp:txBody>
      <dsp:txXfrm>
        <a:off x="359" y="0"/>
        <a:ext cx="2478896" cy="1245268"/>
      </dsp:txXfrm>
    </dsp:sp>
    <dsp:sp modelId="{397282C0-6FA7-438E-B477-9ABA4F01A381}">
      <dsp:nvSpPr>
        <dsp:cNvPr id="0" name=""/>
        <dsp:cNvSpPr/>
      </dsp:nvSpPr>
      <dsp:spPr>
        <a:xfrm>
          <a:off x="2719146" y="0"/>
          <a:ext cx="3677803" cy="4150895"/>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GB" sz="500" b="1" kern="1200" dirty="0">
            <a:latin typeface="Calibri" panose="020F0502020204030204"/>
            <a:ea typeface="+mn-ea"/>
            <a:cs typeface="+mn-cs"/>
          </a:endParaRPr>
        </a:p>
        <a:p>
          <a:pPr lvl="0" algn="ctr" defTabSz="222250">
            <a:lnSpc>
              <a:spcPct val="90000"/>
            </a:lnSpc>
            <a:spcBef>
              <a:spcPct val="0"/>
            </a:spcBef>
            <a:spcAft>
              <a:spcPct val="35000"/>
            </a:spcAft>
          </a:pPr>
          <a:endParaRPr lang="en-GB" sz="500" b="1" kern="1200" dirty="0">
            <a:latin typeface="Calibri" panose="020F0502020204030204"/>
            <a:ea typeface="+mn-ea"/>
            <a:cs typeface="+mn-cs"/>
          </a:endParaRPr>
        </a:p>
        <a:p>
          <a:pPr lvl="0" algn="ctr" defTabSz="222250">
            <a:lnSpc>
              <a:spcPct val="90000"/>
            </a:lnSpc>
            <a:spcBef>
              <a:spcPct val="0"/>
            </a:spcBef>
            <a:spcAft>
              <a:spcPct val="35000"/>
            </a:spcAft>
          </a:pPr>
          <a:endParaRPr lang="en-GB" sz="500" b="1" kern="1200" dirty="0">
            <a:latin typeface="Calibri" panose="020F0502020204030204"/>
            <a:ea typeface="+mn-ea"/>
            <a:cs typeface="+mn-cs"/>
          </a:endParaRPr>
        </a:p>
        <a:p>
          <a:pPr lvl="0" algn="ctr" defTabSz="222250">
            <a:lnSpc>
              <a:spcPct val="90000"/>
            </a:lnSpc>
            <a:spcBef>
              <a:spcPct val="0"/>
            </a:spcBef>
            <a:spcAft>
              <a:spcPct val="35000"/>
            </a:spcAft>
          </a:pPr>
          <a:endParaRPr lang="en-GB" sz="500" b="1" kern="1200" dirty="0">
            <a:latin typeface="Calibri" panose="020F0502020204030204"/>
            <a:ea typeface="+mn-ea"/>
            <a:cs typeface="+mn-cs"/>
          </a:endParaRPr>
        </a:p>
        <a:p>
          <a:pPr lvl="0" algn="ctr" defTabSz="222250">
            <a:lnSpc>
              <a:spcPct val="90000"/>
            </a:lnSpc>
            <a:spcBef>
              <a:spcPct val="0"/>
            </a:spcBef>
            <a:spcAft>
              <a:spcPct val="35000"/>
            </a:spcAft>
          </a:pPr>
          <a:endParaRPr lang="en-GB" sz="500" b="1" kern="1200" dirty="0">
            <a:latin typeface="Calibri" panose="020F0502020204030204"/>
            <a:ea typeface="+mn-ea"/>
            <a:cs typeface="+mn-cs"/>
          </a:endParaRPr>
        </a:p>
        <a:p>
          <a:pPr lvl="0" algn="ctr" defTabSz="222250">
            <a:lnSpc>
              <a:spcPct val="90000"/>
            </a:lnSpc>
            <a:spcBef>
              <a:spcPct val="0"/>
            </a:spcBef>
            <a:spcAft>
              <a:spcPct val="35000"/>
            </a:spcAft>
          </a:pPr>
          <a:endParaRPr lang="en-GB" sz="500" b="1" kern="1200" dirty="0">
            <a:latin typeface="Calibri" panose="020F0502020204030204"/>
            <a:ea typeface="+mn-ea"/>
            <a:cs typeface="+mn-cs"/>
          </a:endParaRPr>
        </a:p>
        <a:p>
          <a:pPr lvl="0" algn="ctr" defTabSz="222250">
            <a:lnSpc>
              <a:spcPct val="90000"/>
            </a:lnSpc>
            <a:spcBef>
              <a:spcPct val="0"/>
            </a:spcBef>
            <a:spcAft>
              <a:spcPct val="35000"/>
            </a:spcAft>
          </a:pPr>
          <a:endParaRPr lang="en-GB" sz="500" b="1" kern="1200" dirty="0">
            <a:latin typeface="Calibri" panose="020F0502020204030204"/>
            <a:ea typeface="+mn-ea"/>
            <a:cs typeface="+mn-cs"/>
          </a:endParaRPr>
        </a:p>
        <a:p>
          <a:pPr lvl="0" algn="ctr" defTabSz="222250">
            <a:lnSpc>
              <a:spcPct val="90000"/>
            </a:lnSpc>
            <a:spcBef>
              <a:spcPct val="0"/>
            </a:spcBef>
            <a:spcAft>
              <a:spcPct val="35000"/>
            </a:spcAft>
          </a:pPr>
          <a:endParaRPr lang="en-GB" sz="500" b="1" kern="1200" dirty="0">
            <a:latin typeface="Calibri" panose="020F0502020204030204"/>
            <a:ea typeface="+mn-ea"/>
            <a:cs typeface="+mn-cs"/>
          </a:endParaRPr>
        </a:p>
        <a:p>
          <a:pPr lvl="0" algn="ctr" defTabSz="222250">
            <a:lnSpc>
              <a:spcPct val="90000"/>
            </a:lnSpc>
            <a:spcBef>
              <a:spcPct val="0"/>
            </a:spcBef>
            <a:spcAft>
              <a:spcPct val="35000"/>
            </a:spcAft>
          </a:pPr>
          <a:endParaRPr lang="ro-RO" sz="500" b="1" kern="1200" dirty="0">
            <a:latin typeface="Trebuchet MS" panose="020B0603020202020204" pitchFamily="34" charset="0"/>
            <a:ea typeface="+mn-ea"/>
            <a:cs typeface="+mn-cs"/>
          </a:endParaRPr>
        </a:p>
        <a:p>
          <a:pPr lvl="0" algn="ctr" defTabSz="222250">
            <a:lnSpc>
              <a:spcPct val="90000"/>
            </a:lnSpc>
            <a:spcBef>
              <a:spcPct val="0"/>
            </a:spcBef>
            <a:spcAft>
              <a:spcPct val="35000"/>
            </a:spcAft>
          </a:pPr>
          <a:endParaRPr lang="ro-RO" sz="500" b="1" kern="1200" dirty="0">
            <a:latin typeface="Trebuchet MS" panose="020B0603020202020204" pitchFamily="34" charset="0"/>
            <a:ea typeface="+mn-ea"/>
            <a:cs typeface="+mn-cs"/>
          </a:endParaRPr>
        </a:p>
        <a:p>
          <a:pPr lvl="0" algn="ctr" defTabSz="222250">
            <a:lnSpc>
              <a:spcPct val="90000"/>
            </a:lnSpc>
            <a:spcBef>
              <a:spcPct val="0"/>
            </a:spcBef>
            <a:spcAft>
              <a:spcPct val="35000"/>
            </a:spcAft>
          </a:pPr>
          <a:endParaRPr lang="ro-RO" sz="500" b="1" kern="1200" dirty="0">
            <a:latin typeface="Trebuchet MS" panose="020B0603020202020204" pitchFamily="34" charset="0"/>
            <a:ea typeface="+mn-ea"/>
            <a:cs typeface="+mn-cs"/>
          </a:endParaRPr>
        </a:p>
        <a:p>
          <a:pPr lvl="0" algn="ctr" defTabSz="222250">
            <a:lnSpc>
              <a:spcPct val="90000"/>
            </a:lnSpc>
            <a:spcBef>
              <a:spcPct val="0"/>
            </a:spcBef>
            <a:spcAft>
              <a:spcPct val="35000"/>
            </a:spcAft>
          </a:pPr>
          <a:endParaRPr lang="ro-RO" sz="500" b="1" kern="1200" dirty="0">
            <a:latin typeface="Trebuchet MS" panose="020B0603020202020204" pitchFamily="34" charset="0"/>
            <a:ea typeface="+mn-ea"/>
            <a:cs typeface="+mn-cs"/>
          </a:endParaRPr>
        </a:p>
        <a:p>
          <a:pPr lvl="0" algn="ctr" defTabSz="222250">
            <a:lnSpc>
              <a:spcPct val="90000"/>
            </a:lnSpc>
            <a:spcBef>
              <a:spcPct val="0"/>
            </a:spcBef>
            <a:spcAft>
              <a:spcPct val="35000"/>
            </a:spcAft>
          </a:pPr>
          <a:endParaRPr lang="ro-RO" sz="500" b="1" kern="1200" dirty="0">
            <a:latin typeface="Trebuchet MS" panose="020B0603020202020204" pitchFamily="34" charset="0"/>
            <a:ea typeface="+mn-ea"/>
            <a:cs typeface="+mn-cs"/>
          </a:endParaRPr>
        </a:p>
        <a:p>
          <a:pPr lvl="0" algn="ctr" defTabSz="222250">
            <a:lnSpc>
              <a:spcPct val="90000"/>
            </a:lnSpc>
            <a:spcBef>
              <a:spcPct val="0"/>
            </a:spcBef>
            <a:spcAft>
              <a:spcPct val="35000"/>
            </a:spcAft>
          </a:pPr>
          <a:endParaRPr lang="ro-RO" sz="500" b="1" kern="1200" dirty="0">
            <a:latin typeface="Trebuchet MS" panose="020B0603020202020204" pitchFamily="34" charset="0"/>
            <a:ea typeface="+mn-ea"/>
            <a:cs typeface="+mn-cs"/>
          </a:endParaRPr>
        </a:p>
        <a:p>
          <a:pPr lvl="0" algn="ctr" defTabSz="222250">
            <a:lnSpc>
              <a:spcPct val="90000"/>
            </a:lnSpc>
            <a:spcBef>
              <a:spcPct val="0"/>
            </a:spcBef>
            <a:spcAft>
              <a:spcPct val="35000"/>
            </a:spcAft>
          </a:pPr>
          <a:endParaRPr lang="ro-RO" sz="500" b="1" kern="1200" dirty="0">
            <a:latin typeface="Trebuchet MS" panose="020B0603020202020204" pitchFamily="34" charset="0"/>
            <a:ea typeface="+mn-ea"/>
            <a:cs typeface="+mn-cs"/>
          </a:endParaRPr>
        </a:p>
        <a:p>
          <a:pPr lvl="0" algn="ctr" defTabSz="222250">
            <a:lnSpc>
              <a:spcPct val="90000"/>
            </a:lnSpc>
            <a:spcBef>
              <a:spcPct val="0"/>
            </a:spcBef>
            <a:spcAft>
              <a:spcPct val="35000"/>
            </a:spcAft>
          </a:pPr>
          <a:endParaRPr lang="ro-RO" sz="500" b="1" kern="1200" dirty="0">
            <a:latin typeface="Trebuchet MS" panose="020B0603020202020204" pitchFamily="34" charset="0"/>
            <a:ea typeface="+mn-ea"/>
            <a:cs typeface="+mn-cs"/>
          </a:endParaRPr>
        </a:p>
        <a:p>
          <a:pPr lvl="0" algn="ctr" defTabSz="222250">
            <a:lnSpc>
              <a:spcPct val="90000"/>
            </a:lnSpc>
            <a:spcBef>
              <a:spcPct val="0"/>
            </a:spcBef>
            <a:spcAft>
              <a:spcPct val="35000"/>
            </a:spcAft>
          </a:pPr>
          <a:endParaRPr lang="ro-RO" sz="500" b="1" kern="1200" dirty="0">
            <a:latin typeface="Trebuchet MS" panose="020B0603020202020204" pitchFamily="34" charset="0"/>
            <a:ea typeface="+mn-ea"/>
            <a:cs typeface="+mn-cs"/>
          </a:endParaRPr>
        </a:p>
        <a:p>
          <a:pPr lvl="0" algn="ctr" defTabSz="222250">
            <a:lnSpc>
              <a:spcPct val="90000"/>
            </a:lnSpc>
            <a:spcBef>
              <a:spcPct val="0"/>
            </a:spcBef>
            <a:spcAft>
              <a:spcPct val="35000"/>
            </a:spcAft>
          </a:pPr>
          <a:endParaRPr lang="ro-RO" sz="500" b="1" kern="1200" dirty="0">
            <a:latin typeface="Trebuchet MS" panose="020B0603020202020204" pitchFamily="34" charset="0"/>
            <a:ea typeface="+mn-ea"/>
            <a:cs typeface="+mn-cs"/>
          </a:endParaRPr>
        </a:p>
        <a:p>
          <a:pPr lvl="0" algn="ctr" defTabSz="222250">
            <a:lnSpc>
              <a:spcPct val="90000"/>
            </a:lnSpc>
            <a:spcBef>
              <a:spcPct val="0"/>
            </a:spcBef>
            <a:spcAft>
              <a:spcPct val="35000"/>
            </a:spcAft>
          </a:pPr>
          <a:endParaRPr lang="ro-RO" sz="500" b="1" kern="1200" dirty="0">
            <a:latin typeface="Trebuchet MS" panose="020B0603020202020204" pitchFamily="34" charset="0"/>
            <a:ea typeface="+mn-ea"/>
            <a:cs typeface="+mn-cs"/>
          </a:endParaRPr>
        </a:p>
        <a:p>
          <a:pPr lvl="0" algn="l" defTabSz="222250">
            <a:lnSpc>
              <a:spcPct val="90000"/>
            </a:lnSpc>
            <a:spcBef>
              <a:spcPct val="0"/>
            </a:spcBef>
            <a:spcAft>
              <a:spcPct val="35000"/>
            </a:spcAft>
          </a:pPr>
          <a:endParaRPr lang="ro-RO" sz="1600" b="0" kern="1200" dirty="0">
            <a:latin typeface="Trebuchet MS" panose="020B0603020202020204" pitchFamily="34" charset="0"/>
            <a:ea typeface="+mn-ea"/>
            <a:cs typeface="+mn-cs"/>
          </a:endParaRPr>
        </a:p>
        <a:p>
          <a:pPr lvl="0" algn="l" defTabSz="222250">
            <a:lnSpc>
              <a:spcPct val="90000"/>
            </a:lnSpc>
            <a:spcBef>
              <a:spcPct val="0"/>
            </a:spcBef>
            <a:spcAft>
              <a:spcPct val="35000"/>
            </a:spcAft>
          </a:pPr>
          <a:endParaRPr lang="ro-RO" sz="1600" b="0" kern="1200" dirty="0">
            <a:latin typeface="Trebuchet MS" panose="020B0603020202020204" pitchFamily="34" charset="0"/>
            <a:ea typeface="+mn-ea"/>
            <a:cs typeface="+mn-cs"/>
          </a:endParaRPr>
        </a:p>
        <a:p>
          <a:pPr lvl="0" algn="l" defTabSz="222250">
            <a:lnSpc>
              <a:spcPct val="90000"/>
            </a:lnSpc>
            <a:spcBef>
              <a:spcPct val="0"/>
            </a:spcBef>
            <a:spcAft>
              <a:spcPct val="35000"/>
            </a:spcAft>
          </a:pPr>
          <a:endParaRPr lang="ro-RO" sz="1050" b="0" kern="1200" dirty="0">
            <a:latin typeface="Trebuchet MS" panose="020B0603020202020204" pitchFamily="34" charset="0"/>
            <a:ea typeface="+mn-ea"/>
            <a:cs typeface="+mn-cs"/>
          </a:endParaRPr>
        </a:p>
        <a:p>
          <a:pPr lvl="0" algn="ctr" defTabSz="222250">
            <a:lnSpc>
              <a:spcPct val="90000"/>
            </a:lnSpc>
            <a:spcBef>
              <a:spcPct val="0"/>
            </a:spcBef>
            <a:spcAft>
              <a:spcPct val="35000"/>
            </a:spcAft>
          </a:pPr>
          <a:endParaRPr lang="ro-RO" sz="1800" b="1" kern="1200" dirty="0">
            <a:latin typeface="Trebuchet MS" panose="020B0603020202020204" pitchFamily="34" charset="0"/>
            <a:ea typeface="+mn-ea"/>
            <a:cs typeface="+mn-cs"/>
          </a:endParaRPr>
        </a:p>
        <a:p>
          <a:pPr lvl="0" algn="ctr" defTabSz="222250">
            <a:lnSpc>
              <a:spcPct val="90000"/>
            </a:lnSpc>
            <a:spcBef>
              <a:spcPct val="0"/>
            </a:spcBef>
            <a:spcAft>
              <a:spcPct val="35000"/>
            </a:spcAft>
          </a:pPr>
          <a:endParaRPr lang="ro-RO" sz="1800" b="1" kern="1200" dirty="0">
            <a:latin typeface="Trebuchet MS" panose="020B0603020202020204" pitchFamily="34" charset="0"/>
            <a:ea typeface="+mn-ea"/>
            <a:cs typeface="+mn-cs"/>
          </a:endParaRPr>
        </a:p>
        <a:p>
          <a:pPr lvl="0" algn="ctr" defTabSz="222250">
            <a:lnSpc>
              <a:spcPct val="90000"/>
            </a:lnSpc>
            <a:spcBef>
              <a:spcPct val="0"/>
            </a:spcBef>
            <a:spcAft>
              <a:spcPct val="35000"/>
            </a:spcAft>
          </a:pPr>
          <a:r>
            <a:rPr lang="en-US" sz="1800" b="1" kern="1200" dirty="0" err="1">
              <a:latin typeface="Trebuchet MS" panose="020B0603020202020204" pitchFamily="34" charset="0"/>
              <a:ea typeface="+mn-ea"/>
              <a:cs typeface="+mn-cs"/>
            </a:rPr>
            <a:t>Investiții</a:t>
          </a:r>
          <a:r>
            <a:rPr lang="en-US" sz="1800" b="1" kern="1200" dirty="0">
              <a:latin typeface="Trebuchet MS" panose="020B0603020202020204" pitchFamily="34" charset="0"/>
              <a:ea typeface="+mn-ea"/>
              <a:cs typeface="+mn-cs"/>
            </a:rPr>
            <a:t> </a:t>
          </a:r>
          <a:r>
            <a:rPr lang="en-US" sz="1800" b="1" kern="1200" dirty="0" err="1">
              <a:latin typeface="Trebuchet MS" panose="020B0603020202020204" pitchFamily="34" charset="0"/>
              <a:ea typeface="+mn-ea"/>
              <a:cs typeface="+mn-cs"/>
            </a:rPr>
            <a:t>în</a:t>
          </a:r>
          <a:r>
            <a:rPr lang="en-US" sz="1800" b="1" kern="1200" dirty="0">
              <a:latin typeface="Trebuchet MS" panose="020B0603020202020204" pitchFamily="34" charset="0"/>
              <a:ea typeface="+mn-ea"/>
              <a:cs typeface="+mn-cs"/>
            </a:rPr>
            <a:t> </a:t>
          </a:r>
          <a:r>
            <a:rPr lang="en-US" sz="1800" b="1" kern="1200" dirty="0" err="1">
              <a:latin typeface="Trebuchet MS" panose="020B0603020202020204" pitchFamily="34" charset="0"/>
              <a:ea typeface="+mn-ea"/>
              <a:cs typeface="+mn-cs"/>
            </a:rPr>
            <a:t>consolidarea</a:t>
          </a:r>
          <a:r>
            <a:rPr lang="en-US" sz="1800" b="1" kern="1200" dirty="0">
              <a:latin typeface="Trebuchet MS" panose="020B0603020202020204" pitchFamily="34" charset="0"/>
              <a:ea typeface="+mn-ea"/>
              <a:cs typeface="+mn-cs"/>
            </a:rPr>
            <a:t> </a:t>
          </a:r>
          <a:r>
            <a:rPr lang="en-US" sz="1800" b="1" kern="1200" dirty="0" err="1">
              <a:latin typeface="Trebuchet MS" panose="020B0603020202020204" pitchFamily="34" charset="0"/>
              <a:ea typeface="+mn-ea"/>
              <a:cs typeface="+mn-cs"/>
            </a:rPr>
            <a:t>exploatațiilor</a:t>
          </a:r>
          <a:r>
            <a:rPr lang="en-US" sz="1800" b="1" kern="1200" dirty="0">
              <a:latin typeface="Trebuchet MS" panose="020B0603020202020204" pitchFamily="34" charset="0"/>
              <a:ea typeface="+mn-ea"/>
              <a:cs typeface="+mn-cs"/>
            </a:rPr>
            <a:t> </a:t>
          </a:r>
          <a:r>
            <a:rPr lang="en-US" sz="1800" b="1" kern="1200" dirty="0" err="1">
              <a:latin typeface="Trebuchet MS" panose="020B0603020202020204" pitchFamily="34" charset="0"/>
              <a:ea typeface="+mn-ea"/>
              <a:cs typeface="+mn-cs"/>
            </a:rPr>
            <a:t>tinerilor</a:t>
          </a:r>
          <a:r>
            <a:rPr lang="en-US" sz="1800" b="1" kern="1200" dirty="0">
              <a:latin typeface="Trebuchet MS" panose="020B0603020202020204" pitchFamily="34" charset="0"/>
              <a:ea typeface="+mn-ea"/>
              <a:cs typeface="+mn-cs"/>
            </a:rPr>
            <a:t> </a:t>
          </a:r>
          <a:r>
            <a:rPr lang="en-US" sz="1800" b="1" kern="1200" dirty="0" err="1">
              <a:latin typeface="Trebuchet MS" panose="020B0603020202020204" pitchFamily="34" charset="0"/>
              <a:ea typeface="+mn-ea"/>
              <a:cs typeface="+mn-cs"/>
            </a:rPr>
            <a:t>fermieri</a:t>
          </a:r>
          <a:r>
            <a:rPr lang="en-US" sz="1800" b="1" kern="1200" dirty="0">
              <a:latin typeface="Trebuchet MS" panose="020B0603020202020204" pitchFamily="34" charset="0"/>
              <a:ea typeface="+mn-ea"/>
              <a:cs typeface="+mn-cs"/>
            </a:rPr>
            <a:t> </a:t>
          </a:r>
          <a:r>
            <a:rPr lang="en-US" sz="1800" b="1" kern="1200" dirty="0" err="1">
              <a:latin typeface="Trebuchet MS" panose="020B0603020202020204" pitchFamily="34" charset="0"/>
              <a:ea typeface="+mn-ea"/>
              <a:cs typeface="+mn-cs"/>
            </a:rPr>
            <a:t>instalați</a:t>
          </a:r>
          <a:r>
            <a:rPr lang="en-US" sz="1800" b="1" kern="1200" dirty="0">
              <a:latin typeface="Trebuchet MS" panose="020B0603020202020204" pitchFamily="34" charset="0"/>
              <a:ea typeface="+mn-ea"/>
              <a:cs typeface="+mn-cs"/>
            </a:rPr>
            <a:t> </a:t>
          </a:r>
          <a:r>
            <a:rPr lang="en-US" sz="1800" b="1" kern="1200" dirty="0" err="1">
              <a:latin typeface="Trebuchet MS" panose="020B0603020202020204" pitchFamily="34" charset="0"/>
              <a:ea typeface="+mn-ea"/>
              <a:cs typeface="+mn-cs"/>
            </a:rPr>
            <a:t>și</a:t>
          </a:r>
          <a:r>
            <a:rPr lang="en-US" sz="1800" b="1" kern="1200" dirty="0">
              <a:latin typeface="Trebuchet MS" panose="020B0603020202020204" pitchFamily="34" charset="0"/>
              <a:ea typeface="+mn-ea"/>
              <a:cs typeface="+mn-cs"/>
            </a:rPr>
            <a:t> a </a:t>
          </a:r>
          <a:r>
            <a:rPr lang="en-US" sz="1800" b="1" kern="1200" dirty="0" err="1">
              <a:latin typeface="Trebuchet MS" panose="020B0603020202020204" pitchFamily="34" charset="0"/>
              <a:ea typeface="+mn-ea"/>
              <a:cs typeface="+mn-cs"/>
            </a:rPr>
            <a:t>fermierilor</a:t>
          </a:r>
          <a:r>
            <a:rPr lang="en-US" sz="1800" b="1" kern="1200" dirty="0">
              <a:latin typeface="Trebuchet MS" panose="020B0603020202020204" pitchFamily="34" charset="0"/>
              <a:ea typeface="+mn-ea"/>
              <a:cs typeface="+mn-cs"/>
            </a:rPr>
            <a:t> recent </a:t>
          </a:r>
          <a:r>
            <a:rPr lang="en-US" sz="1800" b="1" kern="1200" dirty="0" err="1">
              <a:latin typeface="Trebuchet MS" panose="020B0603020202020204" pitchFamily="34" charset="0"/>
              <a:ea typeface="+mn-ea"/>
              <a:cs typeface="+mn-cs"/>
            </a:rPr>
            <a:t>instalați</a:t>
          </a:r>
          <a:endParaRPr lang="en-US" sz="1800" b="1" kern="1200" dirty="0">
            <a:latin typeface="Trebuchet MS" panose="020B0603020202020204" pitchFamily="34" charset="0"/>
            <a:ea typeface="+mn-ea"/>
            <a:cs typeface="+mn-cs"/>
          </a:endParaRPr>
        </a:p>
        <a:p>
          <a:pPr lvl="0" algn="l" defTabSz="222250">
            <a:lnSpc>
              <a:spcPct val="90000"/>
            </a:lnSpc>
            <a:spcBef>
              <a:spcPct val="0"/>
            </a:spcBef>
            <a:spcAft>
              <a:spcPct val="35000"/>
            </a:spcAft>
          </a:pPr>
          <a:endParaRPr lang="ro-RO" sz="1000" b="1" kern="1200" dirty="0">
            <a:latin typeface="Trebuchet MS" panose="020B0603020202020204" pitchFamily="34" charset="0"/>
            <a:ea typeface="+mn-ea"/>
            <a:cs typeface="+mn-cs"/>
          </a:endParaRPr>
        </a:p>
        <a:p>
          <a:pPr lvl="0" algn="l" defTabSz="222250">
            <a:lnSpc>
              <a:spcPct val="90000"/>
            </a:lnSpc>
            <a:spcBef>
              <a:spcPct val="0"/>
            </a:spcBef>
            <a:spcAft>
              <a:spcPct val="35000"/>
            </a:spcAft>
          </a:pPr>
          <a:r>
            <a:rPr lang="ro-RO" sz="1800" b="1" kern="1200" dirty="0">
              <a:latin typeface="Trebuchet MS" panose="020B0603020202020204" pitchFamily="34" charset="0"/>
              <a:ea typeface="+mn-ea"/>
              <a:cs typeface="+mn-cs"/>
            </a:rPr>
            <a:t>Buget: 169,5 mil. euro</a:t>
          </a:r>
          <a:endParaRPr lang="en-US" sz="1800" b="1" kern="1200" dirty="0">
            <a:latin typeface="Trebuchet MS" panose="020B0603020202020204" pitchFamily="34" charset="0"/>
            <a:ea typeface="+mn-ea"/>
            <a:cs typeface="+mn-cs"/>
          </a:endParaRPr>
        </a:p>
        <a:p>
          <a:pPr lvl="0" algn="l" defTabSz="222250">
            <a:lnSpc>
              <a:spcPct val="90000"/>
            </a:lnSpc>
            <a:spcBef>
              <a:spcPct val="0"/>
            </a:spcBef>
            <a:spcAft>
              <a:spcPct val="35000"/>
            </a:spcAft>
          </a:pPr>
          <a:endParaRPr lang="ro-RO" sz="1600" b="0" kern="1200" dirty="0">
            <a:latin typeface="Trebuchet MS" panose="020B0603020202020204" pitchFamily="34" charset="0"/>
            <a:ea typeface="+mn-ea"/>
            <a:cs typeface="+mn-cs"/>
          </a:endParaRPr>
        </a:p>
        <a:p>
          <a:pPr lvl="0" algn="l" defTabSz="222250">
            <a:lnSpc>
              <a:spcPct val="90000"/>
            </a:lnSpc>
            <a:spcBef>
              <a:spcPct val="0"/>
            </a:spcBef>
            <a:spcAft>
              <a:spcPct val="35000"/>
            </a:spcAft>
          </a:pPr>
          <a:r>
            <a:rPr lang="en-US" sz="1600" b="1" kern="1200" dirty="0">
              <a:latin typeface="Trebuchet MS" panose="020B0603020202020204" pitchFamily="34" charset="0"/>
              <a:ea typeface="+mn-ea"/>
              <a:cs typeface="+mn-cs"/>
            </a:rPr>
            <a:t>max. 200.000 euro/</a:t>
          </a:r>
          <a:r>
            <a:rPr lang="en-US" sz="1600" b="1" kern="1200" dirty="0" err="1">
              <a:latin typeface="Trebuchet MS" panose="020B0603020202020204" pitchFamily="34" charset="0"/>
              <a:ea typeface="+mn-ea"/>
              <a:cs typeface="+mn-cs"/>
            </a:rPr>
            <a:t>proiect</a:t>
          </a:r>
          <a:r>
            <a:rPr lang="en-US" sz="1600" b="1" kern="1200" dirty="0">
              <a:latin typeface="Trebuchet MS" panose="020B0603020202020204" pitchFamily="34" charset="0"/>
              <a:ea typeface="+mn-ea"/>
              <a:cs typeface="+mn-cs"/>
            </a:rPr>
            <a:t> </a:t>
          </a:r>
          <a:endParaRPr lang="ro-RO" sz="1600" b="1" kern="1200" dirty="0">
            <a:latin typeface="Trebuchet MS" panose="020B0603020202020204" pitchFamily="34" charset="0"/>
            <a:ea typeface="+mn-ea"/>
            <a:cs typeface="+mn-cs"/>
          </a:endParaRPr>
        </a:p>
        <a:p>
          <a:pPr lvl="0" algn="l" defTabSz="222250">
            <a:lnSpc>
              <a:spcPct val="90000"/>
            </a:lnSpc>
            <a:spcBef>
              <a:spcPct val="0"/>
            </a:spcBef>
            <a:spcAft>
              <a:spcPct val="35000"/>
            </a:spcAft>
          </a:pPr>
          <a:r>
            <a:rPr lang="ro-RO" sz="1600" b="1" kern="1200" dirty="0">
              <a:latin typeface="Trebuchet MS" panose="020B0603020202020204" pitchFamily="34" charset="0"/>
              <a:ea typeface="+mn-ea"/>
              <a:cs typeface="+mn-cs"/>
            </a:rPr>
            <a:t>Intensitatea sprijinului: 65% sau 80%</a:t>
          </a:r>
          <a:endParaRPr lang="en-US" sz="1600" b="1" kern="1200" dirty="0">
            <a:latin typeface="Trebuchet MS" panose="020B0603020202020204" pitchFamily="34" charset="0"/>
            <a:ea typeface="+mn-ea"/>
            <a:cs typeface="+mn-cs"/>
          </a:endParaRPr>
        </a:p>
        <a:p>
          <a:pPr lvl="0" algn="l" defTabSz="222250">
            <a:lnSpc>
              <a:spcPct val="90000"/>
            </a:lnSpc>
            <a:spcBef>
              <a:spcPct val="0"/>
            </a:spcBef>
            <a:spcAft>
              <a:spcPct val="35000"/>
            </a:spcAft>
          </a:pPr>
          <a:endParaRPr lang="en-US" sz="1600" b="0" kern="1200" dirty="0">
            <a:latin typeface="Trebuchet MS" panose="020B0603020202020204" pitchFamily="34" charset="0"/>
            <a:ea typeface="+mn-ea"/>
            <a:cs typeface="+mn-cs"/>
          </a:endParaRPr>
        </a:p>
        <a:p>
          <a:pPr lvl="0" algn="l" defTabSz="222250">
            <a:lnSpc>
              <a:spcPct val="90000"/>
            </a:lnSpc>
            <a:spcBef>
              <a:spcPct val="0"/>
            </a:spcBef>
            <a:spcAft>
              <a:spcPct val="35000"/>
            </a:spcAft>
          </a:pPr>
          <a:r>
            <a:rPr lang="en-US" sz="1600" b="1" kern="1200" dirty="0">
              <a:latin typeface="Trebuchet MS" panose="020B0603020202020204" pitchFamily="34" charset="0"/>
              <a:ea typeface="+mn-ea"/>
              <a:cs typeface="+mn-cs"/>
            </a:rPr>
            <a:t>BENEFICIARI</a:t>
          </a:r>
          <a:r>
            <a:rPr lang="ro-RO" sz="1600" b="1" kern="1200" dirty="0">
              <a:latin typeface="Trebuchet MS" panose="020B0603020202020204" pitchFamily="34" charset="0"/>
              <a:ea typeface="+mn-ea"/>
              <a:cs typeface="+mn-cs"/>
            </a:rPr>
            <a:t>:</a:t>
          </a:r>
          <a:endParaRPr lang="en-US" sz="1600" b="1" kern="1200" dirty="0">
            <a:latin typeface="Trebuchet MS" panose="020B0603020202020204" pitchFamily="34" charset="0"/>
            <a:ea typeface="+mn-ea"/>
            <a:cs typeface="+mn-cs"/>
          </a:endParaRPr>
        </a:p>
        <a:p>
          <a:pPr lvl="0" algn="l" defTabSz="222250">
            <a:lnSpc>
              <a:spcPct val="90000"/>
            </a:lnSpc>
            <a:spcBef>
              <a:spcPct val="0"/>
            </a:spcBef>
            <a:spcAft>
              <a:spcPct val="35000"/>
            </a:spcAft>
          </a:pPr>
          <a:r>
            <a:rPr lang="en-US" sz="1600" b="0" kern="1200" dirty="0" err="1">
              <a:latin typeface="Trebuchet MS" panose="020B0603020202020204" pitchFamily="34" charset="0"/>
              <a:ea typeface="+mn-ea"/>
              <a:cs typeface="+mn-cs"/>
            </a:rPr>
            <a:t>Tineri</a:t>
          </a:r>
          <a:r>
            <a:rPr lang="en-US" sz="1600" b="0" kern="1200" dirty="0">
              <a:latin typeface="Trebuchet MS" panose="020B0603020202020204" pitchFamily="34" charset="0"/>
              <a:ea typeface="+mn-ea"/>
              <a:cs typeface="+mn-cs"/>
            </a:rPr>
            <a:t> </a:t>
          </a:r>
          <a:r>
            <a:rPr lang="en-US" sz="1600" b="0" kern="1200" dirty="0" err="1">
              <a:latin typeface="Trebuchet MS" panose="020B0603020202020204" pitchFamily="34" charset="0"/>
              <a:ea typeface="+mn-ea"/>
              <a:cs typeface="+mn-cs"/>
            </a:rPr>
            <a:t>fermieri</a:t>
          </a:r>
          <a:endParaRPr lang="en-US" sz="1600" b="0" kern="1200" dirty="0">
            <a:latin typeface="Trebuchet MS" panose="020B0603020202020204" pitchFamily="34" charset="0"/>
            <a:ea typeface="+mn-ea"/>
            <a:cs typeface="+mn-cs"/>
          </a:endParaRPr>
        </a:p>
        <a:p>
          <a:pPr lvl="0" algn="l" defTabSz="222250">
            <a:lnSpc>
              <a:spcPct val="90000"/>
            </a:lnSpc>
            <a:spcBef>
              <a:spcPct val="0"/>
            </a:spcBef>
            <a:spcAft>
              <a:spcPct val="35000"/>
            </a:spcAft>
          </a:pPr>
          <a:r>
            <a:rPr lang="en-US" sz="1600" b="0" kern="1200" dirty="0" err="1">
              <a:latin typeface="Trebuchet MS" panose="020B0603020202020204" pitchFamily="34" charset="0"/>
              <a:ea typeface="+mn-ea"/>
              <a:cs typeface="+mn-cs"/>
            </a:rPr>
            <a:t>Fermieri</a:t>
          </a:r>
          <a:r>
            <a:rPr lang="en-US" sz="1600" b="0" kern="1200" dirty="0">
              <a:latin typeface="Trebuchet MS" panose="020B0603020202020204" pitchFamily="34" charset="0"/>
              <a:ea typeface="+mn-ea"/>
              <a:cs typeface="+mn-cs"/>
            </a:rPr>
            <a:t> care </a:t>
          </a:r>
          <a:r>
            <a:rPr lang="en-US" sz="1600" b="0" kern="1200" dirty="0">
              <a:solidFill>
                <a:schemeClr val="tx1"/>
              </a:solidFill>
              <a:latin typeface="Trebuchet MS" panose="020B0603020202020204" pitchFamily="34" charset="0"/>
              <a:ea typeface="+mn-ea"/>
              <a:cs typeface="+mn-cs"/>
            </a:rPr>
            <a:t>s-au </a:t>
          </a:r>
          <a:r>
            <a:rPr lang="en-US" sz="1600" b="0" kern="1200" dirty="0" err="1">
              <a:solidFill>
                <a:schemeClr val="tx1"/>
              </a:solidFill>
              <a:latin typeface="Trebuchet MS" panose="020B0603020202020204" pitchFamily="34" charset="0"/>
              <a:ea typeface="+mn-ea"/>
              <a:cs typeface="+mn-cs"/>
            </a:rPr>
            <a:t>instalat</a:t>
          </a:r>
          <a:r>
            <a:rPr lang="en-US" sz="1600" b="0" kern="1200" dirty="0">
              <a:solidFill>
                <a:schemeClr val="tx1"/>
              </a:solidFill>
              <a:latin typeface="Trebuchet MS" panose="020B0603020202020204" pitchFamily="34" charset="0"/>
              <a:ea typeface="+mn-ea"/>
              <a:cs typeface="+mn-cs"/>
            </a:rPr>
            <a:t> </a:t>
          </a:r>
          <a:r>
            <a:rPr lang="en-US" sz="1600" b="0" kern="1200" dirty="0" err="1">
              <a:solidFill>
                <a:schemeClr val="tx1"/>
              </a:solidFill>
              <a:latin typeface="Trebuchet MS" panose="020B0603020202020204" pitchFamily="34" charset="0"/>
              <a:ea typeface="+mn-ea"/>
              <a:cs typeface="+mn-cs"/>
            </a:rPr>
            <a:t>în</a:t>
          </a:r>
          <a:r>
            <a:rPr lang="en-US" sz="1600" b="0" kern="1200" dirty="0">
              <a:solidFill>
                <a:schemeClr val="tx1"/>
              </a:solidFill>
              <a:latin typeface="Trebuchet MS" panose="020B0603020202020204" pitchFamily="34" charset="0"/>
              <a:ea typeface="+mn-ea"/>
              <a:cs typeface="+mn-cs"/>
            </a:rPr>
            <a:t> max. 5 ani la </a:t>
          </a:r>
          <a:r>
            <a:rPr lang="en-US" sz="1600" b="0" kern="1200" dirty="0" err="1">
              <a:solidFill>
                <a:schemeClr val="tx1"/>
              </a:solidFill>
              <a:latin typeface="Trebuchet MS" panose="020B0603020202020204" pitchFamily="34" charset="0"/>
              <a:ea typeface="+mn-ea"/>
              <a:cs typeface="+mn-cs"/>
            </a:rPr>
            <a:t>depunerea</a:t>
          </a:r>
          <a:r>
            <a:rPr lang="en-US" sz="1600" b="0" kern="1200" dirty="0">
              <a:solidFill>
                <a:schemeClr val="tx1"/>
              </a:solidFill>
              <a:latin typeface="Trebuchet MS" panose="020B0603020202020204" pitchFamily="34" charset="0"/>
              <a:ea typeface="+mn-ea"/>
              <a:cs typeface="+mn-cs"/>
            </a:rPr>
            <a:t> C</a:t>
          </a:r>
          <a:r>
            <a:rPr lang="ro-RO" sz="1600" b="0" kern="1200" dirty="0" err="1">
              <a:solidFill>
                <a:schemeClr val="tx1"/>
              </a:solidFill>
              <a:latin typeface="Trebuchet MS" panose="020B0603020202020204" pitchFamily="34" charset="0"/>
              <a:ea typeface="+mn-ea"/>
              <a:cs typeface="+mn-cs"/>
            </a:rPr>
            <a:t>ererii</a:t>
          </a:r>
          <a:r>
            <a:rPr lang="ro-RO" sz="1600" b="0" kern="1200" dirty="0">
              <a:solidFill>
                <a:schemeClr val="tx1"/>
              </a:solidFill>
              <a:latin typeface="Trebuchet MS" panose="020B0603020202020204" pitchFamily="34" charset="0"/>
              <a:ea typeface="+mn-ea"/>
              <a:cs typeface="+mn-cs"/>
            </a:rPr>
            <a:t> de </a:t>
          </a:r>
          <a:r>
            <a:rPr lang="en-US" sz="1600" b="0" kern="1200" dirty="0">
              <a:solidFill>
                <a:schemeClr val="tx1"/>
              </a:solidFill>
              <a:latin typeface="Trebuchet MS" panose="020B0603020202020204" pitchFamily="34" charset="0"/>
              <a:ea typeface="+mn-ea"/>
              <a:cs typeface="+mn-cs"/>
            </a:rPr>
            <a:t>F</a:t>
          </a:r>
          <a:r>
            <a:rPr lang="ro-RO" sz="1600" b="0" kern="1200" dirty="0" err="1">
              <a:solidFill>
                <a:schemeClr val="tx1"/>
              </a:solidFill>
              <a:latin typeface="Trebuchet MS" panose="020B0603020202020204" pitchFamily="34" charset="0"/>
              <a:ea typeface="+mn-ea"/>
              <a:cs typeface="+mn-cs"/>
            </a:rPr>
            <a:t>inanțare</a:t>
          </a:r>
          <a:r>
            <a:rPr lang="en-US" sz="1600" b="0" kern="1200" dirty="0">
              <a:solidFill>
                <a:schemeClr val="tx1"/>
              </a:solidFill>
              <a:latin typeface="Trebuchet MS" panose="020B0603020202020204" pitchFamily="34" charset="0"/>
              <a:ea typeface="+mn-ea"/>
              <a:cs typeface="+mn-cs"/>
            </a:rPr>
            <a:t> </a:t>
          </a:r>
          <a:r>
            <a:rPr lang="en-US" sz="1600" b="0" kern="1200" dirty="0" err="1">
              <a:solidFill>
                <a:schemeClr val="tx1"/>
              </a:solidFill>
              <a:latin typeface="Trebuchet MS" panose="020B0603020202020204" pitchFamily="34" charset="0"/>
              <a:ea typeface="+mn-ea"/>
              <a:cs typeface="+mn-cs"/>
            </a:rPr>
            <a:t>și</a:t>
          </a:r>
          <a:r>
            <a:rPr lang="en-US" sz="1600" b="0" kern="1200" dirty="0">
              <a:solidFill>
                <a:schemeClr val="tx1"/>
              </a:solidFill>
              <a:latin typeface="Trebuchet MS" panose="020B0603020202020204" pitchFamily="34" charset="0"/>
              <a:ea typeface="+mn-ea"/>
              <a:cs typeface="+mn-cs"/>
            </a:rPr>
            <a:t> nu </a:t>
          </a:r>
          <a:r>
            <a:rPr lang="ro-RO" sz="1600" b="0" kern="1200" dirty="0">
              <a:solidFill>
                <a:schemeClr val="tx1"/>
              </a:solidFill>
              <a:latin typeface="Trebuchet MS" panose="020B0603020202020204" pitchFamily="34" charset="0"/>
              <a:ea typeface="+mn-ea"/>
              <a:cs typeface="+mn-cs"/>
            </a:rPr>
            <a:t>au </a:t>
          </a:r>
          <a:r>
            <a:rPr lang="en-US" sz="1600" b="0" kern="1200" dirty="0" err="1">
              <a:solidFill>
                <a:schemeClr val="tx1"/>
              </a:solidFill>
              <a:latin typeface="Trebuchet MS" panose="020B0603020202020204" pitchFamily="34" charset="0"/>
              <a:ea typeface="+mn-ea"/>
              <a:cs typeface="+mn-cs"/>
            </a:rPr>
            <a:t>mai</a:t>
          </a:r>
          <a:r>
            <a:rPr lang="en-US" sz="1600" b="0" kern="1200" dirty="0">
              <a:solidFill>
                <a:schemeClr val="tx1"/>
              </a:solidFill>
              <a:latin typeface="Trebuchet MS" panose="020B0603020202020204" pitchFamily="34" charset="0"/>
              <a:ea typeface="+mn-ea"/>
              <a:cs typeface="+mn-cs"/>
            </a:rPr>
            <a:t> </a:t>
          </a:r>
          <a:r>
            <a:rPr lang="en-US" sz="1600" b="0" kern="1200" dirty="0" err="1">
              <a:solidFill>
                <a:schemeClr val="tx1"/>
              </a:solidFill>
              <a:latin typeface="Trebuchet MS" panose="020B0603020202020204" pitchFamily="34" charset="0"/>
              <a:ea typeface="+mn-ea"/>
              <a:cs typeface="+mn-cs"/>
            </a:rPr>
            <a:t>mult</a:t>
          </a:r>
          <a:r>
            <a:rPr lang="en-US" sz="1600" b="0" kern="1200" dirty="0">
              <a:solidFill>
                <a:schemeClr val="tx1"/>
              </a:solidFill>
              <a:latin typeface="Trebuchet MS" panose="020B0603020202020204" pitchFamily="34" charset="0"/>
              <a:ea typeface="+mn-ea"/>
              <a:cs typeface="+mn-cs"/>
            </a:rPr>
            <a:t> de 45 de ani </a:t>
          </a:r>
          <a:r>
            <a:rPr lang="en-US" sz="1600" b="0" kern="1200" dirty="0" err="1">
              <a:solidFill>
                <a:schemeClr val="tx1"/>
              </a:solidFill>
              <a:latin typeface="Trebuchet MS" panose="020B0603020202020204" pitchFamily="34" charset="0"/>
              <a:ea typeface="+mn-ea"/>
              <a:cs typeface="+mn-cs"/>
            </a:rPr>
            <a:t>și</a:t>
          </a:r>
          <a:r>
            <a:rPr lang="en-US" sz="1600" b="0" kern="1200" dirty="0">
              <a:solidFill>
                <a:schemeClr val="tx1"/>
              </a:solidFill>
              <a:latin typeface="Trebuchet MS" panose="020B0603020202020204" pitchFamily="34" charset="0"/>
              <a:ea typeface="+mn-ea"/>
              <a:cs typeface="+mn-cs"/>
            </a:rPr>
            <a:t> sunt </a:t>
          </a:r>
          <a:r>
            <a:rPr lang="en-US" sz="1600" b="0" kern="1200" dirty="0" err="1">
              <a:latin typeface="Trebuchet MS" panose="020B0603020202020204" pitchFamily="34" charset="0"/>
              <a:ea typeface="+mn-ea"/>
              <a:cs typeface="+mn-cs"/>
            </a:rPr>
            <a:t>șefi</a:t>
          </a:r>
          <a:r>
            <a:rPr lang="en-US" sz="1600" b="0" kern="1200" dirty="0">
              <a:latin typeface="Trebuchet MS" panose="020B0603020202020204" pitchFamily="34" charset="0"/>
              <a:ea typeface="+mn-ea"/>
              <a:cs typeface="+mn-cs"/>
            </a:rPr>
            <a:t> ai </a:t>
          </a:r>
          <a:r>
            <a:rPr lang="en-US" sz="1600" b="0" kern="1200" dirty="0" err="1">
              <a:latin typeface="Trebuchet MS" panose="020B0603020202020204" pitchFamily="34" charset="0"/>
              <a:ea typeface="+mn-ea"/>
              <a:cs typeface="+mn-cs"/>
            </a:rPr>
            <a:t>exploatației</a:t>
          </a:r>
          <a:endParaRPr lang="en-US" sz="1600" b="0" kern="1200" dirty="0">
            <a:latin typeface="Trebuchet MS" panose="020B0603020202020204" pitchFamily="34" charset="0"/>
            <a:ea typeface="+mn-ea"/>
            <a:cs typeface="+mn-cs"/>
          </a:endParaRPr>
        </a:p>
        <a:p>
          <a:pPr lvl="0" algn="l" defTabSz="222250">
            <a:lnSpc>
              <a:spcPct val="90000"/>
            </a:lnSpc>
            <a:spcBef>
              <a:spcPct val="0"/>
            </a:spcBef>
            <a:spcAft>
              <a:spcPct val="35000"/>
            </a:spcAft>
          </a:pPr>
          <a:endParaRPr lang="en-GB" sz="1800" b="0" kern="1200" dirty="0">
            <a:latin typeface="Trebuchet MS" panose="020B0603020202020204" pitchFamily="34" charset="0"/>
            <a:ea typeface="+mn-ea"/>
            <a:cs typeface="+mn-cs"/>
          </a:endParaRPr>
        </a:p>
      </dsp:txBody>
      <dsp:txXfrm>
        <a:off x="2719146" y="0"/>
        <a:ext cx="3677803" cy="1245268"/>
      </dsp:txXfrm>
    </dsp:sp>
    <dsp:sp modelId="{1F5B260A-E837-4762-B462-BF6718B2AAA1}">
      <dsp:nvSpPr>
        <dsp:cNvPr id="0" name=""/>
        <dsp:cNvSpPr/>
      </dsp:nvSpPr>
      <dsp:spPr>
        <a:xfrm>
          <a:off x="6599513" y="0"/>
          <a:ext cx="3198535" cy="4150895"/>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ro-RO" sz="18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endParaRPr lang="ro-RO" sz="18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endParaRPr lang="ro-RO" sz="18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endParaRPr lang="ro-RO" sz="18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endParaRPr lang="ro-RO" sz="18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endParaRPr lang="ro-RO" sz="18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endParaRPr lang="ro-RO" sz="18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endParaRPr lang="ro-RO" sz="8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r>
            <a:rPr lang="ro-RO" sz="1800" b="1" kern="1200" dirty="0">
              <a:latin typeface="Trebuchet MS" panose="020B0603020202020204" pitchFamily="34" charset="0"/>
              <a:ea typeface="+mn-ea"/>
              <a:cs typeface="+mn-cs"/>
            </a:rPr>
            <a:t>Investiții în fermele de mici dimensiuni</a:t>
          </a:r>
        </a:p>
        <a:p>
          <a:pPr lvl="0" algn="l" defTabSz="800100">
            <a:lnSpc>
              <a:spcPct val="90000"/>
            </a:lnSpc>
            <a:spcBef>
              <a:spcPct val="0"/>
            </a:spcBef>
            <a:spcAft>
              <a:spcPct val="35000"/>
            </a:spcAft>
          </a:pPr>
          <a:endParaRPr lang="ro-RO" sz="18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800" b="1" kern="1200" dirty="0">
              <a:latin typeface="Trebuchet MS" panose="020B0603020202020204" pitchFamily="34" charset="0"/>
              <a:ea typeface="+mn-ea"/>
              <a:cs typeface="+mn-cs"/>
            </a:rPr>
            <a:t>Buget: 108 mil. euro</a:t>
          </a:r>
        </a:p>
        <a:p>
          <a:pPr lvl="0" algn="l" defTabSz="800100">
            <a:lnSpc>
              <a:spcPct val="90000"/>
            </a:lnSpc>
            <a:spcBef>
              <a:spcPct val="0"/>
            </a:spcBef>
            <a:spcAft>
              <a:spcPct val="35000"/>
            </a:spcAft>
          </a:pPr>
          <a:endParaRPr lang="ro-RO" sz="18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8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600" b="1" kern="1200" dirty="0">
              <a:latin typeface="Trebuchet MS" panose="020B0603020202020204" pitchFamily="34" charset="0"/>
              <a:ea typeface="+mn-ea"/>
              <a:cs typeface="+mn-cs"/>
            </a:rPr>
            <a:t>50.000 euro/proiect</a:t>
          </a:r>
        </a:p>
        <a:p>
          <a:pPr lvl="0" algn="l" defTabSz="800100">
            <a:lnSpc>
              <a:spcPct val="90000"/>
            </a:lnSpc>
            <a:spcBef>
              <a:spcPct val="0"/>
            </a:spcBef>
            <a:spcAft>
              <a:spcPct val="35000"/>
            </a:spcAft>
          </a:pPr>
          <a:r>
            <a:rPr lang="ro-RO" sz="1600" b="1" kern="1200" dirty="0">
              <a:latin typeface="Trebuchet MS" panose="020B0603020202020204" pitchFamily="34" charset="0"/>
              <a:ea typeface="+mn-ea"/>
              <a:cs typeface="+mn-cs"/>
            </a:rPr>
            <a:t>Intensitatea sprijinului: max. 85%</a:t>
          </a:r>
        </a:p>
        <a:p>
          <a:pPr lvl="0" algn="l" defTabSz="800100">
            <a:lnSpc>
              <a:spcPct val="90000"/>
            </a:lnSpc>
            <a:spcBef>
              <a:spcPct val="0"/>
            </a:spcBef>
            <a:spcAft>
              <a:spcPct val="35000"/>
            </a:spcAft>
          </a:pPr>
          <a:endParaRPr lang="ro-RO" sz="16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600" b="1" kern="1200" dirty="0">
              <a:latin typeface="Trebuchet MS" panose="020B0603020202020204" pitchFamily="34" charset="0"/>
              <a:ea typeface="+mn-ea"/>
              <a:cs typeface="+mn-cs"/>
            </a:rPr>
            <a:t>BENEFICIARI:</a:t>
          </a:r>
        </a:p>
        <a:p>
          <a:pPr lvl="0" algn="l" defTabSz="800100">
            <a:lnSpc>
              <a:spcPct val="90000"/>
            </a:lnSpc>
            <a:spcBef>
              <a:spcPct val="0"/>
            </a:spcBef>
            <a:spcAft>
              <a:spcPct val="35000"/>
            </a:spcAft>
          </a:pPr>
          <a:r>
            <a:rPr lang="ro-RO" sz="1600" b="0" kern="1200" dirty="0">
              <a:latin typeface="Trebuchet MS" panose="020B0603020202020204" pitchFamily="34" charset="0"/>
              <a:ea typeface="+mn-ea"/>
              <a:cs typeface="+mn-cs"/>
            </a:rPr>
            <a:t>Fermieri</a:t>
          </a:r>
          <a:r>
            <a:rPr lang="ro-RO" sz="1600" b="0" kern="1200" dirty="0">
              <a:solidFill>
                <a:schemeClr val="tx1"/>
              </a:solidFill>
              <a:latin typeface="Trebuchet MS" panose="020B0603020202020204" pitchFamily="34" charset="0"/>
              <a:ea typeface="+mn-ea"/>
              <a:cs typeface="+mn-cs"/>
            </a:rPr>
            <a:t>, cu excepția persoanelor fizice</a:t>
          </a:r>
        </a:p>
      </dsp:txBody>
      <dsp:txXfrm>
        <a:off x="6599513" y="0"/>
        <a:ext cx="3198535" cy="12452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B2469-9720-4193-987B-A9AF33362275}">
      <dsp:nvSpPr>
        <dsp:cNvPr id="0" name=""/>
        <dsp:cNvSpPr/>
      </dsp:nvSpPr>
      <dsp:spPr>
        <a:xfrm>
          <a:off x="0" y="0"/>
          <a:ext cx="5839023" cy="4351338"/>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24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endParaRPr lang="ro-RO" sz="24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endParaRPr lang="ro-RO" sz="20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r>
            <a:rPr lang="ro-RO" sz="2000" b="1" kern="1200" dirty="0">
              <a:latin typeface="Trebuchet MS" panose="020B0603020202020204" pitchFamily="34" charset="0"/>
              <a:ea typeface="+mn-ea"/>
              <a:cs typeface="+mn-cs"/>
            </a:rPr>
            <a:t>Investiții neproductive la nivel de fermă</a:t>
          </a:r>
        </a:p>
        <a:p>
          <a:pPr lvl="0" algn="ctr" defTabSz="800100">
            <a:lnSpc>
              <a:spcPct val="90000"/>
            </a:lnSpc>
            <a:spcBef>
              <a:spcPct val="0"/>
            </a:spcBef>
            <a:spcAft>
              <a:spcPct val="35000"/>
            </a:spcAft>
          </a:pPr>
          <a:endParaRPr lang="ro-RO" sz="20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800" b="0" kern="1200" dirty="0">
              <a:latin typeface="Trebuchet MS" panose="020B0603020202020204" pitchFamily="34" charset="0"/>
              <a:ea typeface="+mn-ea"/>
              <a:cs typeface="+mn-cs"/>
            </a:rPr>
            <a:t>Sprijin în vederea creării de perdele naturale de protecție pentru culturile din fermă, cu scopul de a proteja împotriva factorilor climatici.</a:t>
          </a:r>
          <a:endParaRPr lang="ro-RO" sz="20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2000" b="1" kern="1200" dirty="0">
              <a:latin typeface="Trebuchet MS" panose="020B0603020202020204" pitchFamily="34" charset="0"/>
              <a:ea typeface="+mn-ea"/>
              <a:cs typeface="+mn-cs"/>
            </a:rPr>
            <a:t>Buget: 11,7 mil euro</a:t>
          </a:r>
        </a:p>
        <a:p>
          <a:pPr lvl="0" algn="l" defTabSz="800100">
            <a:lnSpc>
              <a:spcPct val="90000"/>
            </a:lnSpc>
            <a:spcBef>
              <a:spcPct val="0"/>
            </a:spcBef>
            <a:spcAft>
              <a:spcPct val="35000"/>
            </a:spcAft>
          </a:pPr>
          <a:r>
            <a:rPr lang="ro-RO" sz="1800" b="1" kern="1200" dirty="0">
              <a:latin typeface="Trebuchet MS" panose="020B0603020202020204" pitchFamily="34" charset="0"/>
              <a:ea typeface="+mn-ea"/>
              <a:cs typeface="+mn-cs"/>
            </a:rPr>
            <a:t>200.000 euro</a:t>
          </a:r>
          <a:r>
            <a:rPr lang="en-GB" sz="1800" b="0" kern="1200" dirty="0">
              <a:latin typeface="Trebuchet MS" panose="020B0603020202020204" pitchFamily="34" charset="0"/>
              <a:ea typeface="+mn-ea"/>
              <a:cs typeface="+mn-cs"/>
            </a:rPr>
            <a:t>/</a:t>
          </a:r>
          <a:r>
            <a:rPr lang="en-GB" sz="1800" b="0" kern="1200" dirty="0" err="1">
              <a:latin typeface="Trebuchet MS" panose="020B0603020202020204" pitchFamily="34" charset="0"/>
              <a:ea typeface="+mn-ea"/>
              <a:cs typeface="+mn-cs"/>
            </a:rPr>
            <a:t>proiect</a:t>
          </a:r>
          <a:endParaRPr lang="en-GB" sz="1800" b="0" kern="1200" dirty="0">
            <a:latin typeface="Trebuchet MS" panose="020B0603020202020204" pitchFamily="34" charset="0"/>
            <a:ea typeface="+mn-ea"/>
            <a:cs typeface="+mn-cs"/>
          </a:endParaRPr>
        </a:p>
        <a:p>
          <a:pPr lvl="0" algn="l" defTabSz="800100">
            <a:lnSpc>
              <a:spcPct val="90000"/>
            </a:lnSpc>
            <a:spcBef>
              <a:spcPct val="0"/>
            </a:spcBef>
            <a:spcAft>
              <a:spcPct val="35000"/>
            </a:spcAft>
          </a:pPr>
          <a:endParaRPr lang="ro-RO" sz="1800" b="0"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800" b="0" kern="1200" dirty="0">
              <a:latin typeface="Trebuchet MS" panose="020B0603020202020204" pitchFamily="34" charset="0"/>
              <a:ea typeface="+mn-ea"/>
              <a:cs typeface="+mn-cs"/>
            </a:rPr>
            <a:t>Intensitatea sprijinului: 100 %</a:t>
          </a:r>
        </a:p>
        <a:p>
          <a:pPr lvl="0" algn="l" defTabSz="800100">
            <a:lnSpc>
              <a:spcPct val="90000"/>
            </a:lnSpc>
            <a:spcBef>
              <a:spcPct val="0"/>
            </a:spcBef>
            <a:spcAft>
              <a:spcPct val="35000"/>
            </a:spcAft>
          </a:pPr>
          <a:endParaRPr lang="ro-RO" sz="1800" b="1" u="sng"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1800" b="1" kern="1200" dirty="0">
              <a:latin typeface="Trebuchet MS" panose="020B0603020202020204" pitchFamily="34" charset="0"/>
              <a:ea typeface="+mn-ea"/>
              <a:cs typeface="+mn-cs"/>
            </a:rPr>
            <a:t>BENEFICIARI:</a:t>
          </a:r>
        </a:p>
        <a:p>
          <a:pPr lvl="0" algn="l" defTabSz="800100">
            <a:lnSpc>
              <a:spcPct val="100000"/>
            </a:lnSpc>
            <a:spcBef>
              <a:spcPct val="0"/>
            </a:spcBef>
            <a:spcAft>
              <a:spcPts val="0"/>
            </a:spcAft>
          </a:pPr>
          <a:r>
            <a:rPr lang="ro-RO" sz="1800" b="0" kern="1200" dirty="0">
              <a:latin typeface="Trebuchet MS" panose="020B0603020202020204" pitchFamily="34" charset="0"/>
              <a:ea typeface="+mn-ea"/>
              <a:cs typeface="+mn-cs"/>
            </a:rPr>
            <a:t>Fermieri,</a:t>
          </a:r>
          <a:r>
            <a:rPr lang="ro-RO" sz="1800" b="0" kern="1200" dirty="0">
              <a:solidFill>
                <a:srgbClr val="FF0000"/>
              </a:solidFill>
              <a:latin typeface="Trebuchet MS" panose="020B0603020202020204" pitchFamily="34" charset="0"/>
              <a:ea typeface="+mn-ea"/>
              <a:cs typeface="+mn-cs"/>
            </a:rPr>
            <a:t> </a:t>
          </a:r>
          <a:r>
            <a:rPr lang="ro-RO" sz="1800" b="0" kern="1200" dirty="0">
              <a:solidFill>
                <a:schemeClr val="tx1"/>
              </a:solidFill>
              <a:latin typeface="Trebuchet MS" panose="020B0603020202020204" pitchFamily="34" charset="0"/>
              <a:ea typeface="+mn-ea"/>
              <a:cs typeface="+mn-cs"/>
            </a:rPr>
            <a:t>cu excepția persoanelor fizice</a:t>
          </a:r>
        </a:p>
        <a:p>
          <a:pPr lvl="0" algn="l" defTabSz="800100">
            <a:lnSpc>
              <a:spcPct val="100000"/>
            </a:lnSpc>
            <a:spcBef>
              <a:spcPct val="0"/>
            </a:spcBef>
            <a:spcAft>
              <a:spcPts val="0"/>
            </a:spcAft>
          </a:pPr>
          <a:endParaRPr lang="ro-RO" sz="2000" b="0" kern="1200" dirty="0">
            <a:latin typeface="Trebuchet MS" panose="020B0603020202020204" pitchFamily="34" charset="0"/>
            <a:ea typeface="+mn-ea"/>
            <a:cs typeface="+mn-cs"/>
          </a:endParaRPr>
        </a:p>
        <a:p>
          <a:pPr lvl="0" algn="l" defTabSz="800100">
            <a:lnSpc>
              <a:spcPct val="100000"/>
            </a:lnSpc>
            <a:spcBef>
              <a:spcPct val="0"/>
            </a:spcBef>
            <a:spcAft>
              <a:spcPts val="0"/>
            </a:spcAft>
          </a:pPr>
          <a:endParaRPr lang="ro-RO" sz="2000" b="0" kern="1200" dirty="0">
            <a:latin typeface="Trebuchet MS" panose="020B0603020202020204" pitchFamily="34" charset="0"/>
            <a:ea typeface="+mn-ea"/>
            <a:cs typeface="+mn-cs"/>
          </a:endParaRPr>
        </a:p>
      </dsp:txBody>
      <dsp:txXfrm>
        <a:off x="0" y="0"/>
        <a:ext cx="5839023" cy="13054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B2469-9720-4193-987B-A9AF33362275}">
      <dsp:nvSpPr>
        <dsp:cNvPr id="0" name=""/>
        <dsp:cNvSpPr/>
      </dsp:nvSpPr>
      <dsp:spPr>
        <a:xfrm>
          <a:off x="420" y="0"/>
          <a:ext cx="8607758" cy="3719418"/>
        </a:xfrm>
        <a:prstGeom prst="roundRect">
          <a:avLst>
            <a:gd name="adj" fmla="val 1000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1800" b="1" kern="1200" dirty="0">
            <a:latin typeface="Calibri" panose="020F0502020204030204"/>
            <a:ea typeface="+mn-ea"/>
            <a:cs typeface="+mn-cs"/>
          </a:endParaRPr>
        </a:p>
        <a:p>
          <a:pPr lvl="0" algn="ctr" defTabSz="800100">
            <a:lnSpc>
              <a:spcPct val="90000"/>
            </a:lnSpc>
            <a:spcBef>
              <a:spcPct val="0"/>
            </a:spcBef>
            <a:spcAft>
              <a:spcPct val="35000"/>
            </a:spcAft>
          </a:pPr>
          <a:endParaRPr lang="ro-RO" sz="22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endParaRPr lang="ro-RO" sz="2200" b="1" kern="1200" dirty="0">
            <a:latin typeface="Trebuchet MS" panose="020B0603020202020204" pitchFamily="34" charset="0"/>
            <a:ea typeface="+mn-ea"/>
            <a:cs typeface="+mn-cs"/>
          </a:endParaRPr>
        </a:p>
        <a:p>
          <a:pPr lvl="0" algn="ctr" defTabSz="800100">
            <a:lnSpc>
              <a:spcPct val="90000"/>
            </a:lnSpc>
            <a:spcBef>
              <a:spcPct val="0"/>
            </a:spcBef>
            <a:spcAft>
              <a:spcPct val="35000"/>
            </a:spcAft>
          </a:pPr>
          <a:r>
            <a:rPr lang="ro-RO" sz="2200" b="1" kern="1200" dirty="0">
              <a:latin typeface="Trebuchet MS" panose="020B0603020202020204" pitchFamily="34" charset="0"/>
              <a:ea typeface="+mn-ea"/>
              <a:cs typeface="+mn-cs"/>
            </a:rPr>
            <a:t>Investiții în</a:t>
          </a:r>
          <a:r>
            <a:rPr lang="en-GB" sz="2200" b="1" kern="1200" dirty="0">
              <a:latin typeface="Trebuchet MS" panose="020B0603020202020204" pitchFamily="34" charset="0"/>
              <a:ea typeface="+mn-ea"/>
              <a:cs typeface="+mn-cs"/>
            </a:rPr>
            <a:t> </a:t>
          </a:r>
          <a:r>
            <a:rPr lang="ro-RO" sz="2200" b="1" kern="1200" dirty="0">
              <a:latin typeface="Trebuchet MS" panose="020B0603020202020204" pitchFamily="34" charset="0"/>
              <a:ea typeface="+mn-ea"/>
              <a:cs typeface="+mn-cs"/>
            </a:rPr>
            <a:t>crearea și dezvoltarea de activități neagricole</a:t>
          </a:r>
          <a:endParaRPr lang="en-GB" sz="22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en-GB" sz="2000" b="0" kern="1200" dirty="0">
              <a:latin typeface="Trebuchet MS" panose="020B0603020202020204" pitchFamily="34" charset="0"/>
              <a:ea typeface="+mn-ea"/>
              <a:cs typeface="+mn-cs"/>
            </a:rPr>
            <a:t> </a:t>
          </a:r>
          <a:endParaRPr lang="en-GB" sz="2000" b="1"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ro-RO" sz="2000" b="1" kern="1200" dirty="0">
              <a:latin typeface="Trebuchet MS" panose="020B0603020202020204" pitchFamily="34" charset="0"/>
              <a:ea typeface="+mn-ea"/>
              <a:cs typeface="+mn-cs"/>
            </a:rPr>
            <a:t>Buget</a:t>
          </a:r>
          <a:r>
            <a:rPr lang="en-GB" sz="2000" b="1" kern="1200" dirty="0">
              <a:latin typeface="Trebuchet MS" panose="020B0603020202020204" pitchFamily="34" charset="0"/>
              <a:ea typeface="+mn-ea"/>
              <a:cs typeface="+mn-cs"/>
            </a:rPr>
            <a:t>: 150 mil. Euro</a:t>
          </a:r>
        </a:p>
        <a:p>
          <a:pPr lvl="0" algn="l" defTabSz="800100">
            <a:lnSpc>
              <a:spcPct val="90000"/>
            </a:lnSpc>
            <a:spcBef>
              <a:spcPct val="0"/>
            </a:spcBef>
            <a:spcAft>
              <a:spcPct val="35000"/>
            </a:spcAft>
          </a:pPr>
          <a:r>
            <a:rPr lang="ro-RO" sz="2000" b="0" kern="1200" dirty="0">
              <a:solidFill>
                <a:schemeClr val="tx1"/>
              </a:solidFill>
              <a:latin typeface="Trebuchet MS" panose="020B0603020202020204" pitchFamily="34" charset="0"/>
              <a:ea typeface="+mn-ea"/>
              <a:cs typeface="+mn-cs"/>
            </a:rPr>
            <a:t>Acoperire teritorială: </a:t>
          </a:r>
          <a:r>
            <a:rPr lang="ro-RO" sz="2000" b="0" kern="1200" dirty="0">
              <a:latin typeface="Trebuchet MS" panose="020B0603020202020204" pitchFamily="34" charset="0"/>
              <a:ea typeface="+mn-ea"/>
              <a:cs typeface="+mn-cs"/>
            </a:rPr>
            <a:t>spațiul rural</a:t>
          </a:r>
        </a:p>
        <a:p>
          <a:pPr lvl="0" algn="l" defTabSz="800100">
            <a:lnSpc>
              <a:spcPct val="90000"/>
            </a:lnSpc>
            <a:spcBef>
              <a:spcPct val="0"/>
            </a:spcBef>
            <a:spcAft>
              <a:spcPct val="35000"/>
            </a:spcAft>
          </a:pPr>
          <a:endParaRPr lang="en-GB" sz="2000" b="0"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en-GB" sz="2000" b="1" kern="1200" dirty="0" err="1">
              <a:latin typeface="Trebuchet MS" panose="020B0603020202020204" pitchFamily="34" charset="0"/>
              <a:ea typeface="+mn-ea"/>
              <a:cs typeface="+mn-cs"/>
            </a:rPr>
            <a:t>Valoarea</a:t>
          </a:r>
          <a:r>
            <a:rPr lang="en-GB" sz="2000" b="1" kern="1200" dirty="0">
              <a:latin typeface="Trebuchet MS" panose="020B0603020202020204" pitchFamily="34" charset="0"/>
              <a:ea typeface="+mn-ea"/>
              <a:cs typeface="+mn-cs"/>
            </a:rPr>
            <a:t> </a:t>
          </a:r>
          <a:r>
            <a:rPr lang="en-GB" sz="2000" b="1" kern="1200" dirty="0" err="1">
              <a:latin typeface="Trebuchet MS" panose="020B0603020202020204" pitchFamily="34" charset="0"/>
              <a:ea typeface="+mn-ea"/>
              <a:cs typeface="+mn-cs"/>
            </a:rPr>
            <a:t>maximă</a:t>
          </a:r>
          <a:r>
            <a:rPr lang="en-GB" sz="2000" b="1" kern="1200" dirty="0">
              <a:latin typeface="Trebuchet MS" panose="020B0603020202020204" pitchFamily="34" charset="0"/>
              <a:ea typeface="+mn-ea"/>
              <a:cs typeface="+mn-cs"/>
            </a:rPr>
            <a:t> a </a:t>
          </a:r>
          <a:r>
            <a:rPr lang="en-GB" sz="2000" b="1" kern="1200" dirty="0" err="1">
              <a:latin typeface="Trebuchet MS" panose="020B0603020202020204" pitchFamily="34" charset="0"/>
              <a:ea typeface="+mn-ea"/>
              <a:cs typeface="+mn-cs"/>
            </a:rPr>
            <a:t>sprijinului</a:t>
          </a:r>
          <a:r>
            <a:rPr lang="en-GB" sz="2000" b="1" kern="1200" dirty="0">
              <a:latin typeface="Trebuchet MS" panose="020B0603020202020204" pitchFamily="34" charset="0"/>
              <a:ea typeface="+mn-ea"/>
              <a:cs typeface="+mn-cs"/>
            </a:rPr>
            <a:t> public </a:t>
          </a:r>
          <a:r>
            <a:rPr lang="en-GB" sz="2000" b="0" kern="1200" dirty="0" err="1">
              <a:latin typeface="Trebuchet MS" panose="020B0603020202020204" pitchFamily="34" charset="0"/>
              <a:ea typeface="+mn-ea"/>
              <a:cs typeface="+mn-cs"/>
            </a:rPr>
            <a:t>este</a:t>
          </a:r>
          <a:r>
            <a:rPr lang="en-GB" sz="2000" b="0" kern="1200" dirty="0">
              <a:latin typeface="Trebuchet MS" panose="020B0603020202020204" pitchFamily="34" charset="0"/>
              <a:ea typeface="+mn-ea"/>
              <a:cs typeface="+mn-cs"/>
            </a:rPr>
            <a:t> </a:t>
          </a:r>
          <a:r>
            <a:rPr lang="en-GB" sz="2000" b="1" kern="1200" dirty="0">
              <a:latin typeface="Trebuchet MS" panose="020B0603020202020204" pitchFamily="34" charset="0"/>
              <a:ea typeface="+mn-ea"/>
              <a:cs typeface="+mn-cs"/>
            </a:rPr>
            <a:t>200.000 Euro</a:t>
          </a:r>
          <a:r>
            <a:rPr lang="ro-RO" sz="2000" b="1" kern="1200" dirty="0">
              <a:latin typeface="Trebuchet MS" panose="020B0603020202020204" pitchFamily="34" charset="0"/>
              <a:ea typeface="+mn-ea"/>
              <a:cs typeface="+mn-cs"/>
            </a:rPr>
            <a:t>/proiect</a:t>
          </a:r>
          <a:r>
            <a:rPr lang="en-GB" sz="2000" b="0" kern="1200" dirty="0">
              <a:latin typeface="Trebuchet MS" panose="020B0603020202020204" pitchFamily="34" charset="0"/>
              <a:ea typeface="+mn-ea"/>
              <a:cs typeface="+mn-cs"/>
            </a:rPr>
            <a:t>;</a:t>
          </a:r>
        </a:p>
        <a:p>
          <a:pPr lvl="0" algn="l" defTabSz="800100">
            <a:lnSpc>
              <a:spcPct val="90000"/>
            </a:lnSpc>
            <a:spcBef>
              <a:spcPct val="0"/>
            </a:spcBef>
            <a:spcAft>
              <a:spcPct val="35000"/>
            </a:spcAft>
          </a:pPr>
          <a:endParaRPr lang="ro-RO" sz="2000" b="0" kern="1200" dirty="0">
            <a:latin typeface="Trebuchet MS" panose="020B0603020202020204" pitchFamily="34" charset="0"/>
            <a:ea typeface="+mn-ea"/>
            <a:cs typeface="+mn-cs"/>
          </a:endParaRPr>
        </a:p>
        <a:p>
          <a:pPr lvl="0" algn="l" defTabSz="800100">
            <a:lnSpc>
              <a:spcPct val="90000"/>
            </a:lnSpc>
            <a:spcBef>
              <a:spcPct val="0"/>
            </a:spcBef>
            <a:spcAft>
              <a:spcPct val="35000"/>
            </a:spcAft>
          </a:pPr>
          <a:r>
            <a:rPr lang="en-GB" sz="2000" b="0" kern="1200" dirty="0" err="1">
              <a:latin typeface="Trebuchet MS" panose="020B0603020202020204" pitchFamily="34" charset="0"/>
              <a:ea typeface="+mn-ea"/>
              <a:cs typeface="+mn-cs"/>
            </a:rPr>
            <a:t>Intensitatea</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sprijinului</a:t>
          </a:r>
          <a:r>
            <a:rPr lang="en-GB" sz="2000" b="0" kern="1200" dirty="0">
              <a:latin typeface="Trebuchet MS" panose="020B0603020202020204" pitchFamily="34" charset="0"/>
              <a:ea typeface="+mn-ea"/>
              <a:cs typeface="+mn-cs"/>
            </a:rPr>
            <a:t> public </a:t>
          </a:r>
          <a:r>
            <a:rPr lang="en-GB" sz="2000" b="0" kern="1200" dirty="0" err="1">
              <a:latin typeface="Trebuchet MS" panose="020B0603020202020204" pitchFamily="34" charset="0"/>
              <a:ea typeface="+mn-ea"/>
              <a:cs typeface="+mn-cs"/>
            </a:rPr>
            <a:t>nerambursabil</a:t>
          </a:r>
          <a:r>
            <a:rPr lang="en-GB" sz="2000" b="0" kern="1200" dirty="0">
              <a:latin typeface="Trebuchet MS" panose="020B0603020202020204" pitchFamily="34" charset="0"/>
              <a:ea typeface="+mn-ea"/>
              <a:cs typeface="+mn-cs"/>
            </a:rPr>
            <a:t> - 65%;</a:t>
          </a:r>
        </a:p>
        <a:p>
          <a:pPr lvl="0" algn="l" defTabSz="800100">
            <a:lnSpc>
              <a:spcPct val="90000"/>
            </a:lnSpc>
            <a:spcBef>
              <a:spcPct val="0"/>
            </a:spcBef>
            <a:spcAft>
              <a:spcPct val="35000"/>
            </a:spcAft>
          </a:pPr>
          <a:r>
            <a:rPr lang="en-GB" sz="2000" b="0" kern="1200" dirty="0" err="1">
              <a:latin typeface="Trebuchet MS" panose="020B0603020202020204" pitchFamily="34" charset="0"/>
              <a:ea typeface="+mn-ea"/>
              <a:cs typeface="+mn-cs"/>
            </a:rPr>
            <a:t>Sprijinul</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intră</a:t>
          </a:r>
          <a:r>
            <a:rPr lang="en-GB" sz="2000" b="0" kern="1200" dirty="0">
              <a:latin typeface="Trebuchet MS" panose="020B0603020202020204" pitchFamily="34" charset="0"/>
              <a:ea typeface="+mn-ea"/>
              <a:cs typeface="+mn-cs"/>
            </a:rPr>
            <a:t> sub </a:t>
          </a:r>
          <a:r>
            <a:rPr lang="en-GB" sz="2000" b="0" kern="1200" dirty="0" err="1">
              <a:latin typeface="Trebuchet MS" panose="020B0603020202020204" pitchFamily="34" charset="0"/>
              <a:ea typeface="+mn-ea"/>
              <a:cs typeface="+mn-cs"/>
            </a:rPr>
            <a:t>incidența</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regulilor</a:t>
          </a:r>
          <a:r>
            <a:rPr lang="en-GB" sz="2000" b="0" kern="1200" dirty="0">
              <a:latin typeface="Trebuchet MS" panose="020B0603020202020204" pitchFamily="34" charset="0"/>
              <a:ea typeface="+mn-ea"/>
              <a:cs typeface="+mn-cs"/>
            </a:rPr>
            <a:t> </a:t>
          </a:r>
          <a:r>
            <a:rPr lang="en-GB" sz="2000" b="0" kern="1200" dirty="0" err="1">
              <a:latin typeface="Trebuchet MS" panose="020B0603020202020204" pitchFamily="34" charset="0"/>
              <a:ea typeface="+mn-ea"/>
              <a:cs typeface="+mn-cs"/>
            </a:rPr>
            <a:t>ajutorului</a:t>
          </a:r>
          <a:r>
            <a:rPr lang="en-GB" sz="2000" b="0" kern="1200" dirty="0">
              <a:latin typeface="Trebuchet MS" panose="020B0603020202020204" pitchFamily="34" charset="0"/>
              <a:ea typeface="+mn-ea"/>
              <a:cs typeface="+mn-cs"/>
            </a:rPr>
            <a:t> de minimis.</a:t>
          </a:r>
        </a:p>
        <a:p>
          <a:pPr lvl="0" algn="l" defTabSz="800100">
            <a:lnSpc>
              <a:spcPct val="90000"/>
            </a:lnSpc>
            <a:spcBef>
              <a:spcPct val="0"/>
            </a:spcBef>
            <a:spcAft>
              <a:spcPct val="35000"/>
            </a:spcAft>
          </a:pPr>
          <a:endParaRPr lang="en-GB" sz="1800" b="0" kern="1200" dirty="0">
            <a:latin typeface="Trebuchet MS" panose="020B0603020202020204" pitchFamily="34" charset="0"/>
            <a:ea typeface="+mn-ea"/>
            <a:cs typeface="+mn-cs"/>
          </a:endParaRPr>
        </a:p>
      </dsp:txBody>
      <dsp:txXfrm>
        <a:off x="420" y="0"/>
        <a:ext cx="8607758" cy="11158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B65A4-A353-4EAE-BD30-AADDD6D231E2}">
      <dsp:nvSpPr>
        <dsp:cNvPr id="0" name=""/>
        <dsp:cNvSpPr/>
      </dsp:nvSpPr>
      <dsp:spPr>
        <a:xfrm>
          <a:off x="1711844" y="706094"/>
          <a:ext cx="3699022" cy="1966488"/>
        </a:xfrm>
        <a:prstGeom prst="rect">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0" tIns="128016" rIns="128016" bIns="128016" numCol="1" spcCol="1270" anchor="t" anchorCtr="0">
          <a:noAutofit/>
        </a:bodyPr>
        <a:lstStyle/>
        <a:p>
          <a:pPr marL="0" marR="0" lvl="0" indent="0" algn="l" defTabSz="914400" eaLnBrk="1" fontAlgn="auto" latinLnBrk="0" hangingPunct="1">
            <a:lnSpc>
              <a:spcPct val="90000"/>
            </a:lnSpc>
            <a:spcBef>
              <a:spcPct val="0"/>
            </a:spcBef>
            <a:spcAft>
              <a:spcPct val="35000"/>
            </a:spcAft>
            <a:buClrTx/>
            <a:buSzTx/>
            <a:buFontTx/>
            <a:buNone/>
            <a:tabLst/>
            <a:defRPr/>
          </a:pPr>
          <a:r>
            <a:rPr lang="ro-RO" sz="1800" b="1" kern="1200" dirty="0"/>
            <a:t>Comunale - 200,99 mil euro</a:t>
          </a:r>
        </a:p>
        <a:p>
          <a:pPr marL="0" lvl="0" algn="l" defTabSz="800100">
            <a:lnSpc>
              <a:spcPct val="90000"/>
            </a:lnSpc>
            <a:spcBef>
              <a:spcPct val="0"/>
            </a:spcBef>
            <a:spcAft>
              <a:spcPct val="35000"/>
            </a:spcAft>
            <a:buNone/>
          </a:pPr>
          <a:r>
            <a:rPr lang="en-GB" sz="1800" b="1" kern="1200" dirty="0" err="1"/>
            <a:t>Crearea</a:t>
          </a:r>
          <a:r>
            <a:rPr lang="en-GB" sz="1800" b="1" kern="1200" dirty="0"/>
            <a:t>/</a:t>
          </a:r>
          <a:r>
            <a:rPr lang="en-GB" sz="1800" b="1" kern="1200" dirty="0" err="1"/>
            <a:t>modernizarea</a:t>
          </a:r>
          <a:r>
            <a:rPr lang="en-GB" sz="1800" b="1" kern="1200" dirty="0"/>
            <a:t> </a:t>
          </a:r>
          <a:r>
            <a:rPr lang="en-GB" sz="1800" b="1" kern="1200" dirty="0" err="1"/>
            <a:t>infrastructurii</a:t>
          </a:r>
          <a:r>
            <a:rPr lang="en-GB" sz="1800" b="1" kern="1200" dirty="0"/>
            <a:t> </a:t>
          </a:r>
          <a:r>
            <a:rPr lang="en-GB" sz="1800" b="1" kern="1200" dirty="0" err="1"/>
            <a:t>rutiere</a:t>
          </a:r>
          <a:r>
            <a:rPr lang="en-GB" sz="1800" b="1" kern="1200" dirty="0"/>
            <a:t> de </a:t>
          </a:r>
          <a:r>
            <a:rPr lang="en-GB" sz="1800" b="1" kern="1200" dirty="0" err="1"/>
            <a:t>bază</a:t>
          </a:r>
          <a:r>
            <a:rPr lang="en-GB" sz="1800" b="1" kern="1200" dirty="0"/>
            <a:t> din </a:t>
          </a:r>
          <a:r>
            <a:rPr lang="en-GB" sz="1800" b="1" kern="1200" dirty="0" err="1"/>
            <a:t>spațiul</a:t>
          </a:r>
          <a:r>
            <a:rPr lang="en-GB" sz="1800" b="1" kern="1200" dirty="0"/>
            <a:t> rural</a:t>
          </a:r>
          <a:endParaRPr lang="ro-RO" sz="1800" b="1" kern="1200" dirty="0"/>
        </a:p>
        <a:p>
          <a:pPr marL="0" lvl="0" algn="l" defTabSz="800100">
            <a:lnSpc>
              <a:spcPct val="100000"/>
            </a:lnSpc>
            <a:spcBef>
              <a:spcPct val="0"/>
            </a:spcBef>
            <a:spcAft>
              <a:spcPts val="0"/>
            </a:spcAft>
            <a:buNone/>
          </a:pPr>
          <a:r>
            <a:rPr lang="ro-RO" sz="1800" b="1" kern="1200" dirty="0"/>
            <a:t>max.</a:t>
          </a:r>
          <a:r>
            <a:rPr lang="en-GB" sz="1800" b="1" kern="1200" dirty="0"/>
            <a:t> 1.000.00</a:t>
          </a:r>
          <a:r>
            <a:rPr lang="ro-RO" sz="1800" b="1" kern="1200" dirty="0"/>
            <a:t> </a:t>
          </a:r>
          <a:r>
            <a:rPr lang="en-GB" sz="1800" b="1" kern="1200" dirty="0"/>
            <a:t>euro</a:t>
          </a:r>
          <a:r>
            <a:rPr lang="ro-RO" sz="1800" b="1" kern="1200" dirty="0"/>
            <a:t>/beneficiar</a:t>
          </a:r>
        </a:p>
        <a:p>
          <a:pPr marL="0" lvl="0" algn="l" defTabSz="800100">
            <a:lnSpc>
              <a:spcPct val="100000"/>
            </a:lnSpc>
            <a:spcBef>
              <a:spcPct val="0"/>
            </a:spcBef>
            <a:spcAft>
              <a:spcPts val="0"/>
            </a:spcAft>
            <a:buNone/>
          </a:pPr>
          <a:r>
            <a:rPr lang="ro-RO" sz="1800" b="1" kern="1200" dirty="0"/>
            <a:t>Intensitate sprijin - 100%</a:t>
          </a:r>
          <a:endParaRPr lang="en-GB" sz="1800" kern="1200" dirty="0"/>
        </a:p>
      </dsp:txBody>
      <dsp:txXfrm>
        <a:off x="2303687" y="706094"/>
        <a:ext cx="3107179" cy="1966488"/>
      </dsp:txXfrm>
    </dsp:sp>
    <dsp:sp modelId="{5485CE45-C9BE-47AB-965C-431EDE6FDB64}">
      <dsp:nvSpPr>
        <dsp:cNvPr id="0" name=""/>
        <dsp:cNvSpPr/>
      </dsp:nvSpPr>
      <dsp:spPr>
        <a:xfrm>
          <a:off x="78499" y="2677983"/>
          <a:ext cx="3931556" cy="1715309"/>
        </a:xfrm>
        <a:prstGeom prst="rect">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0" tIns="128016" rIns="128016" bIns="128016" numCol="1" spcCol="1270" anchor="t" anchorCtr="0">
          <a:noAutofit/>
        </a:bodyPr>
        <a:lstStyle/>
        <a:p>
          <a:pPr lvl="0" algn="l" defTabSz="800100">
            <a:lnSpc>
              <a:spcPct val="90000"/>
            </a:lnSpc>
            <a:spcBef>
              <a:spcPct val="0"/>
            </a:spcBef>
            <a:spcAft>
              <a:spcPct val="35000"/>
            </a:spcAft>
          </a:pPr>
          <a:r>
            <a:rPr lang="ro-RO" sz="1800" b="1" kern="1200" dirty="0"/>
            <a:t>Agricole</a:t>
          </a:r>
          <a:r>
            <a:rPr lang="ro-RO" sz="1800" kern="1200" dirty="0"/>
            <a:t> </a:t>
          </a:r>
          <a:r>
            <a:rPr lang="ro-RO" sz="1800" b="1" kern="1200" dirty="0"/>
            <a:t>–</a:t>
          </a:r>
          <a:r>
            <a:rPr lang="ro-RO" sz="1800" kern="1200" dirty="0"/>
            <a:t> </a:t>
          </a:r>
          <a:r>
            <a:rPr lang="ro-RO" sz="1800" b="1" kern="1200" dirty="0"/>
            <a:t>100 mil. euro</a:t>
          </a:r>
          <a:endParaRPr lang="en-GB" sz="1800" b="1" kern="1200" dirty="0"/>
        </a:p>
        <a:p>
          <a:pPr lvl="0" algn="l" defTabSz="800100">
            <a:lnSpc>
              <a:spcPct val="90000"/>
            </a:lnSpc>
            <a:spcBef>
              <a:spcPct val="0"/>
            </a:spcBef>
            <a:spcAft>
              <a:spcPct val="35000"/>
            </a:spcAft>
          </a:pPr>
          <a:r>
            <a:rPr lang="es-ES" sz="1800" b="1" kern="1200" dirty="0" err="1"/>
            <a:t>Crearea</a:t>
          </a:r>
          <a:r>
            <a:rPr lang="es-ES" sz="1800" b="1" kern="1200" dirty="0"/>
            <a:t>/</a:t>
          </a:r>
          <a:r>
            <a:rPr lang="es-ES" sz="1800" b="1" kern="1200" dirty="0" err="1"/>
            <a:t>modernizarea</a:t>
          </a:r>
          <a:r>
            <a:rPr lang="es-ES" sz="1800" b="1" kern="1200" dirty="0"/>
            <a:t> </a:t>
          </a:r>
          <a:r>
            <a:rPr lang="es-ES" sz="1800" b="1" kern="1200" dirty="0" err="1"/>
            <a:t>infrastructurii</a:t>
          </a:r>
          <a:r>
            <a:rPr lang="es-ES" sz="1800" b="1" kern="1200" dirty="0"/>
            <a:t> de </a:t>
          </a:r>
          <a:r>
            <a:rPr lang="es-ES" sz="1800" b="1" kern="1200" dirty="0" err="1"/>
            <a:t>acces</a:t>
          </a:r>
          <a:r>
            <a:rPr lang="es-ES" sz="1800" b="1" kern="1200" dirty="0"/>
            <a:t> </a:t>
          </a:r>
          <a:r>
            <a:rPr lang="es-ES" sz="1800" b="1" kern="1200" dirty="0" err="1"/>
            <a:t>agricolă</a:t>
          </a:r>
          <a:endParaRPr lang="ro-RO" sz="1800" b="1" kern="1200" dirty="0"/>
        </a:p>
        <a:p>
          <a:pPr lvl="0" algn="l" defTabSz="800100">
            <a:lnSpc>
              <a:spcPct val="90000"/>
            </a:lnSpc>
            <a:spcBef>
              <a:spcPct val="0"/>
            </a:spcBef>
            <a:spcAft>
              <a:spcPct val="35000"/>
            </a:spcAft>
          </a:pPr>
          <a:r>
            <a:rPr lang="es-ES" sz="1800" b="1" kern="1200" dirty="0" err="1"/>
            <a:t>max</a:t>
          </a:r>
          <a:r>
            <a:rPr lang="es-ES" sz="1800" b="1" kern="1200" dirty="0"/>
            <a:t>. 1.000.000</a:t>
          </a:r>
          <a:r>
            <a:rPr lang="ro-RO" sz="1800" b="1" kern="1200" dirty="0"/>
            <a:t> </a:t>
          </a:r>
          <a:r>
            <a:rPr lang="es-ES" sz="1800" b="1" kern="1200" dirty="0"/>
            <a:t>euro/beneficiar</a:t>
          </a:r>
          <a:endParaRPr lang="ro-RO" sz="1800" b="1" kern="1200" dirty="0"/>
        </a:p>
        <a:p>
          <a:pPr lvl="0" algn="l" defTabSz="800100">
            <a:lnSpc>
              <a:spcPct val="90000"/>
            </a:lnSpc>
            <a:spcBef>
              <a:spcPct val="0"/>
            </a:spcBef>
            <a:spcAft>
              <a:spcPct val="35000"/>
            </a:spcAft>
          </a:pPr>
          <a:r>
            <a:rPr lang="en-GB" sz="1800" b="1" kern="1200" dirty="0"/>
            <a:t> </a:t>
          </a:r>
          <a:r>
            <a:rPr lang="en-GB" sz="1800" b="1" kern="1200" dirty="0" err="1"/>
            <a:t>Intensitate</a:t>
          </a:r>
          <a:r>
            <a:rPr lang="en-GB" sz="1800" b="1" kern="1200" dirty="0"/>
            <a:t> </a:t>
          </a:r>
          <a:r>
            <a:rPr lang="en-GB" sz="1800" b="1" kern="1200" dirty="0" err="1"/>
            <a:t>sprijin</a:t>
          </a:r>
          <a:r>
            <a:rPr lang="en-GB" sz="1800" b="1" kern="1200" dirty="0"/>
            <a:t> – 100%</a:t>
          </a:r>
        </a:p>
        <a:p>
          <a:pPr lvl="0" algn="l" defTabSz="800100">
            <a:lnSpc>
              <a:spcPct val="90000"/>
            </a:lnSpc>
            <a:spcBef>
              <a:spcPct val="0"/>
            </a:spcBef>
            <a:spcAft>
              <a:spcPct val="35000"/>
            </a:spcAft>
          </a:pPr>
          <a:endParaRPr lang="ro-RO" sz="1800" b="1" kern="1200" dirty="0"/>
        </a:p>
        <a:p>
          <a:pPr lvl="0" algn="l" defTabSz="800100">
            <a:lnSpc>
              <a:spcPct val="90000"/>
            </a:lnSpc>
            <a:spcBef>
              <a:spcPct val="0"/>
            </a:spcBef>
            <a:spcAft>
              <a:spcPct val="35000"/>
            </a:spcAft>
          </a:pPr>
          <a:endParaRPr lang="en-GB" sz="1800" kern="1200" dirty="0"/>
        </a:p>
      </dsp:txBody>
      <dsp:txXfrm>
        <a:off x="707548" y="2677983"/>
        <a:ext cx="3302507" cy="1715309"/>
      </dsp:txXfrm>
    </dsp:sp>
    <dsp:sp modelId="{AB54845B-C8EB-49A0-9572-54F68A038E93}">
      <dsp:nvSpPr>
        <dsp:cNvPr id="0" name=""/>
        <dsp:cNvSpPr/>
      </dsp:nvSpPr>
      <dsp:spPr>
        <a:xfrm>
          <a:off x="0" y="0"/>
          <a:ext cx="2097728" cy="1774097"/>
        </a:xfrm>
        <a:prstGeom prst="ellipse">
          <a:avLst/>
        </a:prstGeom>
        <a:solidFill>
          <a:schemeClr val="accent4">
            <a:lumMod val="20000"/>
            <a:lumOff val="80000"/>
          </a:schemeClr>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ro-RO" sz="2400" b="1" kern="1200" dirty="0">
              <a:solidFill>
                <a:schemeClr val="tx1"/>
              </a:solidFill>
            </a:rPr>
            <a:t>Drumuri</a:t>
          </a:r>
        </a:p>
      </dsp:txBody>
      <dsp:txXfrm>
        <a:off x="307205" y="259810"/>
        <a:ext cx="1483318" cy="1254477"/>
      </dsp:txXfrm>
    </dsp:sp>
    <dsp:sp modelId="{08D3F641-6EF1-4BB8-ACAF-4586D9032AB7}">
      <dsp:nvSpPr>
        <dsp:cNvPr id="0" name=""/>
        <dsp:cNvSpPr/>
      </dsp:nvSpPr>
      <dsp:spPr>
        <a:xfrm>
          <a:off x="7418991" y="744291"/>
          <a:ext cx="3615774" cy="1774984"/>
        </a:xfrm>
        <a:prstGeom prst="rect">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n-GB" sz="1800" b="1" kern="1200" dirty="0" err="1"/>
            <a:t>Modernizarea</a:t>
          </a:r>
          <a:r>
            <a:rPr lang="en-GB" sz="1800" b="1" kern="1200" dirty="0"/>
            <a:t> </a:t>
          </a:r>
          <a:r>
            <a:rPr lang="en-GB" sz="1800" b="1" kern="1200" dirty="0" err="1"/>
            <a:t>infrastructurii</a:t>
          </a:r>
          <a:r>
            <a:rPr lang="en-GB" sz="1800" b="1" kern="1200" dirty="0"/>
            <a:t> de </a:t>
          </a:r>
          <a:r>
            <a:rPr lang="en-GB" sz="1800" b="1" kern="1200" dirty="0" err="1"/>
            <a:t>irigații</a:t>
          </a:r>
          <a:r>
            <a:rPr lang="en-GB" sz="1800" b="1" kern="1200" dirty="0"/>
            <a:t> </a:t>
          </a:r>
          <a:r>
            <a:rPr lang="ro-RO" sz="1800" b="1" kern="1200" dirty="0"/>
            <a:t>– 400 mil. euro</a:t>
          </a:r>
          <a:r>
            <a:rPr lang="en-GB" sz="1800" b="1" kern="1200" dirty="0"/>
            <a:t> </a:t>
          </a:r>
          <a:endParaRPr lang="ro-RO" sz="1800" b="1" kern="1200" dirty="0"/>
        </a:p>
        <a:p>
          <a:pPr lvl="0" algn="l" defTabSz="800100">
            <a:lnSpc>
              <a:spcPct val="100000"/>
            </a:lnSpc>
            <a:spcBef>
              <a:spcPct val="0"/>
            </a:spcBef>
            <a:spcAft>
              <a:spcPts val="0"/>
            </a:spcAft>
          </a:pPr>
          <a:r>
            <a:rPr lang="ro-RO" sz="1800" b="1" kern="1200" dirty="0"/>
            <a:t>max. </a:t>
          </a:r>
          <a:r>
            <a:rPr lang="en-GB" sz="1800" b="1" kern="1200" dirty="0"/>
            <a:t>1.500.000</a:t>
          </a:r>
          <a:r>
            <a:rPr lang="ro-RO" sz="1800" b="1" kern="1200" dirty="0"/>
            <a:t> euro</a:t>
          </a:r>
          <a:r>
            <a:rPr lang="en-GB" sz="1800" b="1" kern="1200" dirty="0"/>
            <a:t>/</a:t>
          </a:r>
          <a:r>
            <a:rPr lang="en-GB" sz="1800" b="1" kern="1200" dirty="0" err="1"/>
            <a:t>beneficiar</a:t>
          </a:r>
          <a:endParaRPr lang="en-GB" sz="1800" b="1" kern="1200" dirty="0"/>
        </a:p>
        <a:p>
          <a:pPr lvl="0" algn="l" defTabSz="800100">
            <a:lnSpc>
              <a:spcPct val="90000"/>
            </a:lnSpc>
            <a:spcBef>
              <a:spcPct val="0"/>
            </a:spcBef>
            <a:spcAft>
              <a:spcPct val="35000"/>
            </a:spcAft>
          </a:pPr>
          <a:r>
            <a:rPr lang="ro-RO" sz="1800" kern="1200" dirty="0"/>
            <a:t> </a:t>
          </a:r>
          <a:r>
            <a:rPr lang="ro-RO" sz="1800" b="1" kern="1200" dirty="0"/>
            <a:t>Intensitate sprijin – 100%</a:t>
          </a:r>
          <a:endParaRPr lang="en-GB" sz="1800" b="1" kern="1200" dirty="0"/>
        </a:p>
      </dsp:txBody>
      <dsp:txXfrm>
        <a:off x="7997515" y="744291"/>
        <a:ext cx="3037250" cy="1774984"/>
      </dsp:txXfrm>
    </dsp:sp>
    <dsp:sp modelId="{13E1D9CC-8846-417B-B99F-FE8CCD80665D}">
      <dsp:nvSpPr>
        <dsp:cNvPr id="0" name=""/>
        <dsp:cNvSpPr/>
      </dsp:nvSpPr>
      <dsp:spPr>
        <a:xfrm>
          <a:off x="6852223" y="2474369"/>
          <a:ext cx="3986736" cy="1774984"/>
        </a:xfrm>
        <a:prstGeom prst="rect">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0" tIns="128016" rIns="128016" bIns="128016" numCol="1" spcCol="1270" anchor="ctr" anchorCtr="0">
          <a:noAutofit/>
        </a:bodyPr>
        <a:lstStyle/>
        <a:p>
          <a:pPr lvl="0" algn="l" defTabSz="800100">
            <a:lnSpc>
              <a:spcPct val="100000"/>
            </a:lnSpc>
            <a:spcBef>
              <a:spcPct val="0"/>
            </a:spcBef>
            <a:spcAft>
              <a:spcPts val="0"/>
            </a:spcAft>
          </a:pPr>
          <a:endParaRPr lang="en-GB" sz="1800" kern="1200" dirty="0"/>
        </a:p>
        <a:p>
          <a:pPr lvl="0" algn="l" defTabSz="800100">
            <a:lnSpc>
              <a:spcPct val="100000"/>
            </a:lnSpc>
            <a:spcBef>
              <a:spcPct val="0"/>
            </a:spcBef>
            <a:spcAft>
              <a:spcPts val="0"/>
            </a:spcAft>
          </a:pPr>
          <a:r>
            <a:rPr lang="en-GB" sz="1800" b="1" kern="1200" dirty="0" err="1"/>
            <a:t>Înființarea</a:t>
          </a:r>
          <a:r>
            <a:rPr lang="en-GB" sz="1800" b="1" kern="1200" dirty="0"/>
            <a:t> </a:t>
          </a:r>
          <a:r>
            <a:rPr lang="en-GB" sz="1800" b="1" kern="1200" dirty="0" err="1"/>
            <a:t>sistemelor</a:t>
          </a:r>
          <a:r>
            <a:rPr lang="en-GB" sz="1800" b="1" kern="1200" dirty="0"/>
            <a:t> de </a:t>
          </a:r>
          <a:r>
            <a:rPr lang="en-GB" sz="1800" b="1" kern="1200" dirty="0" err="1"/>
            <a:t>irigații</a:t>
          </a:r>
          <a:r>
            <a:rPr lang="ro-RO" sz="1800" b="1" kern="1200" dirty="0"/>
            <a:t> – 102,4 mil. euro</a:t>
          </a:r>
          <a:r>
            <a:rPr lang="en-GB" sz="1800" b="1" kern="1200" dirty="0"/>
            <a:t> </a:t>
          </a:r>
          <a:endParaRPr lang="ro-RO" sz="1800" b="1" kern="1200" dirty="0"/>
        </a:p>
        <a:p>
          <a:pPr lvl="0" algn="l" defTabSz="800100">
            <a:lnSpc>
              <a:spcPct val="100000"/>
            </a:lnSpc>
            <a:spcBef>
              <a:spcPct val="0"/>
            </a:spcBef>
            <a:spcAft>
              <a:spcPts val="0"/>
            </a:spcAft>
          </a:pPr>
          <a:endParaRPr lang="ro-RO" sz="1800" kern="1200" dirty="0"/>
        </a:p>
        <a:p>
          <a:pPr lvl="0" algn="l" defTabSz="800100">
            <a:lnSpc>
              <a:spcPct val="100000"/>
            </a:lnSpc>
            <a:spcBef>
              <a:spcPct val="0"/>
            </a:spcBef>
            <a:spcAft>
              <a:spcPts val="0"/>
            </a:spcAft>
          </a:pPr>
          <a:r>
            <a:rPr lang="ro-RO" sz="1800" b="1" kern="1200" dirty="0"/>
            <a:t>m</a:t>
          </a:r>
          <a:r>
            <a:rPr lang="en-GB" sz="1800" b="1" kern="1200" dirty="0" err="1"/>
            <a:t>ax</a:t>
          </a:r>
          <a:r>
            <a:rPr lang="en-GB" sz="1800" b="1" kern="1200" dirty="0"/>
            <a:t>. 500.000</a:t>
          </a:r>
          <a:r>
            <a:rPr lang="ro-RO" sz="1800" b="1" kern="1200" dirty="0"/>
            <a:t> </a:t>
          </a:r>
          <a:r>
            <a:rPr lang="en-GB" sz="1800" b="1" kern="1200" dirty="0"/>
            <a:t>euro/</a:t>
          </a:r>
          <a:r>
            <a:rPr lang="en-GB" sz="1800" b="1" kern="1200" dirty="0" err="1"/>
            <a:t>Beneficiar</a:t>
          </a:r>
          <a:endParaRPr lang="ro-RO" sz="1800" b="1" kern="1200" dirty="0"/>
        </a:p>
        <a:p>
          <a:pPr lvl="0" algn="l" defTabSz="800100">
            <a:lnSpc>
              <a:spcPct val="100000"/>
            </a:lnSpc>
            <a:spcBef>
              <a:spcPct val="0"/>
            </a:spcBef>
            <a:spcAft>
              <a:spcPts val="0"/>
            </a:spcAft>
          </a:pPr>
          <a:r>
            <a:rPr lang="en-GB" sz="1800" b="1" kern="1200" dirty="0" err="1"/>
            <a:t>Intensitate</a:t>
          </a:r>
          <a:r>
            <a:rPr lang="en-GB" sz="1800" b="1" kern="1200" dirty="0"/>
            <a:t> </a:t>
          </a:r>
          <a:r>
            <a:rPr lang="en-GB" sz="1800" b="1" kern="1200" dirty="0" err="1"/>
            <a:t>sprijin</a:t>
          </a:r>
          <a:r>
            <a:rPr lang="en-GB" sz="1800" b="1" kern="1200" dirty="0"/>
            <a:t> – </a:t>
          </a:r>
          <a:r>
            <a:rPr lang="ro-RO" sz="1800" b="1" kern="1200" dirty="0"/>
            <a:t>65%</a:t>
          </a:r>
          <a:endParaRPr lang="en-GB" sz="1800" b="1" kern="1200" dirty="0"/>
        </a:p>
        <a:p>
          <a:pPr lvl="0" algn="l" defTabSz="800100">
            <a:lnSpc>
              <a:spcPct val="100000"/>
            </a:lnSpc>
            <a:spcBef>
              <a:spcPct val="0"/>
            </a:spcBef>
            <a:spcAft>
              <a:spcPts val="0"/>
            </a:spcAft>
          </a:pPr>
          <a:endParaRPr lang="en-GB" sz="1600" b="1" kern="1200" dirty="0"/>
        </a:p>
        <a:p>
          <a:pPr lvl="0" algn="l" defTabSz="800100">
            <a:lnSpc>
              <a:spcPct val="100000"/>
            </a:lnSpc>
            <a:spcBef>
              <a:spcPct val="0"/>
            </a:spcBef>
            <a:spcAft>
              <a:spcPts val="0"/>
            </a:spcAft>
          </a:pPr>
          <a:endParaRPr lang="en-GB" sz="1600" kern="1200" dirty="0"/>
        </a:p>
      </dsp:txBody>
      <dsp:txXfrm>
        <a:off x="7490101" y="2474369"/>
        <a:ext cx="3348858" cy="1774984"/>
      </dsp:txXfrm>
    </dsp:sp>
    <dsp:sp modelId="{122C9677-E321-4412-9EC6-32EFAB3483A1}">
      <dsp:nvSpPr>
        <dsp:cNvPr id="0" name=""/>
        <dsp:cNvSpPr/>
      </dsp:nvSpPr>
      <dsp:spPr>
        <a:xfrm>
          <a:off x="5663084" y="42832"/>
          <a:ext cx="2309627" cy="1946912"/>
        </a:xfrm>
        <a:prstGeom prst="ellipse">
          <a:avLst/>
        </a:prstGeom>
        <a:solidFill>
          <a:schemeClr val="accent4">
            <a:lumMod val="20000"/>
            <a:lumOff val="80000"/>
          </a:schemeClr>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ro-RO" sz="2200" b="1" kern="1200" dirty="0"/>
            <a:t>Infrastructură irigații</a:t>
          </a:r>
        </a:p>
        <a:p>
          <a:pPr lvl="0" algn="ctr" defTabSz="977900">
            <a:lnSpc>
              <a:spcPct val="90000"/>
            </a:lnSpc>
            <a:spcBef>
              <a:spcPct val="0"/>
            </a:spcBef>
            <a:spcAft>
              <a:spcPct val="35000"/>
            </a:spcAft>
          </a:pPr>
          <a:endParaRPr lang="en-GB" sz="2200" b="1" kern="1200" dirty="0"/>
        </a:p>
      </dsp:txBody>
      <dsp:txXfrm>
        <a:off x="6001321" y="327951"/>
        <a:ext cx="1633153" cy="13766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55290" cy="497658"/>
          </a:xfrm>
          <a:prstGeom prst="rect">
            <a:avLst/>
          </a:prstGeom>
        </p:spPr>
        <p:txBody>
          <a:bodyPr vert="horz" lIns="91440" tIns="45720" rIns="91440" bIns="45720" rtlCol="0"/>
          <a:lstStyle>
            <a:lvl1pPr algn="l">
              <a:defRPr sz="1200"/>
            </a:lvl1pPr>
          </a:lstStyle>
          <a:p>
            <a:endParaRPr lang="ro-RO" dirty="0"/>
          </a:p>
        </p:txBody>
      </p:sp>
      <p:sp>
        <p:nvSpPr>
          <p:cNvPr id="3" name="Date Placeholder 2"/>
          <p:cNvSpPr>
            <a:spLocks noGrp="1"/>
          </p:cNvSpPr>
          <p:nvPr>
            <p:ph type="dt" sz="quarter" idx="1"/>
          </p:nvPr>
        </p:nvSpPr>
        <p:spPr>
          <a:xfrm>
            <a:off x="3863033" y="2"/>
            <a:ext cx="2955290" cy="497658"/>
          </a:xfrm>
          <a:prstGeom prst="rect">
            <a:avLst/>
          </a:prstGeom>
        </p:spPr>
        <p:txBody>
          <a:bodyPr vert="horz" lIns="91440" tIns="45720" rIns="91440" bIns="45720" rtlCol="0"/>
          <a:lstStyle>
            <a:lvl1pPr algn="r">
              <a:defRPr sz="1200"/>
            </a:lvl1pPr>
          </a:lstStyle>
          <a:p>
            <a:fld id="{4864CBFF-4872-4A2E-AE98-724B0B683FA5}" type="datetimeFigureOut">
              <a:rPr lang="ro-RO" smtClean="0"/>
              <a:t>24.02.2023</a:t>
            </a:fld>
            <a:endParaRPr lang="ro-RO" dirty="0"/>
          </a:p>
        </p:txBody>
      </p:sp>
      <p:sp>
        <p:nvSpPr>
          <p:cNvPr id="4" name="Footer Placeholder 3"/>
          <p:cNvSpPr>
            <a:spLocks noGrp="1"/>
          </p:cNvSpPr>
          <p:nvPr>
            <p:ph type="ftr" sz="quarter" idx="2"/>
          </p:nvPr>
        </p:nvSpPr>
        <p:spPr>
          <a:xfrm>
            <a:off x="0" y="9421045"/>
            <a:ext cx="2955290" cy="497657"/>
          </a:xfrm>
          <a:prstGeom prst="rect">
            <a:avLst/>
          </a:prstGeom>
        </p:spPr>
        <p:txBody>
          <a:bodyPr vert="horz" lIns="91440" tIns="45720" rIns="91440" bIns="45720" rtlCol="0" anchor="b"/>
          <a:lstStyle>
            <a:lvl1pPr algn="l">
              <a:defRPr sz="1200"/>
            </a:lvl1pPr>
          </a:lstStyle>
          <a:p>
            <a:endParaRPr lang="ro-RO" dirty="0"/>
          </a:p>
        </p:txBody>
      </p:sp>
      <p:sp>
        <p:nvSpPr>
          <p:cNvPr id="5" name="Slide Number Placeholder 4"/>
          <p:cNvSpPr>
            <a:spLocks noGrp="1"/>
          </p:cNvSpPr>
          <p:nvPr>
            <p:ph type="sldNum" sz="quarter" idx="3"/>
          </p:nvPr>
        </p:nvSpPr>
        <p:spPr>
          <a:xfrm>
            <a:off x="3863033" y="9421045"/>
            <a:ext cx="2955290" cy="497657"/>
          </a:xfrm>
          <a:prstGeom prst="rect">
            <a:avLst/>
          </a:prstGeom>
        </p:spPr>
        <p:txBody>
          <a:bodyPr vert="horz" lIns="91440" tIns="45720" rIns="91440" bIns="45720" rtlCol="0" anchor="b"/>
          <a:lstStyle>
            <a:lvl1pPr algn="r">
              <a:defRPr sz="1200"/>
            </a:lvl1pPr>
          </a:lstStyle>
          <a:p>
            <a:fld id="{2EB37660-D955-4606-84BC-2C1F6B1C3280}" type="slidenum">
              <a:rPr lang="ro-RO" smtClean="0"/>
              <a:t>‹#›</a:t>
            </a:fld>
            <a:endParaRPr lang="ro-RO" dirty="0"/>
          </a:p>
        </p:txBody>
      </p:sp>
    </p:spTree>
    <p:extLst>
      <p:ext uri="{BB962C8B-B14F-4D97-AF65-F5344CB8AC3E}">
        <p14:creationId xmlns:p14="http://schemas.microsoft.com/office/powerpoint/2010/main" val="2774419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55290" cy="497658"/>
          </a:xfrm>
          <a:prstGeom prst="rect">
            <a:avLst/>
          </a:prstGeom>
        </p:spPr>
        <p:txBody>
          <a:bodyPr vert="horz" lIns="91440" tIns="45720" rIns="91440" bIns="45720" rtlCol="0"/>
          <a:lstStyle>
            <a:lvl1pPr algn="l">
              <a:defRPr sz="1200"/>
            </a:lvl1pPr>
          </a:lstStyle>
          <a:p>
            <a:endParaRPr lang="ro-RO" dirty="0"/>
          </a:p>
        </p:txBody>
      </p:sp>
      <p:sp>
        <p:nvSpPr>
          <p:cNvPr id="3" name="Date Placeholder 2"/>
          <p:cNvSpPr>
            <a:spLocks noGrp="1"/>
          </p:cNvSpPr>
          <p:nvPr>
            <p:ph type="dt" idx="1"/>
          </p:nvPr>
        </p:nvSpPr>
        <p:spPr>
          <a:xfrm>
            <a:off x="3863033" y="2"/>
            <a:ext cx="2955290" cy="497658"/>
          </a:xfrm>
          <a:prstGeom prst="rect">
            <a:avLst/>
          </a:prstGeom>
        </p:spPr>
        <p:txBody>
          <a:bodyPr vert="horz" lIns="91440" tIns="45720" rIns="91440" bIns="45720" rtlCol="0"/>
          <a:lstStyle>
            <a:lvl1pPr algn="r">
              <a:defRPr sz="1200"/>
            </a:lvl1pPr>
          </a:lstStyle>
          <a:p>
            <a:fld id="{2E6FC77B-C51B-4714-AB94-08B3EF2602E1}" type="datetimeFigureOut">
              <a:rPr lang="ro-RO" smtClean="0"/>
              <a:t>24.02.2023</a:t>
            </a:fld>
            <a:endParaRPr lang="ro-RO" dirty="0"/>
          </a:p>
        </p:txBody>
      </p:sp>
      <p:sp>
        <p:nvSpPr>
          <p:cNvPr id="4" name="Slide Image Placeholder 3"/>
          <p:cNvSpPr>
            <a:spLocks noGrp="1" noRot="1" noChangeAspect="1"/>
          </p:cNvSpPr>
          <p:nvPr>
            <p:ph type="sldImg" idx="2"/>
          </p:nvPr>
        </p:nvSpPr>
        <p:spPr>
          <a:xfrm>
            <a:off x="436563" y="1239838"/>
            <a:ext cx="5946775" cy="3346450"/>
          </a:xfrm>
          <a:prstGeom prst="rect">
            <a:avLst/>
          </a:prstGeom>
          <a:noFill/>
          <a:ln w="12700">
            <a:solidFill>
              <a:prstClr val="black"/>
            </a:solidFill>
          </a:ln>
        </p:spPr>
        <p:txBody>
          <a:bodyPr vert="horz" lIns="91440" tIns="45720" rIns="91440" bIns="45720" rtlCol="0" anchor="ctr"/>
          <a:lstStyle/>
          <a:p>
            <a:endParaRPr lang="ro-RO" dirty="0"/>
          </a:p>
        </p:txBody>
      </p:sp>
      <p:sp>
        <p:nvSpPr>
          <p:cNvPr id="5" name="Notes Placeholder 4"/>
          <p:cNvSpPr>
            <a:spLocks noGrp="1"/>
          </p:cNvSpPr>
          <p:nvPr>
            <p:ph type="body" sz="quarter" idx="3"/>
          </p:nvPr>
        </p:nvSpPr>
        <p:spPr>
          <a:xfrm>
            <a:off x="681991" y="4773375"/>
            <a:ext cx="5455920" cy="3905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9421045"/>
            <a:ext cx="2955290" cy="497657"/>
          </a:xfrm>
          <a:prstGeom prst="rect">
            <a:avLst/>
          </a:prstGeom>
        </p:spPr>
        <p:txBody>
          <a:bodyPr vert="horz" lIns="91440" tIns="45720" rIns="91440" bIns="45720" rtlCol="0" anchor="b"/>
          <a:lstStyle>
            <a:lvl1pPr algn="l">
              <a:defRPr sz="1200"/>
            </a:lvl1pPr>
          </a:lstStyle>
          <a:p>
            <a:endParaRPr lang="ro-RO" dirty="0"/>
          </a:p>
        </p:txBody>
      </p:sp>
      <p:sp>
        <p:nvSpPr>
          <p:cNvPr id="7" name="Slide Number Placeholder 6"/>
          <p:cNvSpPr>
            <a:spLocks noGrp="1"/>
          </p:cNvSpPr>
          <p:nvPr>
            <p:ph type="sldNum" sz="quarter" idx="5"/>
          </p:nvPr>
        </p:nvSpPr>
        <p:spPr>
          <a:xfrm>
            <a:off x="3863033" y="9421045"/>
            <a:ext cx="2955290" cy="497657"/>
          </a:xfrm>
          <a:prstGeom prst="rect">
            <a:avLst/>
          </a:prstGeom>
        </p:spPr>
        <p:txBody>
          <a:bodyPr vert="horz" lIns="91440" tIns="45720" rIns="91440" bIns="45720" rtlCol="0" anchor="b"/>
          <a:lstStyle>
            <a:lvl1pPr algn="r">
              <a:defRPr sz="1200"/>
            </a:lvl1pPr>
          </a:lstStyle>
          <a:p>
            <a:fld id="{F812D25C-6B1F-47B8-B817-738379E5E145}" type="slidenum">
              <a:rPr lang="ro-RO" smtClean="0"/>
              <a:t>‹#›</a:t>
            </a:fld>
            <a:endParaRPr lang="ro-RO" dirty="0"/>
          </a:p>
        </p:txBody>
      </p:sp>
    </p:spTree>
    <p:extLst>
      <p:ext uri="{BB962C8B-B14F-4D97-AF65-F5344CB8AC3E}">
        <p14:creationId xmlns:p14="http://schemas.microsoft.com/office/powerpoint/2010/main" val="1452137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xfrm>
            <a:off x="-120650" y="133350"/>
            <a:ext cx="10160000" cy="571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xfrm>
            <a:off x="992769" y="5924550"/>
            <a:ext cx="7933164" cy="3852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739270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b="1" dirty="0"/>
          </a:p>
        </p:txBody>
      </p:sp>
      <p:sp>
        <p:nvSpPr>
          <p:cNvPr id="4" name="Slide Number Placeholder 3"/>
          <p:cNvSpPr>
            <a:spLocks noGrp="1"/>
          </p:cNvSpPr>
          <p:nvPr>
            <p:ph type="sldNum" sz="quarter" idx="10"/>
          </p:nvPr>
        </p:nvSpPr>
        <p:spPr/>
        <p:txBody>
          <a:bodyPr/>
          <a:lstStyle/>
          <a:p>
            <a:fld id="{F812D25C-6B1F-47B8-B817-738379E5E145}" type="slidenum">
              <a:rPr lang="ro-RO" smtClean="0"/>
              <a:t>56</a:t>
            </a:fld>
            <a:endParaRPr lang="ro-RO" dirty="0"/>
          </a:p>
        </p:txBody>
      </p:sp>
    </p:spTree>
    <p:extLst>
      <p:ext uri="{BB962C8B-B14F-4D97-AF65-F5344CB8AC3E}">
        <p14:creationId xmlns:p14="http://schemas.microsoft.com/office/powerpoint/2010/main" val="1805749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E7DFDF-D58B-44A7-BAAD-7BCBFDEB64CD}" type="slidenum">
              <a:rPr lang="en-GB" smtClean="0"/>
              <a:t>57</a:t>
            </a:fld>
            <a:endParaRPr lang="en-GB"/>
          </a:p>
        </p:txBody>
      </p:sp>
    </p:spTree>
    <p:extLst>
      <p:ext uri="{BB962C8B-B14F-4D97-AF65-F5344CB8AC3E}">
        <p14:creationId xmlns:p14="http://schemas.microsoft.com/office/powerpoint/2010/main" val="2036455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E7DFDF-D58B-44A7-BAAD-7BCBFDEB64CD}" type="slidenum">
              <a:rPr lang="en-GB" smtClean="0"/>
              <a:t>67</a:t>
            </a:fld>
            <a:endParaRPr lang="en-GB"/>
          </a:p>
        </p:txBody>
      </p:sp>
    </p:spTree>
    <p:extLst>
      <p:ext uri="{BB962C8B-B14F-4D97-AF65-F5344CB8AC3E}">
        <p14:creationId xmlns:p14="http://schemas.microsoft.com/office/powerpoint/2010/main" val="13574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E7DFDF-D58B-44A7-BAAD-7BCBFDEB64CD}" type="slidenum">
              <a:rPr lang="en-GB" smtClean="0"/>
              <a:t>91</a:t>
            </a:fld>
            <a:endParaRPr lang="en-GB"/>
          </a:p>
        </p:txBody>
      </p:sp>
    </p:spTree>
    <p:extLst>
      <p:ext uri="{BB962C8B-B14F-4D97-AF65-F5344CB8AC3E}">
        <p14:creationId xmlns:p14="http://schemas.microsoft.com/office/powerpoint/2010/main" val="396397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xfrm>
            <a:off x="-120650" y="133350"/>
            <a:ext cx="10160000" cy="571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xfrm>
            <a:off x="992769" y="5924550"/>
            <a:ext cx="7933164" cy="3852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024554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xfrm>
            <a:off x="-3175" y="133350"/>
            <a:ext cx="9853613" cy="5543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xfrm>
            <a:off x="992769" y="5924550"/>
            <a:ext cx="7933164" cy="3852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a:p>
        </p:txBody>
      </p:sp>
    </p:spTree>
    <p:extLst>
      <p:ext uri="{BB962C8B-B14F-4D97-AF65-F5344CB8AC3E}">
        <p14:creationId xmlns:p14="http://schemas.microsoft.com/office/powerpoint/2010/main" val="1403657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xfrm>
            <a:off x="-95250" y="133350"/>
            <a:ext cx="10033000" cy="5645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xfrm>
            <a:off x="992769" y="6000750"/>
            <a:ext cx="7933164" cy="3090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a:p>
        </p:txBody>
      </p:sp>
    </p:spTree>
    <p:extLst>
      <p:ext uri="{BB962C8B-B14F-4D97-AF65-F5344CB8AC3E}">
        <p14:creationId xmlns:p14="http://schemas.microsoft.com/office/powerpoint/2010/main" val="2468468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xfrm>
            <a:off x="77788" y="209550"/>
            <a:ext cx="9763125" cy="5492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xfrm>
            <a:off x="992769" y="5924550"/>
            <a:ext cx="7933164" cy="3852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a:p>
        </p:txBody>
      </p:sp>
    </p:spTree>
    <p:extLst>
      <p:ext uri="{BB962C8B-B14F-4D97-AF65-F5344CB8AC3E}">
        <p14:creationId xmlns:p14="http://schemas.microsoft.com/office/powerpoint/2010/main" val="2888859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 y="241300"/>
            <a:ext cx="9694863" cy="5454650"/>
          </a:xfrm>
          <a:prstGeom prst="rect">
            <a:avLst/>
          </a:prstGeom>
          <a:noFill/>
          <a:ln w="12700">
            <a:solidFill>
              <a:prstClr val="black"/>
            </a:solidFill>
          </a:ln>
        </p:spPr>
      </p:sp>
      <p:sp>
        <p:nvSpPr>
          <p:cNvPr id="3" name="Notes Placeholder 2"/>
          <p:cNvSpPr>
            <a:spLocks noGrp="1"/>
          </p:cNvSpPr>
          <p:nvPr>
            <p:ph type="body" idx="1"/>
          </p:nvPr>
        </p:nvSpPr>
        <p:spPr>
          <a:xfrm>
            <a:off x="992769" y="5924550"/>
            <a:ext cx="7933164" cy="385255"/>
          </a:xfrm>
        </p:spPr>
        <p:txBody>
          <a:bodyPr/>
          <a:lstStyle/>
          <a:p>
            <a:r>
              <a:rPr lang="en-US"/>
              <a:t>Avem 5 interventii noi DR 17, 18, 19, 26, 32 – restul aduc cu Submasurile actuale</a:t>
            </a:r>
          </a:p>
        </p:txBody>
      </p:sp>
      <p:sp>
        <p:nvSpPr>
          <p:cNvPr id="4" name="Slide Number Placeholder 3"/>
          <p:cNvSpPr>
            <a:spLocks noGrp="1"/>
          </p:cNvSpPr>
          <p:nvPr>
            <p:ph type="sldNum" sz="quarter" idx="10"/>
          </p:nvPr>
        </p:nvSpPr>
        <p:spPr/>
        <p:txBody>
          <a:bodyPr/>
          <a:lstStyle/>
          <a:p>
            <a:pPr>
              <a:defRPr/>
            </a:pPr>
            <a:fld id="{61E8462F-1D2C-4C3F-B6E1-D8CFEE618C94}" type="slidenum">
              <a:rPr lang="ro-RO" altLang="en-US" smtClean="0"/>
              <a:pPr>
                <a:defRPr/>
              </a:pPr>
              <a:t>14</a:t>
            </a:fld>
            <a:endParaRPr lang="ro-RO" altLang="en-US"/>
          </a:p>
        </p:txBody>
      </p:sp>
    </p:spTree>
    <p:extLst>
      <p:ext uri="{BB962C8B-B14F-4D97-AF65-F5344CB8AC3E}">
        <p14:creationId xmlns:p14="http://schemas.microsoft.com/office/powerpoint/2010/main" val="494714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E7DFDF-D58B-44A7-BAAD-7BCBFDEB64CD}" type="slidenum">
              <a:rPr lang="en-GB" smtClean="0"/>
              <a:t>16</a:t>
            </a:fld>
            <a:endParaRPr lang="en-GB"/>
          </a:p>
        </p:txBody>
      </p:sp>
    </p:spTree>
    <p:extLst>
      <p:ext uri="{BB962C8B-B14F-4D97-AF65-F5344CB8AC3E}">
        <p14:creationId xmlns:p14="http://schemas.microsoft.com/office/powerpoint/2010/main" val="3069921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b="1" dirty="0"/>
          </a:p>
        </p:txBody>
      </p:sp>
      <p:sp>
        <p:nvSpPr>
          <p:cNvPr id="4" name="Slide Number Placeholder 3"/>
          <p:cNvSpPr>
            <a:spLocks noGrp="1"/>
          </p:cNvSpPr>
          <p:nvPr>
            <p:ph type="sldNum" sz="quarter" idx="10"/>
          </p:nvPr>
        </p:nvSpPr>
        <p:spPr/>
        <p:txBody>
          <a:bodyPr/>
          <a:lstStyle/>
          <a:p>
            <a:fld id="{F812D25C-6B1F-47B8-B817-738379E5E145}" type="slidenum">
              <a:rPr lang="ro-RO" smtClean="0"/>
              <a:t>54</a:t>
            </a:fld>
            <a:endParaRPr lang="ro-RO" dirty="0"/>
          </a:p>
        </p:txBody>
      </p:sp>
    </p:spTree>
    <p:extLst>
      <p:ext uri="{BB962C8B-B14F-4D97-AF65-F5344CB8AC3E}">
        <p14:creationId xmlns:p14="http://schemas.microsoft.com/office/powerpoint/2010/main" val="494602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b="1" dirty="0"/>
          </a:p>
        </p:txBody>
      </p:sp>
      <p:sp>
        <p:nvSpPr>
          <p:cNvPr id="4" name="Slide Number Placeholder 3"/>
          <p:cNvSpPr>
            <a:spLocks noGrp="1"/>
          </p:cNvSpPr>
          <p:nvPr>
            <p:ph type="sldNum" sz="quarter" idx="10"/>
          </p:nvPr>
        </p:nvSpPr>
        <p:spPr/>
        <p:txBody>
          <a:bodyPr/>
          <a:lstStyle/>
          <a:p>
            <a:fld id="{F812D25C-6B1F-47B8-B817-738379E5E145}" type="slidenum">
              <a:rPr lang="ro-RO" smtClean="0"/>
              <a:t>55</a:t>
            </a:fld>
            <a:endParaRPr lang="ro-RO" dirty="0"/>
          </a:p>
        </p:txBody>
      </p:sp>
    </p:spTree>
    <p:extLst>
      <p:ext uri="{BB962C8B-B14F-4D97-AF65-F5344CB8AC3E}">
        <p14:creationId xmlns:p14="http://schemas.microsoft.com/office/powerpoint/2010/main" val="1525127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sp>
        <p:nvSpPr>
          <p:cNvPr id="4" name="Date Placeholder 3"/>
          <p:cNvSpPr>
            <a:spLocks noGrp="1"/>
          </p:cNvSpPr>
          <p:nvPr>
            <p:ph type="dt" sz="half" idx="10"/>
          </p:nvPr>
        </p:nvSpPr>
        <p:spPr/>
        <p:txBody>
          <a:bodyPr/>
          <a:lstStyle/>
          <a:p>
            <a:fld id="{FB94CA49-9762-4B77-B542-CBC6CE034377}" type="datetime1">
              <a:rPr lang="ro-RO" smtClean="0"/>
              <a:t>24.02.2023</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A5A8EC8E-9C68-485E-830F-7C034A790738}" type="slidenum">
              <a:rPr lang="ro-RO" smtClean="0"/>
              <a:t>‹#›</a:t>
            </a:fld>
            <a:endParaRPr lang="ro-RO" dirty="0"/>
          </a:p>
        </p:txBody>
      </p:sp>
    </p:spTree>
    <p:extLst>
      <p:ext uri="{BB962C8B-B14F-4D97-AF65-F5344CB8AC3E}">
        <p14:creationId xmlns:p14="http://schemas.microsoft.com/office/powerpoint/2010/main" val="1328066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p>
            <a:fld id="{96659357-A090-47D2-B467-46DE8998515B}" type="datetime1">
              <a:rPr lang="ro-RO" smtClean="0"/>
              <a:t>24.02.2023</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A5A8EC8E-9C68-485E-830F-7C034A790738}" type="slidenum">
              <a:rPr lang="ro-RO" smtClean="0"/>
              <a:t>‹#›</a:t>
            </a:fld>
            <a:endParaRPr lang="ro-RO" dirty="0"/>
          </a:p>
        </p:txBody>
      </p:sp>
    </p:spTree>
    <p:extLst>
      <p:ext uri="{BB962C8B-B14F-4D97-AF65-F5344CB8AC3E}">
        <p14:creationId xmlns:p14="http://schemas.microsoft.com/office/powerpoint/2010/main" val="3374874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ro-R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p>
            <a:fld id="{E34081B5-3124-4F44-A330-0B772E3E2AEE}" type="datetime1">
              <a:rPr lang="ro-RO" smtClean="0"/>
              <a:t>24.02.2023</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A5A8EC8E-9C68-485E-830F-7C034A790738}" type="slidenum">
              <a:rPr lang="ro-RO" smtClean="0"/>
              <a:t>‹#›</a:t>
            </a:fld>
            <a:endParaRPr lang="ro-RO" dirty="0"/>
          </a:p>
        </p:txBody>
      </p:sp>
    </p:spTree>
    <p:extLst>
      <p:ext uri="{BB962C8B-B14F-4D97-AF65-F5344CB8AC3E}">
        <p14:creationId xmlns:p14="http://schemas.microsoft.com/office/powerpoint/2010/main" val="1611728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o-RO" dirty="0"/>
          </a:p>
        </p:txBody>
      </p:sp>
    </p:spTree>
    <p:extLst>
      <p:ext uri="{BB962C8B-B14F-4D97-AF65-F5344CB8AC3E}">
        <p14:creationId xmlns:p14="http://schemas.microsoft.com/office/powerpoint/2010/main" val="2356698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E38EE0-5639-4A2F-86E9-2E33A3BA2DCC}" type="datetime1">
              <a:rPr lang="en-US" smtClean="0"/>
              <a:t>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994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500" baseline="0"/>
            </a:lvl1pPr>
          </a:lstStyle>
          <a:p>
            <a:r>
              <a:rPr lang="ro-RO" dirty="0"/>
              <a:t>          		</a:t>
            </a:r>
            <a:br>
              <a:rPr lang="ro-RO" dirty="0"/>
            </a:br>
            <a:r>
              <a:rPr lang="ro-RO" dirty="0"/>
              <a:t/>
            </a:r>
            <a:br>
              <a:rPr lang="ro-RO" dirty="0"/>
            </a:br>
            <a:r>
              <a:rPr lang="en-US" dirty="0"/>
              <a:t>Click to edit 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855A5D-D690-458A-A3D3-827DC81BBD85}" type="datetime1">
              <a:rPr lang="en-US" smtClean="0"/>
              <a:t>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477934"/>
            <a:ext cx="1077862" cy="1068093"/>
          </a:xfrm>
          <a:prstGeom prst="rect">
            <a:avLst/>
          </a:prstGeom>
        </p:spPr>
      </p:pic>
      <p:pic>
        <p:nvPicPr>
          <p:cNvPr id="1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49888" y="567268"/>
            <a:ext cx="965264" cy="84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540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CAEA90-37DD-4108-945F-0F4240B84475}" type="datetime1">
              <a:rPr lang="en-US" smtClean="0"/>
              <a:t>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984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BA8FBD-A6C2-4633-A03A-57BE45DFD9C3}" type="datetime1">
              <a:rPr lang="en-US" smtClean="0"/>
              <a:t>2/24/2023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463599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03D53C-D6E6-45A9-BA54-7B28F9E3BC39}" type="datetime1">
              <a:rPr lang="en-US" smtClean="0"/>
              <a:t>2/24/2023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6767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E14DC2-5240-4B4E-A443-364080313966}" type="datetime1">
              <a:rPr lang="en-US" smtClean="0"/>
              <a:t>2/24/2023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1912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55DB71F-58D9-476B-AFB6-0C0D7593F8D3}" type="datetime1">
              <a:rPr lang="en-US" smtClean="0"/>
              <a:t>2/24/2023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41216" y="513820"/>
            <a:ext cx="1092199" cy="109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21333" y="513820"/>
            <a:ext cx="1281469"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8791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p>
            <a:fld id="{7BFC9811-99DF-4234-B4B8-9AEA87104E48}" type="datetime1">
              <a:rPr lang="ro-RO" smtClean="0"/>
              <a:t>24.02.2023</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A5A8EC8E-9C68-485E-830F-7C034A790738}" type="slidenum">
              <a:rPr lang="ro-RO" smtClean="0"/>
              <a:t>‹#›</a:t>
            </a:fld>
            <a:endParaRPr lang="ro-RO" dirty="0"/>
          </a:p>
        </p:txBody>
      </p:sp>
    </p:spTree>
    <p:extLst>
      <p:ext uri="{BB962C8B-B14F-4D97-AF65-F5344CB8AC3E}">
        <p14:creationId xmlns:p14="http://schemas.microsoft.com/office/powerpoint/2010/main" val="493991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5D1A9BB-9C75-4EED-B777-599C91282C70}" type="datetime1">
              <a:rPr lang="en-US" smtClean="0"/>
              <a:t>2/24/2023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t>‹#›</a:t>
            </a:fld>
            <a:endParaRPr lang="en-US" dirty="0"/>
          </a:p>
        </p:txBody>
      </p:sp>
    </p:spTree>
    <p:extLst>
      <p:ext uri="{BB962C8B-B14F-4D97-AF65-F5344CB8AC3E}">
        <p14:creationId xmlns:p14="http://schemas.microsoft.com/office/powerpoint/2010/main" val="1017860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08084-4CD0-435F-929A-FF6AA58E5E16}" type="datetime1">
              <a:rPr lang="en-US" smtClean="0"/>
              <a:t>2/24/2023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8532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249B17-56E3-4639-A99B-7581DB18C0DC}" type="datetime1">
              <a:rPr lang="en-US" smtClean="0"/>
              <a:t>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688530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623819-439A-4EEE-93C8-980B924114DF}" type="datetime1">
              <a:rPr lang="en-US" smtClean="0"/>
              <a:t>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5101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o-RO" dirty="0"/>
          </a:p>
        </p:txBody>
      </p:sp>
    </p:spTree>
    <p:extLst>
      <p:ext uri="{BB962C8B-B14F-4D97-AF65-F5344CB8AC3E}">
        <p14:creationId xmlns:p14="http://schemas.microsoft.com/office/powerpoint/2010/main" val="17039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o-R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9A68FA-BA9E-4399-A61C-D7D4FF394252}" type="datetime1">
              <a:rPr lang="ro-RO" smtClean="0"/>
              <a:t>24.02.2023</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A5A8EC8E-9C68-485E-830F-7C034A790738}" type="slidenum">
              <a:rPr lang="ro-RO" smtClean="0"/>
              <a:t>‹#›</a:t>
            </a:fld>
            <a:endParaRPr lang="ro-RO" dirty="0"/>
          </a:p>
        </p:txBody>
      </p:sp>
    </p:spTree>
    <p:extLst>
      <p:ext uri="{BB962C8B-B14F-4D97-AF65-F5344CB8AC3E}">
        <p14:creationId xmlns:p14="http://schemas.microsoft.com/office/powerpoint/2010/main" val="417654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p:cNvSpPr>
            <a:spLocks noGrp="1"/>
          </p:cNvSpPr>
          <p:nvPr>
            <p:ph type="dt" sz="half" idx="10"/>
          </p:nvPr>
        </p:nvSpPr>
        <p:spPr/>
        <p:txBody>
          <a:bodyPr/>
          <a:lstStyle/>
          <a:p>
            <a:fld id="{2C1A1934-B19B-4B68-95C7-84915BECA78C}" type="datetime1">
              <a:rPr lang="ro-RO" smtClean="0"/>
              <a:t>24.02.2023</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A5A8EC8E-9C68-485E-830F-7C034A790738}" type="slidenum">
              <a:rPr lang="ro-RO" smtClean="0"/>
              <a:t>‹#›</a:t>
            </a:fld>
            <a:endParaRPr lang="ro-RO" dirty="0"/>
          </a:p>
        </p:txBody>
      </p:sp>
    </p:spTree>
    <p:extLst>
      <p:ext uri="{BB962C8B-B14F-4D97-AF65-F5344CB8AC3E}">
        <p14:creationId xmlns:p14="http://schemas.microsoft.com/office/powerpoint/2010/main" val="517148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ro-R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p:cNvSpPr>
            <a:spLocks noGrp="1"/>
          </p:cNvSpPr>
          <p:nvPr>
            <p:ph type="dt" sz="half" idx="10"/>
          </p:nvPr>
        </p:nvSpPr>
        <p:spPr/>
        <p:txBody>
          <a:bodyPr/>
          <a:lstStyle/>
          <a:p>
            <a:fld id="{C7F6911D-3B9E-4E0B-8667-7BFF93D856FD}" type="datetime1">
              <a:rPr lang="ro-RO" smtClean="0"/>
              <a:t>24.02.2023</a:t>
            </a:fld>
            <a:endParaRPr lang="ro-RO" dirty="0"/>
          </a:p>
        </p:txBody>
      </p:sp>
      <p:sp>
        <p:nvSpPr>
          <p:cNvPr id="8" name="Footer Placeholder 7"/>
          <p:cNvSpPr>
            <a:spLocks noGrp="1"/>
          </p:cNvSpPr>
          <p:nvPr>
            <p:ph type="ftr" sz="quarter" idx="11"/>
          </p:nvPr>
        </p:nvSpPr>
        <p:spPr/>
        <p:txBody>
          <a:bodyPr/>
          <a:lstStyle/>
          <a:p>
            <a:endParaRPr lang="ro-RO" dirty="0"/>
          </a:p>
        </p:txBody>
      </p:sp>
      <p:sp>
        <p:nvSpPr>
          <p:cNvPr id="9" name="Slide Number Placeholder 8"/>
          <p:cNvSpPr>
            <a:spLocks noGrp="1"/>
          </p:cNvSpPr>
          <p:nvPr>
            <p:ph type="sldNum" sz="quarter" idx="12"/>
          </p:nvPr>
        </p:nvSpPr>
        <p:spPr/>
        <p:txBody>
          <a:bodyPr/>
          <a:lstStyle/>
          <a:p>
            <a:fld id="{A5A8EC8E-9C68-485E-830F-7C034A790738}" type="slidenum">
              <a:rPr lang="ro-RO" smtClean="0"/>
              <a:t>‹#›</a:t>
            </a:fld>
            <a:endParaRPr lang="ro-RO" dirty="0"/>
          </a:p>
        </p:txBody>
      </p:sp>
    </p:spTree>
    <p:extLst>
      <p:ext uri="{BB962C8B-B14F-4D97-AF65-F5344CB8AC3E}">
        <p14:creationId xmlns:p14="http://schemas.microsoft.com/office/powerpoint/2010/main" val="278837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Date Placeholder 2"/>
          <p:cNvSpPr>
            <a:spLocks noGrp="1"/>
          </p:cNvSpPr>
          <p:nvPr>
            <p:ph type="dt" sz="half" idx="10"/>
          </p:nvPr>
        </p:nvSpPr>
        <p:spPr/>
        <p:txBody>
          <a:bodyPr/>
          <a:lstStyle/>
          <a:p>
            <a:fld id="{2D7EB037-0613-4B2C-A98C-311E10646D00}" type="datetime1">
              <a:rPr lang="ro-RO" smtClean="0"/>
              <a:t>24.02.2023</a:t>
            </a:fld>
            <a:endParaRPr lang="ro-RO" dirty="0"/>
          </a:p>
        </p:txBody>
      </p:sp>
      <p:sp>
        <p:nvSpPr>
          <p:cNvPr id="4" name="Footer Placeholder 3"/>
          <p:cNvSpPr>
            <a:spLocks noGrp="1"/>
          </p:cNvSpPr>
          <p:nvPr>
            <p:ph type="ftr" sz="quarter" idx="11"/>
          </p:nvPr>
        </p:nvSpPr>
        <p:spPr/>
        <p:txBody>
          <a:bodyPr/>
          <a:lstStyle/>
          <a:p>
            <a:endParaRPr lang="ro-RO" dirty="0"/>
          </a:p>
        </p:txBody>
      </p:sp>
      <p:sp>
        <p:nvSpPr>
          <p:cNvPr id="5" name="Slide Number Placeholder 4"/>
          <p:cNvSpPr>
            <a:spLocks noGrp="1"/>
          </p:cNvSpPr>
          <p:nvPr>
            <p:ph type="sldNum" sz="quarter" idx="12"/>
          </p:nvPr>
        </p:nvSpPr>
        <p:spPr/>
        <p:txBody>
          <a:bodyPr/>
          <a:lstStyle/>
          <a:p>
            <a:fld id="{A5A8EC8E-9C68-485E-830F-7C034A790738}" type="slidenum">
              <a:rPr lang="ro-RO" smtClean="0"/>
              <a:t>‹#›</a:t>
            </a:fld>
            <a:endParaRPr lang="ro-RO" dirty="0"/>
          </a:p>
        </p:txBody>
      </p:sp>
    </p:spTree>
    <p:extLst>
      <p:ext uri="{BB962C8B-B14F-4D97-AF65-F5344CB8AC3E}">
        <p14:creationId xmlns:p14="http://schemas.microsoft.com/office/powerpoint/2010/main" val="1820998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785343-B8F1-4BA6-9691-561AE55BD7AE}" type="datetime1">
              <a:rPr lang="ro-RO" smtClean="0"/>
              <a:t>24.02.2023</a:t>
            </a:fld>
            <a:endParaRPr lang="ro-RO" dirty="0"/>
          </a:p>
        </p:txBody>
      </p:sp>
      <p:sp>
        <p:nvSpPr>
          <p:cNvPr id="3" name="Footer Placeholder 2"/>
          <p:cNvSpPr>
            <a:spLocks noGrp="1"/>
          </p:cNvSpPr>
          <p:nvPr>
            <p:ph type="ftr" sz="quarter" idx="11"/>
          </p:nvPr>
        </p:nvSpPr>
        <p:spPr/>
        <p:txBody>
          <a:bodyPr/>
          <a:lstStyle/>
          <a:p>
            <a:endParaRPr lang="ro-RO" dirty="0"/>
          </a:p>
        </p:txBody>
      </p:sp>
      <p:sp>
        <p:nvSpPr>
          <p:cNvPr id="4" name="Slide Number Placeholder 3"/>
          <p:cNvSpPr>
            <a:spLocks noGrp="1"/>
          </p:cNvSpPr>
          <p:nvPr>
            <p:ph type="sldNum" sz="quarter" idx="12"/>
          </p:nvPr>
        </p:nvSpPr>
        <p:spPr/>
        <p:txBody>
          <a:bodyPr/>
          <a:lstStyle/>
          <a:p>
            <a:fld id="{A5A8EC8E-9C68-485E-830F-7C034A790738}" type="slidenum">
              <a:rPr lang="ro-RO" smtClean="0"/>
              <a:t>‹#›</a:t>
            </a:fld>
            <a:endParaRPr lang="ro-RO" dirty="0"/>
          </a:p>
        </p:txBody>
      </p:sp>
    </p:spTree>
    <p:extLst>
      <p:ext uri="{BB962C8B-B14F-4D97-AF65-F5344CB8AC3E}">
        <p14:creationId xmlns:p14="http://schemas.microsoft.com/office/powerpoint/2010/main" val="201692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105715-A347-4ED3-A1C1-511BC71E1A48}" type="datetime1">
              <a:rPr lang="ro-RO" smtClean="0"/>
              <a:t>24.02.2023</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A5A8EC8E-9C68-485E-830F-7C034A790738}" type="slidenum">
              <a:rPr lang="ro-RO" smtClean="0"/>
              <a:t>‹#›</a:t>
            </a:fld>
            <a:endParaRPr lang="ro-RO" dirty="0"/>
          </a:p>
        </p:txBody>
      </p:sp>
    </p:spTree>
    <p:extLst>
      <p:ext uri="{BB962C8B-B14F-4D97-AF65-F5344CB8AC3E}">
        <p14:creationId xmlns:p14="http://schemas.microsoft.com/office/powerpoint/2010/main" val="2416719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ro-RO"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EAEDDD-77B1-44F7-BB27-85BF575F2691}" type="datetime1">
              <a:rPr lang="ro-RO" smtClean="0"/>
              <a:t>24.02.2023</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A5A8EC8E-9C68-485E-830F-7C034A790738}" type="slidenum">
              <a:rPr lang="ro-RO" smtClean="0"/>
              <a:t>‹#›</a:t>
            </a:fld>
            <a:endParaRPr lang="ro-RO" dirty="0"/>
          </a:p>
        </p:txBody>
      </p:sp>
    </p:spTree>
    <p:extLst>
      <p:ext uri="{BB962C8B-B14F-4D97-AF65-F5344CB8AC3E}">
        <p14:creationId xmlns:p14="http://schemas.microsoft.com/office/powerpoint/2010/main" val="2236609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CF5C9-68EE-4AD8-8ECC-9C0138CB3534}" type="datetime1">
              <a:rPr lang="ro-RO" smtClean="0"/>
              <a:t>24.02.2023</a:t>
            </a:fld>
            <a:endParaRPr lang="ro-R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8EC8E-9C68-485E-830F-7C034A790738}" type="slidenum">
              <a:rPr lang="ro-RO" smtClean="0"/>
              <a:t>‹#›</a:t>
            </a:fld>
            <a:endParaRPr lang="ro-RO" dirty="0"/>
          </a:p>
        </p:txBody>
      </p:sp>
    </p:spTree>
    <p:extLst>
      <p:ext uri="{BB962C8B-B14F-4D97-AF65-F5344CB8AC3E}">
        <p14:creationId xmlns:p14="http://schemas.microsoft.com/office/powerpoint/2010/main" val="1166350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A803DCD-5AD8-4E86-B2A5-5115481D9252}" type="datetime1">
              <a:rPr lang="en-US" smtClean="0"/>
              <a:t>2/24/2023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711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hemeOverride" Target="../theme/themeOverride3.xml"/><Relationship Id="rId5" Type="http://schemas.openxmlformats.org/officeDocument/2006/relationships/image" Target="../media/image26.emf"/><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1.png"/><Relationship Id="rId7" Type="http://schemas.openxmlformats.org/officeDocument/2006/relationships/diagramQuickStyle" Target="../diagrams/quickStyle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2.png"/><Relationship Id="rId4" Type="http://schemas.microsoft.com/office/2007/relationships/hdphoto" Target="../media/hdphoto1.wdp"/><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5.xml"/><Relationship Id="rId7" Type="http://schemas.openxmlformats.org/officeDocument/2006/relationships/image" Target="../media/image34.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Layout" Target="../diagrams/layout6.xml"/><Relationship Id="rId7" Type="http://schemas.openxmlformats.org/officeDocument/2006/relationships/image" Target="../media/image36.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8.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9.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0.png"/><Relationship Id="rId7" Type="http://schemas.openxmlformats.org/officeDocument/2006/relationships/diagramColors" Target="../diagrams/colors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41.png"/></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Layout" Target="../diagrams/layout10.xml"/><Relationship Id="rId7" Type="http://schemas.openxmlformats.org/officeDocument/2006/relationships/image" Target="../media/image4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44.jpg"/><Relationship Id="rId7" Type="http://schemas.openxmlformats.org/officeDocument/2006/relationships/diagramQuickStyle" Target="../diagrams/quickStyle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45.jpeg"/><Relationship Id="rId9" Type="http://schemas.microsoft.com/office/2007/relationships/diagramDrawing" Target="../diagrams/drawing11.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Layout" Target="../diagrams/layout13.xml"/><Relationship Id="rId7" Type="http://schemas.openxmlformats.org/officeDocument/2006/relationships/image" Target="../media/image51.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53.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hemeOverride" Target="../theme/themeOverride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2"/>
          <a:srcRect l="2273" r="2727" b="86128"/>
          <a:stretch/>
        </p:blipFill>
        <p:spPr>
          <a:xfrm>
            <a:off x="0" y="-1"/>
            <a:ext cx="12192000" cy="1357746"/>
          </a:xfrm>
          <a:prstGeom prst="rect">
            <a:avLst/>
          </a:prstGeom>
        </p:spPr>
      </p:pic>
      <p:pic>
        <p:nvPicPr>
          <p:cNvPr id="9" name="Picture 8"/>
          <p:cNvPicPr>
            <a:picLocks noChangeAspect="1"/>
          </p:cNvPicPr>
          <p:nvPr/>
        </p:nvPicPr>
        <p:blipFill rotWithShape="1">
          <a:blip r:embed="rId2"/>
          <a:srcRect t="91717"/>
          <a:stretch/>
        </p:blipFill>
        <p:spPr>
          <a:xfrm>
            <a:off x="-8620" y="5577857"/>
            <a:ext cx="12200620" cy="670543"/>
          </a:xfrm>
          <a:prstGeom prst="rect">
            <a:avLst/>
          </a:prstGeom>
        </p:spPr>
      </p:pic>
      <p:sp>
        <p:nvSpPr>
          <p:cNvPr id="2" name="Title 1"/>
          <p:cNvSpPr>
            <a:spLocks noGrp="1"/>
          </p:cNvSpPr>
          <p:nvPr>
            <p:ph type="ctrTitle"/>
          </p:nvPr>
        </p:nvSpPr>
        <p:spPr>
          <a:xfrm>
            <a:off x="726594" y="1727345"/>
            <a:ext cx="10905066" cy="2539855"/>
          </a:xfrm>
        </p:spPr>
        <p:txBody>
          <a:bodyPr anchor="t">
            <a:noAutofit/>
          </a:bodyPr>
          <a:lstStyle/>
          <a:p>
            <a:pPr lvl="0" algn="ctr">
              <a:lnSpc>
                <a:spcPct val="100000"/>
              </a:lnSpc>
              <a:spcBef>
                <a:spcPts val="0"/>
              </a:spcBef>
            </a:pPr>
            <a:r>
              <a:rPr lang="ro-RO" sz="2800" b="1" i="1" dirty="0">
                <a:latin typeface="Trebuchet MS" panose="020B0603020202020204" pitchFamily="34" charset="0"/>
                <a:ea typeface="Times New Roman" panose="02020603050405020304" pitchFamily="18" charset="0"/>
              </a:rPr>
              <a:t/>
            </a:r>
            <a:br>
              <a:rPr lang="ro-RO" sz="2800" b="1" i="1" dirty="0">
                <a:latin typeface="Trebuchet MS" panose="020B0603020202020204" pitchFamily="34" charset="0"/>
                <a:ea typeface="Times New Roman" panose="02020603050405020304" pitchFamily="18" charset="0"/>
              </a:rPr>
            </a:br>
            <a:r>
              <a:rPr lang="ro-RO" sz="3200" b="1" cap="all" spc="200" dirty="0">
                <a:solidFill>
                  <a:schemeClr val="tx1"/>
                </a:solidFill>
                <a:latin typeface="Trebuchet MS" panose="020B0603020202020204" pitchFamily="34" charset="0"/>
                <a:ea typeface="+mn-ea"/>
                <a:cs typeface="+mn-cs"/>
              </a:rPr>
              <a:t>PLANUL NAȚIONAL STRATEGIC PAC 2023-2027</a:t>
            </a:r>
            <a:r>
              <a:rPr lang="en-US" sz="2800" b="1" cap="all" spc="200" dirty="0">
                <a:solidFill>
                  <a:schemeClr val="tx1"/>
                </a:solidFill>
                <a:latin typeface="Trebuchet MS" panose="020B0603020202020204" pitchFamily="34" charset="0"/>
                <a:ea typeface="+mn-ea"/>
                <a:cs typeface="+mn-cs"/>
              </a:rPr>
              <a:t/>
            </a:r>
            <a:br>
              <a:rPr lang="en-US" sz="2800" b="1" cap="all" spc="200" dirty="0">
                <a:solidFill>
                  <a:schemeClr val="tx1"/>
                </a:solidFill>
                <a:latin typeface="Trebuchet MS" panose="020B0603020202020204" pitchFamily="34" charset="0"/>
                <a:ea typeface="+mn-ea"/>
                <a:cs typeface="+mn-cs"/>
              </a:rPr>
            </a:br>
            <a:r>
              <a:rPr lang="en-US" sz="2800" b="1" cap="all" spc="200" dirty="0">
                <a:solidFill>
                  <a:schemeClr val="tx1"/>
                </a:solidFill>
                <a:latin typeface="Trebuchet MS" panose="020B0603020202020204" pitchFamily="34" charset="0"/>
                <a:ea typeface="+mn-ea"/>
                <a:cs typeface="+mn-cs"/>
              </a:rPr>
              <a:t/>
            </a:r>
            <a:br>
              <a:rPr lang="en-US" sz="2800" b="1" cap="all" spc="200" dirty="0">
                <a:solidFill>
                  <a:schemeClr val="tx1"/>
                </a:solidFill>
                <a:latin typeface="Trebuchet MS" panose="020B0603020202020204" pitchFamily="34" charset="0"/>
                <a:ea typeface="+mn-ea"/>
                <a:cs typeface="+mn-cs"/>
              </a:rPr>
            </a:br>
            <a:r>
              <a:rPr lang="ro-RO" sz="2800" b="1" spc="0" dirty="0">
                <a:solidFill>
                  <a:srgbClr val="0070C0"/>
                </a:solidFill>
                <a:latin typeface="Trebuchet MS" panose="020B0603020202020204" pitchFamily="34" charset="0"/>
                <a:ea typeface="+mn-ea"/>
                <a:cs typeface="+mn-cs"/>
              </a:rPr>
              <a:t>Alocări financiare pentru intervențiile </a:t>
            </a:r>
            <a:r>
              <a:rPr lang="en-US" sz="2800" b="1" spc="0" dirty="0">
                <a:solidFill>
                  <a:srgbClr val="0070C0"/>
                </a:solidFill>
                <a:latin typeface="Trebuchet MS" panose="020B0603020202020204" pitchFamily="34" charset="0"/>
                <a:ea typeface="+mn-ea"/>
                <a:cs typeface="+mn-cs"/>
              </a:rPr>
              <a:t>FEADR </a:t>
            </a:r>
            <a:br>
              <a:rPr lang="en-US" sz="2800" b="1" spc="0" dirty="0">
                <a:solidFill>
                  <a:srgbClr val="0070C0"/>
                </a:solidFill>
                <a:latin typeface="Trebuchet MS" panose="020B0603020202020204" pitchFamily="34" charset="0"/>
                <a:ea typeface="+mn-ea"/>
                <a:cs typeface="+mn-cs"/>
              </a:rPr>
            </a:br>
            <a:r>
              <a:rPr lang="ro-RO" sz="2800" b="1" spc="0" dirty="0">
                <a:solidFill>
                  <a:srgbClr val="0070C0"/>
                </a:solidFill>
                <a:latin typeface="Trebuchet MS" panose="020B0603020202020204" pitchFamily="34" charset="0"/>
                <a:ea typeface="+mn-ea"/>
                <a:cs typeface="+mn-cs"/>
              </a:rPr>
              <a:t>propuse în perioada 2023-2027</a:t>
            </a:r>
            <a:br>
              <a:rPr lang="ro-RO" sz="2800" b="1" spc="0" dirty="0">
                <a:solidFill>
                  <a:srgbClr val="0070C0"/>
                </a:solidFill>
                <a:latin typeface="Trebuchet MS" panose="020B0603020202020204" pitchFamily="34" charset="0"/>
                <a:ea typeface="+mn-ea"/>
                <a:cs typeface="+mn-cs"/>
              </a:rPr>
            </a:br>
            <a:endParaRPr lang="ro-RO" sz="2800" b="1" cap="all" spc="200" dirty="0">
              <a:solidFill>
                <a:schemeClr val="tx1"/>
              </a:solidFill>
              <a:latin typeface="Trebuchet MS" panose="020B0603020202020204" pitchFamily="34" charset="0"/>
              <a:ea typeface="+mn-ea"/>
              <a:cs typeface="+mn-cs"/>
            </a:endParaRPr>
          </a:p>
        </p:txBody>
      </p:sp>
    </p:spTree>
    <p:extLst>
      <p:ext uri="{BB962C8B-B14F-4D97-AF65-F5344CB8AC3E}">
        <p14:creationId xmlns:p14="http://schemas.microsoft.com/office/powerpoint/2010/main" val="1359382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srcRect b="9677"/>
          <a:stretch/>
        </p:blipFill>
        <p:spPr>
          <a:xfrm>
            <a:off x="710603" y="0"/>
            <a:ext cx="10335491" cy="6223819"/>
          </a:xfrm>
          <a:prstGeom prst="rect">
            <a:avLst/>
          </a:prstGeom>
        </p:spPr>
      </p:pic>
      <p:sp>
        <p:nvSpPr>
          <p:cNvPr id="5" name="Slide Number Placeholder 4"/>
          <p:cNvSpPr>
            <a:spLocks noGrp="1"/>
          </p:cNvSpPr>
          <p:nvPr>
            <p:ph type="sldNum" sz="quarter" idx="12"/>
          </p:nvPr>
        </p:nvSpPr>
        <p:spPr>
          <a:xfrm>
            <a:off x="11704320" y="6455664"/>
            <a:ext cx="448056" cy="365125"/>
          </a:xfrm>
        </p:spPr>
        <p:txBody>
          <a:bodyP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fld id="{C4041C98-9322-4959-91A3-6B5EB0C1030A}" type="slidenum">
              <a:rPr lang="ro-RO" altLang="en-US" sz="1100">
                <a:solidFill>
                  <a:schemeClr val="tx1">
                    <a:lumMod val="50000"/>
                    <a:lumOff val="50000"/>
                  </a:schemeClr>
                </a:solidFill>
                <a:latin typeface="Constantia" panose="02030602050306030303" pitchFamily="18" charset="0"/>
              </a:rPr>
              <a:pPr eaLnBrk="1" hangingPunct="1">
                <a:spcAft>
                  <a:spcPts val="600"/>
                </a:spcAft>
              </a:pPr>
              <a:t>10</a:t>
            </a:fld>
            <a:endParaRPr lang="ro-RO" altLang="en-US" sz="1100">
              <a:solidFill>
                <a:schemeClr val="tx1">
                  <a:lumMod val="50000"/>
                  <a:lumOff val="50000"/>
                </a:schemeClr>
              </a:solidFill>
              <a:latin typeface="Constantia" panose="02030602050306030303" pitchFamily="18" charset="0"/>
            </a:endParaRPr>
          </a:p>
        </p:txBody>
      </p:sp>
      <p:sp>
        <p:nvSpPr>
          <p:cNvPr id="6" name="Title 1"/>
          <p:cNvSpPr txBox="1">
            <a:spLocks/>
          </p:cNvSpPr>
          <p:nvPr/>
        </p:nvSpPr>
        <p:spPr>
          <a:xfrm>
            <a:off x="213239" y="1750142"/>
            <a:ext cx="2775766" cy="3067274"/>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sz="2500" kern="1200" spc="-50" baseline="0">
                <a:solidFill>
                  <a:schemeClr val="tx1">
                    <a:lumMod val="75000"/>
                    <a:lumOff val="25000"/>
                  </a:schemeClr>
                </a:solidFill>
                <a:latin typeface="+mj-lt"/>
                <a:ea typeface="+mj-ea"/>
                <a:cs typeface="+mj-cs"/>
              </a:defRPr>
            </a:lvl1pPr>
          </a:lstStyle>
          <a:p>
            <a:pPr algn="ctr"/>
            <a:r>
              <a:rPr lang="en-US" altLang="en-US" sz="3600" b="1" dirty="0" err="1" smtClean="0">
                <a:solidFill>
                  <a:schemeClr val="accent3"/>
                </a:solidFill>
                <a:effectLst>
                  <a:outerShdw blurRad="38100" dist="38100" dir="2700000" algn="tl">
                    <a:srgbClr val="C0C0C0"/>
                  </a:outerShdw>
                </a:effectLst>
                <a:latin typeface="+mn-lt"/>
              </a:rPr>
              <a:t>Alocări</a:t>
            </a:r>
            <a:r>
              <a:rPr lang="en-US" altLang="en-US" sz="3600" b="1" dirty="0" smtClean="0">
                <a:solidFill>
                  <a:schemeClr val="accent3"/>
                </a:solidFill>
                <a:effectLst>
                  <a:outerShdw blurRad="38100" dist="38100" dir="2700000" algn="tl">
                    <a:srgbClr val="C0C0C0"/>
                  </a:outerShdw>
                </a:effectLst>
                <a:latin typeface="+mn-lt"/>
              </a:rPr>
              <a:t> </a:t>
            </a:r>
            <a:r>
              <a:rPr lang="en-US" altLang="en-US" sz="3600" b="1" dirty="0" err="1" smtClean="0">
                <a:solidFill>
                  <a:schemeClr val="accent3"/>
                </a:solidFill>
                <a:effectLst>
                  <a:outerShdw blurRad="38100" dist="38100" dir="2700000" algn="tl">
                    <a:srgbClr val="C0C0C0"/>
                  </a:outerShdw>
                </a:effectLst>
                <a:latin typeface="+mn-lt"/>
              </a:rPr>
              <a:t>financiare</a:t>
            </a:r>
            <a:r>
              <a:rPr lang="en-US" altLang="en-US" sz="3600" b="1" dirty="0" smtClean="0">
                <a:solidFill>
                  <a:schemeClr val="accent3"/>
                </a:solidFill>
                <a:effectLst>
                  <a:outerShdw blurRad="38100" dist="38100" dir="2700000" algn="tl">
                    <a:srgbClr val="C0C0C0"/>
                  </a:outerShdw>
                </a:effectLst>
                <a:latin typeface="+mn-lt"/>
              </a:rPr>
              <a:t> </a:t>
            </a:r>
            <a:r>
              <a:rPr lang="en-US" altLang="en-US" sz="3600" b="1" dirty="0" err="1" smtClean="0">
                <a:solidFill>
                  <a:schemeClr val="accent3"/>
                </a:solidFill>
                <a:effectLst>
                  <a:outerShdw blurRad="38100" dist="38100" dir="2700000" algn="tl">
                    <a:srgbClr val="C0C0C0"/>
                  </a:outerShdw>
                </a:effectLst>
                <a:latin typeface="+mn-lt"/>
              </a:rPr>
              <a:t>minime</a:t>
            </a:r>
            <a:r>
              <a:rPr lang="en-US" altLang="en-US" sz="3600" b="1" dirty="0" smtClean="0">
                <a:solidFill>
                  <a:schemeClr val="accent3"/>
                </a:solidFill>
                <a:effectLst>
                  <a:outerShdw blurRad="38100" dist="38100" dir="2700000" algn="tl">
                    <a:srgbClr val="C0C0C0"/>
                  </a:outerShdw>
                </a:effectLst>
                <a:latin typeface="+mn-lt"/>
              </a:rPr>
              <a:t> </a:t>
            </a:r>
            <a:r>
              <a:rPr lang="en-US" altLang="en-US" sz="3600" b="1" dirty="0" err="1" smtClean="0">
                <a:solidFill>
                  <a:schemeClr val="accent3"/>
                </a:solidFill>
                <a:effectLst>
                  <a:outerShdw blurRad="38100" dist="38100" dir="2700000" algn="tl">
                    <a:srgbClr val="C0C0C0"/>
                  </a:outerShdw>
                </a:effectLst>
                <a:latin typeface="+mn-lt"/>
              </a:rPr>
              <a:t>și</a:t>
            </a:r>
            <a:r>
              <a:rPr lang="en-US" altLang="en-US" sz="3600" b="1" dirty="0" smtClean="0">
                <a:solidFill>
                  <a:schemeClr val="accent3"/>
                </a:solidFill>
                <a:effectLst>
                  <a:outerShdw blurRad="38100" dist="38100" dir="2700000" algn="tl">
                    <a:srgbClr val="C0C0C0"/>
                  </a:outerShdw>
                </a:effectLst>
                <a:latin typeface="+mn-lt"/>
              </a:rPr>
              <a:t> </a:t>
            </a:r>
            <a:r>
              <a:rPr lang="en-US" altLang="en-US" sz="3600" b="1" dirty="0" err="1" smtClean="0">
                <a:solidFill>
                  <a:schemeClr val="accent3"/>
                </a:solidFill>
                <a:effectLst>
                  <a:outerShdw blurRad="38100" dist="38100" dir="2700000" algn="tl">
                    <a:srgbClr val="C0C0C0"/>
                  </a:outerShdw>
                </a:effectLst>
                <a:latin typeface="+mn-lt"/>
              </a:rPr>
              <a:t>maxime</a:t>
            </a:r>
            <a:r>
              <a:rPr lang="en-US" altLang="en-US" sz="3600" b="1" dirty="0" smtClean="0">
                <a:solidFill>
                  <a:schemeClr val="accent3"/>
                </a:solidFill>
                <a:effectLst>
                  <a:outerShdw blurRad="38100" dist="38100" dir="2700000" algn="tl">
                    <a:srgbClr val="C0C0C0"/>
                  </a:outerShdw>
                </a:effectLst>
                <a:latin typeface="+mn-lt"/>
              </a:rPr>
              <a:t> </a:t>
            </a:r>
            <a:r>
              <a:rPr lang="en-US" altLang="en-US" sz="3600" b="1" dirty="0" err="1" smtClean="0">
                <a:solidFill>
                  <a:schemeClr val="accent3"/>
                </a:solidFill>
                <a:effectLst>
                  <a:outerShdw blurRad="38100" dist="38100" dir="2700000" algn="tl">
                    <a:srgbClr val="C0C0C0"/>
                  </a:outerShdw>
                </a:effectLst>
                <a:latin typeface="+mn-lt"/>
              </a:rPr>
              <a:t>în</a:t>
            </a:r>
            <a:r>
              <a:rPr lang="en-US" altLang="en-US" sz="3600" b="1" dirty="0" smtClean="0">
                <a:solidFill>
                  <a:schemeClr val="accent3"/>
                </a:solidFill>
                <a:effectLst>
                  <a:outerShdw blurRad="38100" dist="38100" dir="2700000" algn="tl">
                    <a:srgbClr val="C0C0C0"/>
                  </a:outerShdw>
                </a:effectLst>
                <a:latin typeface="+mn-lt"/>
              </a:rPr>
              <a:t> </a:t>
            </a:r>
            <a:r>
              <a:rPr lang="en-US" altLang="en-US" sz="3600" b="1" dirty="0" err="1" smtClean="0">
                <a:solidFill>
                  <a:schemeClr val="accent3"/>
                </a:solidFill>
                <a:effectLst>
                  <a:outerShdw blurRad="38100" dist="38100" dir="2700000" algn="tl">
                    <a:srgbClr val="C0C0C0"/>
                  </a:outerShdw>
                </a:effectLst>
                <a:latin typeface="+mn-lt"/>
              </a:rPr>
              <a:t>cadrul</a:t>
            </a:r>
            <a:r>
              <a:rPr lang="en-US" altLang="en-US" sz="3600" b="1" dirty="0" smtClean="0">
                <a:solidFill>
                  <a:schemeClr val="accent3"/>
                </a:solidFill>
                <a:effectLst>
                  <a:outerShdw blurRad="38100" dist="38100" dir="2700000" algn="tl">
                    <a:srgbClr val="C0C0C0"/>
                  </a:outerShdw>
                </a:effectLst>
                <a:latin typeface="+mn-lt"/>
              </a:rPr>
              <a:t> PNS</a:t>
            </a:r>
            <a:br>
              <a:rPr lang="en-US" altLang="en-US" sz="3600" b="1" dirty="0" smtClean="0">
                <a:solidFill>
                  <a:schemeClr val="accent3"/>
                </a:solidFill>
                <a:effectLst>
                  <a:outerShdw blurRad="38100" dist="38100" dir="2700000" algn="tl">
                    <a:srgbClr val="C0C0C0"/>
                  </a:outerShdw>
                </a:effectLst>
                <a:latin typeface="+mn-lt"/>
              </a:rPr>
            </a:br>
            <a:r>
              <a:rPr lang="en-US" altLang="en-US" sz="3600" b="1" dirty="0" smtClean="0">
                <a:solidFill>
                  <a:schemeClr val="accent3"/>
                </a:solidFill>
                <a:effectLst>
                  <a:outerShdw blurRad="38100" dist="38100" dir="2700000" algn="tl">
                    <a:srgbClr val="C0C0C0"/>
                  </a:outerShdw>
                </a:effectLst>
                <a:latin typeface="+mn-lt"/>
              </a:rPr>
              <a:t>FEGA - FEADR</a:t>
            </a:r>
            <a:endParaRPr lang="en-US" sz="3600" dirty="0">
              <a:solidFill>
                <a:schemeClr val="accent3"/>
              </a:solidFill>
              <a:latin typeface="+mn-lt"/>
            </a:endParaRPr>
          </a:p>
        </p:txBody>
      </p:sp>
      <p:pic>
        <p:nvPicPr>
          <p:cNvPr id="8" name="Content Placeholder 3"/>
          <p:cNvPicPr>
            <a:picLocks noGrp="1" noChangeAspect="1"/>
          </p:cNvPicPr>
          <p:nvPr>
            <p:ph idx="1"/>
          </p:nvPr>
        </p:nvPicPr>
        <p:blipFill>
          <a:blip r:embed="rId5"/>
          <a:stretch>
            <a:fillRect/>
          </a:stretch>
        </p:blipFill>
        <p:spPr>
          <a:xfrm>
            <a:off x="3077496" y="875071"/>
            <a:ext cx="8930607" cy="5085254"/>
          </a:xfrm>
          <a:prstGeom prst="rect">
            <a:avLst/>
          </a:prstGeom>
          <a:effectLst/>
        </p:spPr>
      </p:pic>
    </p:spTree>
    <p:extLst>
      <p:ext uri="{BB962C8B-B14F-4D97-AF65-F5344CB8AC3E}">
        <p14:creationId xmlns:p14="http://schemas.microsoft.com/office/powerpoint/2010/main" val="2583761624"/>
      </p:ext>
    </p:extLst>
  </p:cSld>
  <p:clrMapOvr>
    <a:overrideClrMapping bg1="lt1" tx1="dk1" bg2="lt2" tx2="dk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100</a:t>
            </a:fld>
            <a:endParaRPr lang="ro-RO" dirty="0"/>
          </a:p>
        </p:txBody>
      </p:sp>
      <p:sp>
        <p:nvSpPr>
          <p:cNvPr id="3" name="Rectangle 2"/>
          <p:cNvSpPr/>
          <p:nvPr/>
        </p:nvSpPr>
        <p:spPr>
          <a:xfrm>
            <a:off x="1077362" y="1484320"/>
            <a:ext cx="10388601" cy="4539704"/>
          </a:xfrm>
          <a:prstGeom prst="rect">
            <a:avLst/>
          </a:prstGeom>
        </p:spPr>
        <p:txBody>
          <a:bodyPr wrap="square">
            <a:spAutoFit/>
          </a:bodyPr>
          <a:lstStyle/>
          <a:p>
            <a:pPr>
              <a:spcBef>
                <a:spcPts val="1200"/>
              </a:spcBef>
              <a:spcAft>
                <a:spcPts val="300"/>
              </a:spcAft>
            </a:pPr>
            <a:r>
              <a:rPr lang="en-US" b="1" u="sng" dirty="0">
                <a:solidFill>
                  <a:srgbClr val="0070C0"/>
                </a:solidFill>
              </a:rPr>
              <a:t>DR-05 - </a:t>
            </a:r>
            <a:r>
              <a:rPr lang="en-US" b="1" u="sng" dirty="0" err="1">
                <a:solidFill>
                  <a:srgbClr val="0070C0"/>
                </a:solidFill>
              </a:rPr>
              <a:t>Agricultură</a:t>
            </a:r>
            <a:r>
              <a:rPr lang="en-US" b="1" u="sng" dirty="0">
                <a:solidFill>
                  <a:srgbClr val="0070C0"/>
                </a:solidFill>
              </a:rPr>
              <a:t> </a:t>
            </a:r>
            <a:r>
              <a:rPr lang="en-US" b="1" u="sng" dirty="0" err="1">
                <a:solidFill>
                  <a:srgbClr val="0070C0"/>
                </a:solidFill>
              </a:rPr>
              <a:t>ecologică</a:t>
            </a:r>
            <a:r>
              <a:rPr lang="en-US" b="1" u="sng" dirty="0">
                <a:solidFill>
                  <a:srgbClr val="0070C0"/>
                </a:solidFill>
              </a:rPr>
              <a:t> – </a:t>
            </a:r>
            <a:r>
              <a:rPr lang="en-US" b="1" u="sng" dirty="0" err="1">
                <a:solidFill>
                  <a:srgbClr val="0070C0"/>
                </a:solidFill>
              </a:rPr>
              <a:t>menținerea</a:t>
            </a:r>
            <a:r>
              <a:rPr lang="en-US" b="1" u="sng" dirty="0">
                <a:solidFill>
                  <a:srgbClr val="0070C0"/>
                </a:solidFill>
              </a:rPr>
              <a:t> </a:t>
            </a:r>
            <a:r>
              <a:rPr lang="en-US" b="1" u="sng" dirty="0" err="1">
                <a:solidFill>
                  <a:srgbClr val="0070C0"/>
                </a:solidFill>
              </a:rPr>
              <a:t>certificării</a:t>
            </a:r>
            <a:endParaRPr lang="en-US" b="1" u="sng" dirty="0">
              <a:solidFill>
                <a:srgbClr val="0070C0"/>
              </a:solidFill>
            </a:endParaRPr>
          </a:p>
          <a:p>
            <a:pPr>
              <a:spcBef>
                <a:spcPts val="1200"/>
              </a:spcBef>
              <a:spcAft>
                <a:spcPts val="300"/>
              </a:spcAft>
            </a:pPr>
            <a:r>
              <a:rPr lang="ro-RO" b="1" i="1" dirty="0">
                <a:solidFill>
                  <a:srgbClr val="0070C0"/>
                </a:solidFill>
              </a:rPr>
              <a:t>Alocare publică</a:t>
            </a:r>
            <a:r>
              <a:rPr lang="en-US" b="1" i="1" dirty="0">
                <a:solidFill>
                  <a:srgbClr val="0070C0"/>
                </a:solidFill>
              </a:rPr>
              <a:t>: 226.520.000 Euro</a:t>
            </a:r>
          </a:p>
          <a:p>
            <a:pPr>
              <a:spcBef>
                <a:spcPts val="600"/>
              </a:spcBef>
            </a:pPr>
            <a:r>
              <a:rPr lang="en-US" b="1" dirty="0" err="1"/>
              <a:t>Beneficiarul</a:t>
            </a:r>
            <a:r>
              <a:rPr lang="en-US" dirty="0"/>
              <a:t>:</a:t>
            </a:r>
          </a:p>
          <a:p>
            <a:pPr marL="285750" indent="-285750">
              <a:spcBef>
                <a:spcPts val="600"/>
              </a:spcBef>
              <a:buFont typeface="Wingdings" panose="05000000000000000000" pitchFamily="2" charset="2"/>
              <a:buChar char="ü"/>
            </a:pPr>
            <a:r>
              <a:rPr lang="en-US" dirty="0" err="1"/>
              <a:t>este</a:t>
            </a:r>
            <a:r>
              <a:rPr lang="en-US" dirty="0"/>
              <a:t> </a:t>
            </a:r>
            <a:r>
              <a:rPr lang="en-US" dirty="0" err="1"/>
              <a:t>fermier</a:t>
            </a:r>
            <a:r>
              <a:rPr lang="en-US" dirty="0"/>
              <a:t>, </a:t>
            </a:r>
            <a:r>
              <a:rPr lang="en-US" dirty="0" err="1"/>
              <a:t>utilizator</a:t>
            </a:r>
            <a:r>
              <a:rPr lang="en-US" dirty="0"/>
              <a:t> al </a:t>
            </a:r>
            <a:r>
              <a:rPr lang="en-US" dirty="0" err="1"/>
              <a:t>unei</a:t>
            </a:r>
            <a:r>
              <a:rPr lang="en-US" dirty="0"/>
              <a:t> </a:t>
            </a:r>
            <a:r>
              <a:rPr lang="en-US" dirty="0" err="1"/>
              <a:t>suprafețe</a:t>
            </a:r>
            <a:r>
              <a:rPr lang="en-US" dirty="0"/>
              <a:t> </a:t>
            </a:r>
            <a:r>
              <a:rPr lang="en-US" dirty="0" err="1"/>
              <a:t>agricole</a:t>
            </a:r>
            <a:r>
              <a:rPr lang="en-US" dirty="0"/>
              <a:t> </a:t>
            </a:r>
            <a:r>
              <a:rPr lang="en-US" dirty="0" err="1"/>
              <a:t>localizată</a:t>
            </a:r>
            <a:r>
              <a:rPr lang="en-US" dirty="0"/>
              <a:t> </a:t>
            </a:r>
            <a:r>
              <a:rPr lang="en-US" dirty="0" err="1"/>
              <a:t>pe</a:t>
            </a:r>
            <a:r>
              <a:rPr lang="en-US" dirty="0"/>
              <a:t> </a:t>
            </a:r>
            <a:r>
              <a:rPr lang="en-US" dirty="0" err="1"/>
              <a:t>teritoriul</a:t>
            </a:r>
            <a:r>
              <a:rPr lang="en-US" dirty="0"/>
              <a:t> </a:t>
            </a:r>
            <a:r>
              <a:rPr lang="en-US" dirty="0" err="1"/>
              <a:t>României</a:t>
            </a:r>
            <a:r>
              <a:rPr lang="en-US" dirty="0"/>
              <a:t>, </a:t>
            </a:r>
            <a:r>
              <a:rPr lang="en-US" dirty="0" err="1"/>
              <a:t>identificabilă</a:t>
            </a:r>
            <a:r>
              <a:rPr lang="en-US" dirty="0"/>
              <a:t> </a:t>
            </a:r>
            <a:r>
              <a:rPr lang="en-US" dirty="0" err="1"/>
              <a:t>în</a:t>
            </a:r>
            <a:r>
              <a:rPr lang="en-US" dirty="0"/>
              <a:t> </a:t>
            </a:r>
            <a:r>
              <a:rPr lang="en-US" dirty="0" err="1"/>
              <a:t>Sistemul</a:t>
            </a:r>
            <a:r>
              <a:rPr lang="en-US" dirty="0"/>
              <a:t> </a:t>
            </a:r>
            <a:r>
              <a:rPr lang="en-US" dirty="0" err="1"/>
              <a:t>Integrat</a:t>
            </a:r>
            <a:r>
              <a:rPr lang="en-US" dirty="0"/>
              <a:t> de </a:t>
            </a:r>
            <a:r>
              <a:rPr lang="en-US" dirty="0" err="1"/>
              <a:t>Administrare</a:t>
            </a:r>
            <a:r>
              <a:rPr lang="en-US" dirty="0"/>
              <a:t> </a:t>
            </a:r>
            <a:r>
              <a:rPr lang="en-US" dirty="0" err="1"/>
              <a:t>și</a:t>
            </a:r>
            <a:r>
              <a:rPr lang="en-US" dirty="0"/>
              <a:t> Control (IACS),</a:t>
            </a:r>
          </a:p>
          <a:p>
            <a:pPr marL="285750" indent="-285750">
              <a:spcBef>
                <a:spcPts val="600"/>
              </a:spcBef>
              <a:buFont typeface="Wingdings" panose="05000000000000000000" pitchFamily="2" charset="2"/>
              <a:buChar char="ü"/>
            </a:pPr>
            <a:r>
              <a:rPr lang="en-US" dirty="0" err="1"/>
              <a:t>deține</a:t>
            </a:r>
            <a:r>
              <a:rPr lang="en-US" dirty="0"/>
              <a:t> o </a:t>
            </a:r>
            <a:r>
              <a:rPr lang="en-US" dirty="0" err="1"/>
              <a:t>suprafață</a:t>
            </a:r>
            <a:r>
              <a:rPr lang="en-US" dirty="0"/>
              <a:t> </a:t>
            </a:r>
            <a:r>
              <a:rPr lang="en-US" dirty="0" err="1"/>
              <a:t>minimă</a:t>
            </a:r>
            <a:r>
              <a:rPr lang="en-US" dirty="0"/>
              <a:t> a </a:t>
            </a:r>
            <a:r>
              <a:rPr lang="en-US" dirty="0" err="1"/>
              <a:t>fermei</a:t>
            </a:r>
            <a:r>
              <a:rPr lang="en-US" dirty="0"/>
              <a:t> de 1 ha, </a:t>
            </a:r>
            <a:r>
              <a:rPr lang="en-US" dirty="0" err="1"/>
              <a:t>iar</a:t>
            </a:r>
            <a:r>
              <a:rPr lang="en-US" dirty="0"/>
              <a:t> </a:t>
            </a:r>
            <a:r>
              <a:rPr lang="en-US" dirty="0" err="1"/>
              <a:t>parcelele</a:t>
            </a:r>
            <a:r>
              <a:rPr lang="en-US" dirty="0"/>
              <a:t> </a:t>
            </a:r>
            <a:r>
              <a:rPr lang="en-US" dirty="0" err="1"/>
              <a:t>eligibile</a:t>
            </a:r>
            <a:r>
              <a:rPr lang="en-US" dirty="0"/>
              <a:t> au </a:t>
            </a:r>
            <a:r>
              <a:rPr lang="en-US" dirty="0" err="1"/>
              <a:t>dimensiunea</a:t>
            </a:r>
            <a:r>
              <a:rPr lang="en-US" dirty="0"/>
              <a:t> </a:t>
            </a:r>
            <a:r>
              <a:rPr lang="en-US" dirty="0" err="1"/>
              <a:t>minimă</a:t>
            </a:r>
            <a:r>
              <a:rPr lang="en-US" dirty="0"/>
              <a:t> de 0,3 ha (0,1 ha </a:t>
            </a:r>
            <a:r>
              <a:rPr lang="en-US" dirty="0" err="1"/>
              <a:t>pentru</a:t>
            </a:r>
            <a:r>
              <a:rPr lang="en-US" dirty="0"/>
              <a:t> vii </a:t>
            </a:r>
            <a:r>
              <a:rPr lang="en-US" dirty="0" err="1"/>
              <a:t>și</a:t>
            </a:r>
            <a:r>
              <a:rPr lang="en-US" dirty="0"/>
              <a:t> </a:t>
            </a:r>
            <a:r>
              <a:rPr lang="en-US" dirty="0" err="1"/>
              <a:t>livezi</a:t>
            </a:r>
            <a:r>
              <a:rPr lang="en-US" dirty="0"/>
              <a:t>, </a:t>
            </a:r>
            <a:r>
              <a:rPr lang="en-US" dirty="0" err="1"/>
              <a:t>arbuști</a:t>
            </a:r>
            <a:r>
              <a:rPr lang="en-US" dirty="0"/>
              <a:t> </a:t>
            </a:r>
            <a:r>
              <a:rPr lang="en-US" dirty="0" err="1"/>
              <a:t>fructiferi</a:t>
            </a:r>
            <a:r>
              <a:rPr lang="en-US" dirty="0"/>
              <a:t>, </a:t>
            </a:r>
            <a:r>
              <a:rPr lang="en-US" dirty="0" err="1"/>
              <a:t>hamei</a:t>
            </a:r>
            <a:r>
              <a:rPr lang="en-US" dirty="0"/>
              <a:t>, </a:t>
            </a:r>
            <a:r>
              <a:rPr lang="en-US" dirty="0" err="1"/>
              <a:t>pepiniere</a:t>
            </a:r>
            <a:r>
              <a:rPr lang="en-US" dirty="0"/>
              <a:t> </a:t>
            </a:r>
            <a:r>
              <a:rPr lang="en-US" dirty="0" err="1"/>
              <a:t>pomicole</a:t>
            </a:r>
            <a:r>
              <a:rPr lang="en-US" dirty="0"/>
              <a:t> </a:t>
            </a:r>
            <a:r>
              <a:rPr lang="en-US" dirty="0" err="1"/>
              <a:t>și</a:t>
            </a:r>
            <a:r>
              <a:rPr lang="en-US" dirty="0"/>
              <a:t> </a:t>
            </a:r>
            <a:r>
              <a:rPr lang="en-US" dirty="0" err="1"/>
              <a:t>viticole</a:t>
            </a:r>
            <a:r>
              <a:rPr lang="en-US" dirty="0"/>
              <a:t>),</a:t>
            </a:r>
          </a:p>
          <a:p>
            <a:pPr marL="285750" indent="-285750">
              <a:spcBef>
                <a:spcPts val="600"/>
              </a:spcBef>
              <a:buFont typeface="Wingdings" panose="05000000000000000000" pitchFamily="2" charset="2"/>
              <a:buChar char="ü"/>
            </a:pPr>
            <a:r>
              <a:rPr lang="en-US" dirty="0" err="1"/>
              <a:t>este</a:t>
            </a:r>
            <a:r>
              <a:rPr lang="en-US" dirty="0"/>
              <a:t> </a:t>
            </a:r>
            <a:r>
              <a:rPr lang="en-US" dirty="0" err="1"/>
              <a:t>înregistrat</a:t>
            </a:r>
            <a:r>
              <a:rPr lang="en-US" dirty="0"/>
              <a:t>, </a:t>
            </a:r>
            <a:r>
              <a:rPr lang="en-US" dirty="0" err="1"/>
              <a:t>în</a:t>
            </a:r>
            <a:r>
              <a:rPr lang="en-US" dirty="0"/>
              <a:t> </a:t>
            </a:r>
            <a:r>
              <a:rPr lang="en-US" dirty="0" err="1"/>
              <a:t>fiecare</a:t>
            </a:r>
            <a:r>
              <a:rPr lang="en-US" dirty="0"/>
              <a:t> an </a:t>
            </a:r>
            <a:r>
              <a:rPr lang="en-US" dirty="0" err="1"/>
              <a:t>pentru</a:t>
            </a:r>
            <a:r>
              <a:rPr lang="en-US" dirty="0"/>
              <a:t> care </a:t>
            </a:r>
            <a:r>
              <a:rPr lang="en-US" dirty="0" err="1"/>
              <a:t>solicită</a:t>
            </a:r>
            <a:r>
              <a:rPr lang="en-US" dirty="0"/>
              <a:t> </a:t>
            </a:r>
            <a:r>
              <a:rPr lang="en-US" dirty="0" err="1"/>
              <a:t>sprijin</a:t>
            </a:r>
            <a:r>
              <a:rPr lang="en-US" dirty="0"/>
              <a:t>, conform </a:t>
            </a:r>
            <a:r>
              <a:rPr lang="en-US" dirty="0" err="1"/>
              <a:t>prevederilor</a:t>
            </a:r>
            <a:r>
              <a:rPr lang="en-US" dirty="0"/>
              <a:t> </a:t>
            </a:r>
            <a:r>
              <a:rPr lang="en-US" dirty="0" err="1"/>
              <a:t>legale</a:t>
            </a:r>
            <a:r>
              <a:rPr lang="en-US" dirty="0"/>
              <a:t>, ca operator </a:t>
            </a:r>
            <a:r>
              <a:rPr lang="en-US" dirty="0" err="1"/>
              <a:t>în</a:t>
            </a:r>
            <a:r>
              <a:rPr lang="en-US" dirty="0"/>
              <a:t> </a:t>
            </a:r>
            <a:r>
              <a:rPr lang="en-US" dirty="0" err="1"/>
              <a:t>agricultura</a:t>
            </a:r>
            <a:r>
              <a:rPr lang="en-US" dirty="0"/>
              <a:t> </a:t>
            </a:r>
            <a:r>
              <a:rPr lang="en-US" dirty="0" err="1"/>
              <a:t>ecologică</a:t>
            </a:r>
            <a:r>
              <a:rPr lang="en-US" dirty="0"/>
              <a:t>,</a:t>
            </a:r>
          </a:p>
          <a:p>
            <a:pPr marL="285750" indent="-285750">
              <a:spcBef>
                <a:spcPts val="600"/>
              </a:spcBef>
              <a:buFont typeface="Wingdings" panose="05000000000000000000" pitchFamily="2" charset="2"/>
              <a:buChar char="ü"/>
            </a:pPr>
            <a:r>
              <a:rPr lang="en-US" dirty="0"/>
              <a:t>se </a:t>
            </a:r>
            <a:r>
              <a:rPr lang="en-US" dirty="0" err="1"/>
              <a:t>angajează</a:t>
            </a:r>
            <a:r>
              <a:rPr lang="en-US" dirty="0"/>
              <a:t> </a:t>
            </a:r>
            <a:r>
              <a:rPr lang="en-US" dirty="0" err="1"/>
              <a:t>să</a:t>
            </a:r>
            <a:r>
              <a:rPr lang="en-US" dirty="0"/>
              <a:t> </a:t>
            </a:r>
            <a:r>
              <a:rPr lang="en-US" dirty="0" err="1"/>
              <a:t>țină</a:t>
            </a:r>
            <a:r>
              <a:rPr lang="en-US" dirty="0"/>
              <a:t> o </a:t>
            </a:r>
            <a:r>
              <a:rPr lang="en-US" dirty="0" err="1"/>
              <a:t>evidență</a:t>
            </a:r>
            <a:r>
              <a:rPr lang="en-US" dirty="0"/>
              <a:t> a </a:t>
            </a:r>
            <a:r>
              <a:rPr lang="en-US" dirty="0" err="1"/>
              <a:t>activităților</a:t>
            </a:r>
            <a:r>
              <a:rPr lang="en-US" dirty="0"/>
              <a:t> </a:t>
            </a:r>
            <a:r>
              <a:rPr lang="en-US" dirty="0" err="1"/>
              <a:t>agricole</a:t>
            </a:r>
            <a:r>
              <a:rPr lang="en-US" dirty="0"/>
              <a:t> </a:t>
            </a:r>
            <a:r>
              <a:rPr lang="en-US" dirty="0" err="1"/>
              <a:t>corelate</a:t>
            </a:r>
            <a:r>
              <a:rPr lang="en-US" dirty="0"/>
              <a:t> cu </a:t>
            </a:r>
            <a:r>
              <a:rPr lang="en-US" dirty="0" err="1"/>
              <a:t>implementarea</a:t>
            </a:r>
            <a:r>
              <a:rPr lang="en-US" dirty="0"/>
              <a:t> </a:t>
            </a:r>
            <a:r>
              <a:rPr lang="en-US" dirty="0" err="1"/>
              <a:t>angajamentelor</a:t>
            </a:r>
            <a:r>
              <a:rPr lang="en-US" dirty="0"/>
              <a:t> (de </a:t>
            </a:r>
            <a:r>
              <a:rPr lang="en-US" dirty="0" err="1"/>
              <a:t>bază</a:t>
            </a:r>
            <a:r>
              <a:rPr lang="en-US" dirty="0"/>
              <a:t> </a:t>
            </a:r>
            <a:r>
              <a:rPr lang="en-US" dirty="0" err="1"/>
              <a:t>și</a:t>
            </a:r>
            <a:r>
              <a:rPr lang="en-US" dirty="0"/>
              <a:t> </a:t>
            </a:r>
            <a:r>
              <a:rPr lang="en-US" dirty="0" err="1"/>
              <a:t>superioare</a:t>
            </a:r>
            <a:r>
              <a:rPr lang="en-US" dirty="0"/>
              <a:t> la </a:t>
            </a:r>
            <a:r>
              <a:rPr lang="en-US" dirty="0" err="1"/>
              <a:t>nivelul</a:t>
            </a:r>
            <a:r>
              <a:rPr lang="en-US" dirty="0"/>
              <a:t> </a:t>
            </a:r>
            <a:r>
              <a:rPr lang="en-US" dirty="0" err="1"/>
              <a:t>suprafețelor</a:t>
            </a:r>
            <a:r>
              <a:rPr lang="en-US" dirty="0"/>
              <a:t> </a:t>
            </a:r>
            <a:r>
              <a:rPr lang="en-US" dirty="0" err="1"/>
              <a:t>aflate</a:t>
            </a:r>
            <a:r>
              <a:rPr lang="en-US" dirty="0"/>
              <a:t> sub </a:t>
            </a:r>
            <a:r>
              <a:rPr lang="en-US" dirty="0" err="1"/>
              <a:t>angajament</a:t>
            </a:r>
            <a:r>
              <a:rPr lang="en-US" dirty="0"/>
              <a:t>).</a:t>
            </a:r>
          </a:p>
          <a:p>
            <a:pPr>
              <a:spcBef>
                <a:spcPts val="600"/>
              </a:spcBef>
            </a:pPr>
            <a:endParaRPr lang="en-US" dirty="0"/>
          </a:p>
          <a:p>
            <a:pPr>
              <a:spcBef>
                <a:spcPts val="1200"/>
              </a:spcBef>
              <a:spcAft>
                <a:spcPts val="300"/>
              </a:spcAft>
            </a:pPr>
            <a:endParaRPr lang="en-US" dirty="0"/>
          </a:p>
        </p:txBody>
      </p:sp>
      <p:sp>
        <p:nvSpPr>
          <p:cNvPr id="8" name="TextBox 7"/>
          <p:cNvSpPr txBox="1"/>
          <p:nvPr/>
        </p:nvSpPr>
        <p:spPr>
          <a:xfrm>
            <a:off x="3945081" y="0"/>
            <a:ext cx="4839855" cy="769441"/>
          </a:xfrm>
          <a:prstGeom prst="rect">
            <a:avLst/>
          </a:prstGeom>
          <a:noFill/>
        </p:spPr>
        <p:txBody>
          <a:bodyPr wrap="square" rtlCol="0">
            <a:spAutoFit/>
          </a:bodyPr>
          <a:lstStyle/>
          <a:p>
            <a:r>
              <a:rPr lang="en-US" sz="4400" dirty="0">
                <a:solidFill>
                  <a:schemeClr val="accent6"/>
                </a:solidFill>
                <a:effectLst>
                  <a:outerShdw blurRad="38100" dist="38100" dir="2700000" algn="tl">
                    <a:srgbClr val="000000">
                      <a:alpha val="43137"/>
                    </a:srgbClr>
                  </a:outerShdw>
                </a:effectLst>
                <a:latin typeface="Algerian" panose="04020705040A02060702" pitchFamily="82" charset="0"/>
              </a:rPr>
              <a:t>PNS 2023-2027</a:t>
            </a:r>
          </a:p>
        </p:txBody>
      </p:sp>
    </p:spTree>
    <p:extLst>
      <p:ext uri="{BB962C8B-B14F-4D97-AF65-F5344CB8AC3E}">
        <p14:creationId xmlns:p14="http://schemas.microsoft.com/office/powerpoint/2010/main" val="20610445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101</a:t>
            </a:fld>
            <a:endParaRPr lang="ro-RO" dirty="0"/>
          </a:p>
        </p:txBody>
      </p:sp>
      <p:sp>
        <p:nvSpPr>
          <p:cNvPr id="3" name="Rectangle 2"/>
          <p:cNvSpPr/>
          <p:nvPr/>
        </p:nvSpPr>
        <p:spPr>
          <a:xfrm>
            <a:off x="937315" y="1387049"/>
            <a:ext cx="10488067" cy="1277273"/>
          </a:xfrm>
          <a:prstGeom prst="rect">
            <a:avLst/>
          </a:prstGeom>
        </p:spPr>
        <p:txBody>
          <a:bodyPr wrap="square">
            <a:spAutoFit/>
          </a:bodyPr>
          <a:lstStyle/>
          <a:p>
            <a:r>
              <a:rPr lang="en-US" b="1" u="sng" dirty="0">
                <a:solidFill>
                  <a:srgbClr val="0070C0"/>
                </a:solidFill>
              </a:rPr>
              <a:t>DR-06 - </a:t>
            </a:r>
            <a:r>
              <a:rPr lang="en-US" b="1" u="sng" dirty="0" err="1">
                <a:solidFill>
                  <a:srgbClr val="0070C0"/>
                </a:solidFill>
              </a:rPr>
              <a:t>Bunăstarea</a:t>
            </a:r>
            <a:r>
              <a:rPr lang="en-US" b="1" u="sng" dirty="0">
                <a:solidFill>
                  <a:srgbClr val="0070C0"/>
                </a:solidFill>
              </a:rPr>
              <a:t> </a:t>
            </a:r>
            <a:r>
              <a:rPr lang="en-US" b="1" u="sng" dirty="0" err="1">
                <a:solidFill>
                  <a:srgbClr val="0070C0"/>
                </a:solidFill>
              </a:rPr>
              <a:t>animalelor</a:t>
            </a:r>
            <a:r>
              <a:rPr lang="en-US" b="1" u="sng" dirty="0">
                <a:solidFill>
                  <a:srgbClr val="0070C0"/>
                </a:solidFill>
              </a:rPr>
              <a:t> </a:t>
            </a:r>
            <a:r>
              <a:rPr lang="en-US" b="1" dirty="0">
                <a:solidFill>
                  <a:srgbClr val="0070C0"/>
                </a:solidFill>
              </a:rPr>
              <a:t> </a:t>
            </a:r>
            <a:r>
              <a:rPr lang="ro-RO" b="1" dirty="0">
                <a:solidFill>
                  <a:srgbClr val="0070C0"/>
                </a:solidFill>
              </a:rPr>
              <a:t>				</a:t>
            </a:r>
            <a:r>
              <a:rPr lang="ro-RO" b="1" i="1" dirty="0">
                <a:solidFill>
                  <a:srgbClr val="0070C0"/>
                </a:solidFill>
              </a:rPr>
              <a:t>Alocare publică</a:t>
            </a:r>
            <a:r>
              <a:rPr lang="en-US" b="1" i="1" dirty="0">
                <a:solidFill>
                  <a:srgbClr val="0070C0"/>
                </a:solidFill>
              </a:rPr>
              <a:t>: 736.250.000 Euro</a:t>
            </a:r>
          </a:p>
          <a:p>
            <a:pPr algn="just">
              <a:spcBef>
                <a:spcPts val="600"/>
              </a:spcBef>
            </a:pPr>
            <a:r>
              <a:rPr lang="en-US" b="1" dirty="0" err="1"/>
              <a:t>Beneficiari</a:t>
            </a:r>
            <a:r>
              <a:rPr lang="en-US" dirty="0"/>
              <a:t>: </a:t>
            </a:r>
            <a:r>
              <a:rPr lang="en-US" dirty="0" err="1"/>
              <a:t>exploatațiile</a:t>
            </a:r>
            <a:r>
              <a:rPr lang="en-US" dirty="0"/>
              <a:t> </a:t>
            </a:r>
            <a:r>
              <a:rPr lang="en-US" dirty="0" err="1"/>
              <a:t>comerciale</a:t>
            </a:r>
            <a:r>
              <a:rPr lang="en-US" dirty="0"/>
              <a:t> din </a:t>
            </a:r>
            <a:r>
              <a:rPr lang="en-US" dirty="0" err="1"/>
              <a:t>sectorul</a:t>
            </a:r>
            <a:r>
              <a:rPr lang="en-US" dirty="0"/>
              <a:t> de </a:t>
            </a:r>
            <a:r>
              <a:rPr lang="en-US" dirty="0" err="1"/>
              <a:t>creștere</a:t>
            </a:r>
            <a:r>
              <a:rPr lang="en-US" dirty="0"/>
              <a:t> a </a:t>
            </a:r>
            <a:r>
              <a:rPr lang="en-US" dirty="0" err="1"/>
              <a:t>porcinelor</a:t>
            </a:r>
            <a:r>
              <a:rPr lang="en-US" dirty="0"/>
              <a:t> </a:t>
            </a:r>
            <a:r>
              <a:rPr lang="en-US" dirty="0" err="1"/>
              <a:t>și</a:t>
            </a:r>
            <a:r>
              <a:rPr lang="en-US" dirty="0"/>
              <a:t> din </a:t>
            </a:r>
            <a:r>
              <a:rPr lang="en-US" dirty="0" err="1"/>
              <a:t>sectorul</a:t>
            </a:r>
            <a:r>
              <a:rPr lang="en-US" dirty="0"/>
              <a:t> </a:t>
            </a:r>
            <a:r>
              <a:rPr lang="en-US" dirty="0" err="1"/>
              <a:t>avicol</a:t>
            </a:r>
            <a:r>
              <a:rPr lang="en-US" dirty="0"/>
              <a:t>, </a:t>
            </a:r>
            <a:r>
              <a:rPr lang="en-US" dirty="0" err="1"/>
              <a:t>autorizate</a:t>
            </a:r>
            <a:r>
              <a:rPr lang="en-US" dirty="0"/>
              <a:t> </a:t>
            </a:r>
            <a:r>
              <a:rPr lang="en-US" dirty="0" err="1"/>
              <a:t>sanitar</a:t>
            </a:r>
            <a:r>
              <a:rPr lang="en-US" dirty="0"/>
              <a:t> </a:t>
            </a:r>
            <a:r>
              <a:rPr lang="en-US" dirty="0" err="1"/>
              <a:t>veterinar</a:t>
            </a:r>
            <a:r>
              <a:rPr lang="en-US" dirty="0"/>
              <a:t>, care se </a:t>
            </a:r>
            <a:r>
              <a:rPr lang="en-US" dirty="0" err="1"/>
              <a:t>angajează</a:t>
            </a:r>
            <a:r>
              <a:rPr lang="en-US" dirty="0"/>
              <a:t> </a:t>
            </a:r>
            <a:r>
              <a:rPr lang="en-US" dirty="0" err="1"/>
              <a:t>anual</a:t>
            </a:r>
            <a:r>
              <a:rPr lang="en-US" dirty="0"/>
              <a:t>, </a:t>
            </a:r>
            <a:r>
              <a:rPr lang="en-US" dirty="0" err="1"/>
              <a:t>pe</a:t>
            </a:r>
            <a:r>
              <a:rPr lang="en-US" dirty="0"/>
              <a:t> </a:t>
            </a:r>
            <a:r>
              <a:rPr lang="en-US" dirty="0" err="1"/>
              <a:t>baze</a:t>
            </a:r>
            <a:r>
              <a:rPr lang="en-US" dirty="0"/>
              <a:t> </a:t>
            </a:r>
            <a:r>
              <a:rPr lang="en-US" dirty="0" err="1"/>
              <a:t>voluntare</a:t>
            </a:r>
            <a:r>
              <a:rPr lang="en-US" dirty="0"/>
              <a:t> </a:t>
            </a:r>
            <a:r>
              <a:rPr lang="en-US" dirty="0" err="1"/>
              <a:t>să</a:t>
            </a:r>
            <a:r>
              <a:rPr lang="en-US" dirty="0"/>
              <a:t> </a:t>
            </a:r>
            <a:r>
              <a:rPr lang="en-US" dirty="0" err="1"/>
              <a:t>adopte</a:t>
            </a:r>
            <a:r>
              <a:rPr lang="en-US" dirty="0"/>
              <a:t> </a:t>
            </a:r>
            <a:r>
              <a:rPr lang="en-US" dirty="0" err="1"/>
              <a:t>standarde</a:t>
            </a:r>
            <a:r>
              <a:rPr lang="en-US" dirty="0"/>
              <a:t> de </a:t>
            </a:r>
            <a:r>
              <a:rPr lang="en-US" dirty="0" err="1"/>
              <a:t>bunăstare</a:t>
            </a:r>
            <a:r>
              <a:rPr lang="en-US" dirty="0"/>
              <a:t> care </a:t>
            </a:r>
            <a:r>
              <a:rPr lang="en-US" dirty="0" err="1"/>
              <a:t>depășesc</a:t>
            </a:r>
            <a:r>
              <a:rPr lang="en-US" dirty="0"/>
              <a:t> </a:t>
            </a:r>
            <a:r>
              <a:rPr lang="en-US" dirty="0" err="1"/>
              <a:t>standardele</a:t>
            </a:r>
            <a:r>
              <a:rPr lang="en-US" dirty="0"/>
              <a:t> </a:t>
            </a:r>
            <a:r>
              <a:rPr lang="en-US" dirty="0" err="1"/>
              <a:t>obligatorii</a:t>
            </a:r>
            <a:r>
              <a:rPr lang="en-US" dirty="0"/>
              <a:t> </a:t>
            </a:r>
            <a:r>
              <a:rPr lang="en-US" dirty="0" err="1"/>
              <a:t>relevante</a:t>
            </a:r>
            <a:endParaRPr lang="en-US" dirty="0"/>
          </a:p>
        </p:txBody>
      </p:sp>
      <p:graphicFrame>
        <p:nvGraphicFramePr>
          <p:cNvPr id="6" name="Table 5"/>
          <p:cNvGraphicFramePr>
            <a:graphicFrameLocks noGrp="1"/>
          </p:cNvGraphicFramePr>
          <p:nvPr>
            <p:extLst/>
          </p:nvPr>
        </p:nvGraphicFramePr>
        <p:xfrm>
          <a:off x="937315" y="3027651"/>
          <a:ext cx="10312576" cy="3130440"/>
        </p:xfrm>
        <a:graphic>
          <a:graphicData uri="http://schemas.openxmlformats.org/drawingml/2006/table">
            <a:tbl>
              <a:tblPr firstRow="1" firstCol="1" lastRow="1" lastCol="1" bandRow="1">
                <a:tableStyleId>{5C22544A-7EE6-4342-B048-85BDC9FD1C3A}</a:tableStyleId>
              </a:tblPr>
              <a:tblGrid>
                <a:gridCol w="6696969">
                  <a:extLst>
                    <a:ext uri="{9D8B030D-6E8A-4147-A177-3AD203B41FA5}">
                      <a16:colId xmlns:a16="http://schemas.microsoft.com/office/drawing/2014/main" val="1596967292"/>
                    </a:ext>
                  </a:extLst>
                </a:gridCol>
                <a:gridCol w="1267931">
                  <a:extLst>
                    <a:ext uri="{9D8B030D-6E8A-4147-A177-3AD203B41FA5}">
                      <a16:colId xmlns:a16="http://schemas.microsoft.com/office/drawing/2014/main" val="2152872351"/>
                    </a:ext>
                  </a:extLst>
                </a:gridCol>
                <a:gridCol w="2347676">
                  <a:extLst>
                    <a:ext uri="{9D8B030D-6E8A-4147-A177-3AD203B41FA5}">
                      <a16:colId xmlns:a16="http://schemas.microsoft.com/office/drawing/2014/main" val="4225740088"/>
                    </a:ext>
                  </a:extLst>
                </a:gridCol>
              </a:tblGrid>
              <a:tr h="521860">
                <a:tc gridSpan="3">
                  <a:txBody>
                    <a:bodyPr/>
                    <a:lstStyle/>
                    <a:p>
                      <a:pPr marL="0" marR="0" algn="ctr">
                        <a:spcBef>
                          <a:spcPts val="0"/>
                        </a:spcBef>
                        <a:spcAft>
                          <a:spcPts val="0"/>
                        </a:spcAft>
                      </a:pPr>
                      <a:r>
                        <a:rPr lang="en-US" sz="1800" dirty="0">
                          <a:effectLst/>
                        </a:rPr>
                        <a:t>PACHETUL a) </a:t>
                      </a:r>
                      <a:r>
                        <a:rPr lang="en-US" sz="1800" dirty="0" err="1">
                          <a:effectLst/>
                        </a:rPr>
                        <a:t>privind</a:t>
                      </a:r>
                      <a:r>
                        <a:rPr lang="en-US" sz="1800" dirty="0">
                          <a:effectLst/>
                        </a:rPr>
                        <a:t> </a:t>
                      </a:r>
                      <a:r>
                        <a:rPr lang="en-US" sz="1800" dirty="0" err="1">
                          <a:effectLst/>
                        </a:rPr>
                        <a:t>acordarea</a:t>
                      </a:r>
                      <a:r>
                        <a:rPr lang="en-US" sz="1800" dirty="0">
                          <a:effectLst/>
                        </a:rPr>
                        <a:t> </a:t>
                      </a:r>
                      <a:r>
                        <a:rPr lang="en-US" sz="1800" dirty="0" err="1">
                          <a:effectLst/>
                        </a:rPr>
                        <a:t>plăţilor</a:t>
                      </a:r>
                      <a:r>
                        <a:rPr lang="en-US" sz="1800" dirty="0">
                          <a:effectLst/>
                        </a:rPr>
                        <a:t> </a:t>
                      </a:r>
                      <a:r>
                        <a:rPr lang="en-US" sz="1800" dirty="0" err="1">
                          <a:effectLst/>
                        </a:rPr>
                        <a:t>în</a:t>
                      </a:r>
                      <a:r>
                        <a:rPr lang="en-US" sz="1800" dirty="0">
                          <a:effectLst/>
                        </a:rPr>
                        <a:t> </a:t>
                      </a:r>
                      <a:r>
                        <a:rPr lang="en-US" sz="1800" dirty="0" err="1">
                          <a:effectLst/>
                        </a:rPr>
                        <a:t>favoarea</a:t>
                      </a:r>
                      <a:r>
                        <a:rPr lang="en-US" sz="1800" dirty="0">
                          <a:effectLst/>
                        </a:rPr>
                        <a:t> BUNĂSTĂRII PORCINELOR</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6465461"/>
                  </a:ext>
                </a:extLst>
              </a:tr>
              <a:tr h="0">
                <a:tc rowSpan="2">
                  <a:txBody>
                    <a:bodyPr/>
                    <a:lstStyle/>
                    <a:p>
                      <a:pPr marL="0" marR="0" algn="ctr">
                        <a:spcBef>
                          <a:spcPts val="0"/>
                        </a:spcBef>
                        <a:spcAft>
                          <a:spcPts val="0"/>
                        </a:spcAft>
                      </a:pPr>
                      <a:r>
                        <a:rPr lang="en-US" sz="1800" dirty="0" err="1">
                          <a:effectLst/>
                        </a:rPr>
                        <a:t>Subpachete</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err="1">
                          <a:effectLst/>
                        </a:rPr>
                        <a:t>Porci</a:t>
                      </a:r>
                      <a:r>
                        <a:rPr lang="en-US" sz="1800" dirty="0">
                          <a:effectLst/>
                        </a:rPr>
                        <a:t> </a:t>
                      </a:r>
                      <a:r>
                        <a:rPr lang="en-US" sz="1800" dirty="0" err="1">
                          <a:effectLst/>
                        </a:rPr>
                        <a:t>graşi</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err="1">
                          <a:effectLst/>
                        </a:rPr>
                        <a:t>Animale</a:t>
                      </a:r>
                      <a:r>
                        <a:rPr lang="en-US" sz="1800" dirty="0">
                          <a:effectLst/>
                        </a:rPr>
                        <a:t> de </a:t>
                      </a:r>
                      <a:r>
                        <a:rPr lang="en-US" sz="1800" dirty="0" err="1">
                          <a:effectLst/>
                        </a:rPr>
                        <a:t>reproducție</a:t>
                      </a:r>
                      <a:r>
                        <a:rPr lang="en-US" sz="1800" dirty="0">
                          <a:effectLst/>
                        </a:rPr>
                        <a:t> - </a:t>
                      </a:r>
                      <a:r>
                        <a:rPr lang="en-US" sz="1800" dirty="0" err="1">
                          <a:effectLst/>
                        </a:rPr>
                        <a:t>femele</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extLst>
                  <a:ext uri="{0D108BD9-81ED-4DB2-BD59-A6C34878D82A}">
                    <a16:rowId xmlns:a16="http://schemas.microsoft.com/office/drawing/2014/main" val="3571717104"/>
                  </a:ext>
                </a:extLst>
              </a:tr>
              <a:tr h="0">
                <a:tc vMerge="1">
                  <a:txBody>
                    <a:bodyPr/>
                    <a:lstStyle/>
                    <a:p>
                      <a:endParaRPr lang="en-US"/>
                    </a:p>
                  </a:txBody>
                  <a:tcPr/>
                </a:tc>
                <a:tc gridSpan="2">
                  <a:txBody>
                    <a:bodyPr/>
                    <a:lstStyle/>
                    <a:p>
                      <a:pPr marL="0" marR="0" algn="ctr">
                        <a:spcBef>
                          <a:spcPts val="0"/>
                        </a:spcBef>
                        <a:spcAft>
                          <a:spcPts val="0"/>
                        </a:spcAft>
                      </a:pPr>
                      <a:r>
                        <a:rPr lang="en-US" sz="1800" dirty="0">
                          <a:effectLst/>
                        </a:rPr>
                        <a:t>euro / UVM / </a:t>
                      </a:r>
                      <a:r>
                        <a:rPr lang="en-US" sz="1800" dirty="0" err="1">
                          <a:effectLst/>
                        </a:rPr>
                        <a:t>ciclu</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hMerge="1">
                  <a:txBody>
                    <a:bodyPr/>
                    <a:lstStyle/>
                    <a:p>
                      <a:endParaRPr lang="en-US"/>
                    </a:p>
                  </a:txBody>
                  <a:tcPr/>
                </a:tc>
                <a:extLst>
                  <a:ext uri="{0D108BD9-81ED-4DB2-BD59-A6C34878D82A}">
                    <a16:rowId xmlns:a16="http://schemas.microsoft.com/office/drawing/2014/main" val="2351368408"/>
                  </a:ext>
                </a:extLst>
              </a:tr>
              <a:tr h="0">
                <a:tc>
                  <a:txBody>
                    <a:bodyPr/>
                    <a:lstStyle/>
                    <a:p>
                      <a:pPr marL="0" marR="0" algn="ctr">
                        <a:spcBef>
                          <a:spcPts val="0"/>
                        </a:spcBef>
                        <a:spcAft>
                          <a:spcPts val="0"/>
                        </a:spcAft>
                      </a:pPr>
                      <a:r>
                        <a:rPr lang="en-US" sz="1800" dirty="0" err="1">
                          <a:effectLst/>
                        </a:rPr>
                        <a:t>Subpachetul</a:t>
                      </a:r>
                      <a:r>
                        <a:rPr lang="en-US" sz="1800" dirty="0">
                          <a:effectLst/>
                        </a:rPr>
                        <a:t> 1 a) </a:t>
                      </a:r>
                      <a:r>
                        <a:rPr lang="en-US" sz="1800" dirty="0" err="1">
                          <a:effectLst/>
                        </a:rPr>
                        <a:t>Creşterea</a:t>
                      </a:r>
                      <a:r>
                        <a:rPr lang="en-US" sz="1800" dirty="0">
                          <a:effectLst/>
                        </a:rPr>
                        <a:t> cu </a:t>
                      </a:r>
                      <a:r>
                        <a:rPr lang="en-US" sz="1800" dirty="0" err="1">
                          <a:effectLst/>
                        </a:rPr>
                        <a:t>cel</a:t>
                      </a:r>
                      <a:r>
                        <a:rPr lang="en-US" sz="1800" dirty="0">
                          <a:effectLst/>
                        </a:rPr>
                        <a:t> </a:t>
                      </a:r>
                      <a:r>
                        <a:rPr lang="en-US" sz="1800" dirty="0" err="1">
                          <a:effectLst/>
                        </a:rPr>
                        <a:t>puţin</a:t>
                      </a:r>
                      <a:r>
                        <a:rPr lang="en-US" sz="1800" dirty="0">
                          <a:effectLst/>
                        </a:rPr>
                        <a:t> 15% a </a:t>
                      </a:r>
                      <a:r>
                        <a:rPr lang="en-US" sz="1800" dirty="0" err="1">
                          <a:effectLst/>
                        </a:rPr>
                        <a:t>spaţiului</a:t>
                      </a:r>
                      <a:r>
                        <a:rPr lang="en-US" sz="1800" dirty="0">
                          <a:effectLst/>
                        </a:rPr>
                        <a:t> </a:t>
                      </a:r>
                      <a:r>
                        <a:rPr lang="en-US" sz="1800" dirty="0" err="1">
                          <a:effectLst/>
                        </a:rPr>
                        <a:t>alocat</a:t>
                      </a:r>
                      <a:r>
                        <a:rPr lang="en-US" sz="1800" dirty="0">
                          <a:effectLst/>
                        </a:rPr>
                        <a:t> </a:t>
                      </a:r>
                      <a:r>
                        <a:rPr lang="en-US" sz="1800" dirty="0" err="1">
                          <a:effectLst/>
                        </a:rPr>
                        <a:t>disponibil</a:t>
                      </a:r>
                      <a:r>
                        <a:rPr lang="en-US" sz="1800" dirty="0">
                          <a:effectLst/>
                        </a:rPr>
                        <a:t> </a:t>
                      </a:r>
                      <a:r>
                        <a:rPr lang="en-US" sz="1800" dirty="0" err="1">
                          <a:effectLst/>
                        </a:rPr>
                        <a:t>fiecărui</a:t>
                      </a:r>
                      <a:r>
                        <a:rPr lang="en-US" sz="1800" dirty="0">
                          <a:effectLst/>
                        </a:rPr>
                        <a:t> animal.</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a:effectLst/>
                        </a:rPr>
                        <a:t>28,05</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a:effectLst/>
                        </a:rPr>
                        <a:t>149,50</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extLst>
                  <a:ext uri="{0D108BD9-81ED-4DB2-BD59-A6C34878D82A}">
                    <a16:rowId xmlns:a16="http://schemas.microsoft.com/office/drawing/2014/main" val="3167444665"/>
                  </a:ext>
                </a:extLst>
              </a:tr>
              <a:tr h="0">
                <a:tc>
                  <a:txBody>
                    <a:bodyPr/>
                    <a:lstStyle/>
                    <a:p>
                      <a:pPr marL="0" marR="0" algn="ctr">
                        <a:spcBef>
                          <a:spcPts val="0"/>
                        </a:spcBef>
                        <a:spcAft>
                          <a:spcPts val="0"/>
                        </a:spcAft>
                      </a:pPr>
                      <a:r>
                        <a:rPr lang="en-US" sz="1800" dirty="0" err="1">
                          <a:effectLst/>
                        </a:rPr>
                        <a:t>Subpachetul</a:t>
                      </a:r>
                      <a:r>
                        <a:rPr lang="en-US" sz="1800" dirty="0">
                          <a:effectLst/>
                        </a:rPr>
                        <a:t> 2 a) </a:t>
                      </a:r>
                      <a:r>
                        <a:rPr lang="en-US" sz="1800" dirty="0" err="1">
                          <a:effectLst/>
                        </a:rPr>
                        <a:t>Reducerea</a:t>
                      </a:r>
                      <a:r>
                        <a:rPr lang="en-US" sz="1800" dirty="0">
                          <a:effectLst/>
                        </a:rPr>
                        <a:t> </a:t>
                      </a:r>
                      <a:r>
                        <a:rPr lang="en-US" sz="1800" dirty="0" err="1">
                          <a:effectLst/>
                        </a:rPr>
                        <a:t>pulberilor</a:t>
                      </a:r>
                      <a:r>
                        <a:rPr lang="en-US" sz="1800" dirty="0">
                          <a:effectLst/>
                        </a:rPr>
                        <a:t> cu 30% </a:t>
                      </a:r>
                      <a:r>
                        <a:rPr lang="en-US" sz="1800" dirty="0" err="1">
                          <a:effectLst/>
                        </a:rPr>
                        <a:t>și</a:t>
                      </a:r>
                      <a:r>
                        <a:rPr lang="en-US" sz="1800" dirty="0">
                          <a:effectLst/>
                        </a:rPr>
                        <a:t> a </a:t>
                      </a:r>
                      <a:r>
                        <a:rPr lang="en-US" sz="1800" dirty="0" err="1">
                          <a:effectLst/>
                        </a:rPr>
                        <a:t>concentrației</a:t>
                      </a:r>
                      <a:r>
                        <a:rPr lang="en-US" sz="1800" dirty="0">
                          <a:effectLst/>
                        </a:rPr>
                        <a:t> de </a:t>
                      </a:r>
                      <a:r>
                        <a:rPr lang="en-US" sz="1800" dirty="0" err="1">
                          <a:effectLst/>
                        </a:rPr>
                        <a:t>amoniac</a:t>
                      </a:r>
                      <a:r>
                        <a:rPr lang="en-US" sz="1800" dirty="0">
                          <a:effectLst/>
                        </a:rPr>
                        <a:t> cu 15% </a:t>
                      </a:r>
                      <a:r>
                        <a:rPr lang="en-US" sz="1800" dirty="0" err="1">
                          <a:effectLst/>
                        </a:rPr>
                        <a:t>față</a:t>
                      </a:r>
                      <a:r>
                        <a:rPr lang="en-US" sz="1800" dirty="0">
                          <a:effectLst/>
                        </a:rPr>
                        <a:t> de </a:t>
                      </a:r>
                      <a:r>
                        <a:rPr lang="en-US" sz="1800" dirty="0" err="1">
                          <a:effectLst/>
                        </a:rPr>
                        <a:t>nivelul</a:t>
                      </a:r>
                      <a:r>
                        <a:rPr lang="en-US" sz="1800" dirty="0">
                          <a:effectLst/>
                        </a:rPr>
                        <a:t> minim </a:t>
                      </a:r>
                      <a:r>
                        <a:rPr lang="en-US" sz="1800" dirty="0" err="1">
                          <a:effectLst/>
                        </a:rPr>
                        <a:t>obligatoriu</a:t>
                      </a:r>
                      <a:r>
                        <a:rPr lang="en-US" sz="1800" dirty="0">
                          <a:effectLst/>
                        </a:rPr>
                        <a:t> </a:t>
                      </a:r>
                      <a:r>
                        <a:rPr lang="en-US" sz="1800" dirty="0" err="1">
                          <a:effectLst/>
                        </a:rPr>
                        <a:t>prin</a:t>
                      </a:r>
                      <a:r>
                        <a:rPr lang="en-US" sz="1800" dirty="0">
                          <a:effectLst/>
                        </a:rPr>
                        <a:t> </a:t>
                      </a:r>
                      <a:r>
                        <a:rPr lang="en-US" sz="1800" dirty="0" err="1">
                          <a:effectLst/>
                        </a:rPr>
                        <a:t>menținerea</a:t>
                      </a:r>
                      <a:r>
                        <a:rPr lang="en-US" sz="1800" dirty="0">
                          <a:effectLst/>
                        </a:rPr>
                        <a:t> </a:t>
                      </a:r>
                      <a:r>
                        <a:rPr lang="en-US" sz="1800" dirty="0" err="1">
                          <a:effectLst/>
                        </a:rPr>
                        <a:t>în</a:t>
                      </a:r>
                      <a:r>
                        <a:rPr lang="en-US" sz="1800" dirty="0">
                          <a:effectLst/>
                        </a:rPr>
                        <a:t> </a:t>
                      </a:r>
                      <a:r>
                        <a:rPr lang="en-US" sz="1800" dirty="0" err="1">
                          <a:effectLst/>
                        </a:rPr>
                        <a:t>limite</a:t>
                      </a:r>
                      <a:r>
                        <a:rPr lang="en-US" sz="1800" dirty="0">
                          <a:effectLst/>
                        </a:rPr>
                        <a:t> </a:t>
                      </a:r>
                      <a:r>
                        <a:rPr lang="en-US" sz="1800" dirty="0" err="1">
                          <a:effectLst/>
                        </a:rPr>
                        <a:t>optime</a:t>
                      </a:r>
                      <a:r>
                        <a:rPr lang="en-US" sz="1800" dirty="0">
                          <a:effectLst/>
                        </a:rPr>
                        <a:t> a </a:t>
                      </a:r>
                      <a:r>
                        <a:rPr lang="en-US" sz="1800" dirty="0" err="1">
                          <a:effectLst/>
                        </a:rPr>
                        <a:t>parametrilor</a:t>
                      </a:r>
                      <a:r>
                        <a:rPr lang="en-US" sz="1800" dirty="0">
                          <a:effectLst/>
                        </a:rPr>
                        <a:t> de </a:t>
                      </a:r>
                      <a:r>
                        <a:rPr lang="en-US" sz="1800" dirty="0" err="1">
                          <a:effectLst/>
                        </a:rPr>
                        <a:t>microclimat</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a:effectLst/>
                        </a:rPr>
                        <a:t>11,99</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a:effectLst/>
                        </a:rPr>
                        <a:t>79,69</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extLst>
                  <a:ext uri="{0D108BD9-81ED-4DB2-BD59-A6C34878D82A}">
                    <a16:rowId xmlns:a16="http://schemas.microsoft.com/office/drawing/2014/main" val="3368325052"/>
                  </a:ext>
                </a:extLst>
              </a:tr>
              <a:tr h="0">
                <a:tc>
                  <a:txBody>
                    <a:bodyPr/>
                    <a:lstStyle/>
                    <a:p>
                      <a:pPr marL="0" marR="0" algn="ctr">
                        <a:spcBef>
                          <a:spcPts val="0"/>
                        </a:spcBef>
                        <a:spcAft>
                          <a:spcPts val="0"/>
                        </a:spcAft>
                      </a:pPr>
                      <a:r>
                        <a:rPr lang="en-US" sz="1800" dirty="0" err="1">
                          <a:effectLst/>
                        </a:rPr>
                        <a:t>Subpachetul</a:t>
                      </a:r>
                      <a:r>
                        <a:rPr lang="en-US" sz="1800" dirty="0">
                          <a:effectLst/>
                        </a:rPr>
                        <a:t> 3 a) </a:t>
                      </a:r>
                      <a:r>
                        <a:rPr lang="en-US" sz="1800" dirty="0" err="1">
                          <a:effectLst/>
                        </a:rPr>
                        <a:t>Îmbunătățirea</a:t>
                      </a:r>
                      <a:r>
                        <a:rPr lang="en-US" sz="1800" dirty="0">
                          <a:effectLst/>
                        </a:rPr>
                        <a:t> </a:t>
                      </a:r>
                      <a:r>
                        <a:rPr lang="en-US" sz="1800" dirty="0" err="1">
                          <a:effectLst/>
                        </a:rPr>
                        <a:t>condițiilor</a:t>
                      </a:r>
                      <a:r>
                        <a:rPr lang="en-US" sz="1800" dirty="0">
                          <a:effectLst/>
                        </a:rPr>
                        <a:t> </a:t>
                      </a:r>
                      <a:r>
                        <a:rPr lang="en-US" sz="1800" dirty="0" err="1">
                          <a:effectLst/>
                        </a:rPr>
                        <a:t>zonei</a:t>
                      </a:r>
                      <a:r>
                        <a:rPr lang="en-US" sz="1800" dirty="0">
                          <a:effectLst/>
                        </a:rPr>
                        <a:t> de </a:t>
                      </a:r>
                      <a:r>
                        <a:rPr lang="en-US" sz="1800" dirty="0" err="1">
                          <a:effectLst/>
                        </a:rPr>
                        <a:t>odihnă</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a:effectLst/>
                        </a:rPr>
                        <a:t>3,73</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a:effectLst/>
                        </a:rPr>
                        <a:t>21,75</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extLst>
                  <a:ext uri="{0D108BD9-81ED-4DB2-BD59-A6C34878D82A}">
                    <a16:rowId xmlns:a16="http://schemas.microsoft.com/office/drawing/2014/main" val="173081629"/>
                  </a:ext>
                </a:extLst>
              </a:tr>
            </a:tbl>
          </a:graphicData>
        </a:graphic>
      </p:graphicFrame>
      <p:sp>
        <p:nvSpPr>
          <p:cNvPr id="8" name="TextBox 7"/>
          <p:cNvSpPr txBox="1"/>
          <p:nvPr/>
        </p:nvSpPr>
        <p:spPr>
          <a:xfrm>
            <a:off x="3945081" y="0"/>
            <a:ext cx="4839855" cy="769441"/>
          </a:xfrm>
          <a:prstGeom prst="rect">
            <a:avLst/>
          </a:prstGeom>
          <a:noFill/>
        </p:spPr>
        <p:txBody>
          <a:bodyPr wrap="square" rtlCol="0">
            <a:spAutoFit/>
          </a:bodyPr>
          <a:lstStyle/>
          <a:p>
            <a:r>
              <a:rPr lang="en-US" sz="4400" dirty="0">
                <a:solidFill>
                  <a:schemeClr val="accent6"/>
                </a:solidFill>
                <a:effectLst>
                  <a:outerShdw blurRad="38100" dist="38100" dir="2700000" algn="tl">
                    <a:srgbClr val="000000">
                      <a:alpha val="43137"/>
                    </a:srgbClr>
                  </a:outerShdw>
                </a:effectLst>
                <a:latin typeface="Algerian" panose="04020705040A02060702" pitchFamily="82" charset="0"/>
              </a:rPr>
              <a:t>PNS 2023-2027</a:t>
            </a:r>
          </a:p>
        </p:txBody>
      </p:sp>
    </p:spTree>
    <p:extLst>
      <p:ext uri="{BB962C8B-B14F-4D97-AF65-F5344CB8AC3E}">
        <p14:creationId xmlns:p14="http://schemas.microsoft.com/office/powerpoint/2010/main" val="40973214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102</a:t>
            </a:fld>
            <a:endParaRPr lang="ro-RO" dirty="0"/>
          </a:p>
        </p:txBody>
      </p:sp>
      <p:graphicFrame>
        <p:nvGraphicFramePr>
          <p:cNvPr id="7" name="Table 6"/>
          <p:cNvGraphicFramePr>
            <a:graphicFrameLocks noGrp="1"/>
          </p:cNvGraphicFramePr>
          <p:nvPr>
            <p:extLst/>
          </p:nvPr>
        </p:nvGraphicFramePr>
        <p:xfrm>
          <a:off x="979888" y="2829392"/>
          <a:ext cx="10304147" cy="3431540"/>
        </p:xfrm>
        <a:graphic>
          <a:graphicData uri="http://schemas.openxmlformats.org/drawingml/2006/table">
            <a:tbl>
              <a:tblPr firstRow="1" firstCol="1" lastRow="1" lastCol="1" bandRow="1">
                <a:tableStyleId>{5C22544A-7EE6-4342-B048-85BDC9FD1C3A}</a:tableStyleId>
              </a:tblPr>
              <a:tblGrid>
                <a:gridCol w="5705899">
                  <a:extLst>
                    <a:ext uri="{9D8B030D-6E8A-4147-A177-3AD203B41FA5}">
                      <a16:colId xmlns:a16="http://schemas.microsoft.com/office/drawing/2014/main" val="1522766844"/>
                    </a:ext>
                  </a:extLst>
                </a:gridCol>
                <a:gridCol w="921265">
                  <a:extLst>
                    <a:ext uri="{9D8B030D-6E8A-4147-A177-3AD203B41FA5}">
                      <a16:colId xmlns:a16="http://schemas.microsoft.com/office/drawing/2014/main" val="2219262335"/>
                    </a:ext>
                  </a:extLst>
                </a:gridCol>
                <a:gridCol w="1050044">
                  <a:extLst>
                    <a:ext uri="{9D8B030D-6E8A-4147-A177-3AD203B41FA5}">
                      <a16:colId xmlns:a16="http://schemas.microsoft.com/office/drawing/2014/main" val="2386055097"/>
                    </a:ext>
                  </a:extLst>
                </a:gridCol>
                <a:gridCol w="1178823">
                  <a:extLst>
                    <a:ext uri="{9D8B030D-6E8A-4147-A177-3AD203B41FA5}">
                      <a16:colId xmlns:a16="http://schemas.microsoft.com/office/drawing/2014/main" val="1942849612"/>
                    </a:ext>
                  </a:extLst>
                </a:gridCol>
                <a:gridCol w="1448116">
                  <a:extLst>
                    <a:ext uri="{9D8B030D-6E8A-4147-A177-3AD203B41FA5}">
                      <a16:colId xmlns:a16="http://schemas.microsoft.com/office/drawing/2014/main" val="1494190419"/>
                    </a:ext>
                  </a:extLst>
                </a:gridCol>
              </a:tblGrid>
              <a:tr h="299948">
                <a:tc gridSpan="5">
                  <a:txBody>
                    <a:bodyPr/>
                    <a:lstStyle/>
                    <a:p>
                      <a:pPr marL="0" marR="0" algn="ctr">
                        <a:spcBef>
                          <a:spcPts val="0"/>
                        </a:spcBef>
                        <a:spcAft>
                          <a:spcPts val="0"/>
                        </a:spcAft>
                      </a:pPr>
                      <a:r>
                        <a:rPr lang="en-US" sz="1800" dirty="0">
                          <a:effectLst/>
                        </a:rPr>
                        <a:t>PACHETUL b) </a:t>
                      </a:r>
                      <a:r>
                        <a:rPr lang="en-US" sz="1800" dirty="0" err="1">
                          <a:effectLst/>
                        </a:rPr>
                        <a:t>privind</a:t>
                      </a:r>
                      <a:r>
                        <a:rPr lang="en-US" sz="1800" dirty="0">
                          <a:effectLst/>
                        </a:rPr>
                        <a:t> </a:t>
                      </a:r>
                      <a:r>
                        <a:rPr lang="en-US" sz="1800" dirty="0" err="1">
                          <a:effectLst/>
                        </a:rPr>
                        <a:t>acordarea</a:t>
                      </a:r>
                      <a:r>
                        <a:rPr lang="en-US" sz="1800" dirty="0">
                          <a:effectLst/>
                        </a:rPr>
                        <a:t> </a:t>
                      </a:r>
                      <a:r>
                        <a:rPr lang="en-US" sz="1800" dirty="0" err="1">
                          <a:effectLst/>
                        </a:rPr>
                        <a:t>plăţilor</a:t>
                      </a:r>
                      <a:r>
                        <a:rPr lang="en-US" sz="1800" dirty="0">
                          <a:effectLst/>
                        </a:rPr>
                        <a:t> </a:t>
                      </a:r>
                      <a:r>
                        <a:rPr lang="en-US" sz="1800" dirty="0" err="1">
                          <a:effectLst/>
                        </a:rPr>
                        <a:t>în</a:t>
                      </a:r>
                      <a:r>
                        <a:rPr lang="en-US" sz="1800" dirty="0">
                          <a:effectLst/>
                        </a:rPr>
                        <a:t> </a:t>
                      </a:r>
                      <a:r>
                        <a:rPr lang="en-US" sz="1800" dirty="0" err="1">
                          <a:effectLst/>
                        </a:rPr>
                        <a:t>favoarea</a:t>
                      </a:r>
                      <a:r>
                        <a:rPr lang="en-US" sz="1800" dirty="0">
                          <a:effectLst/>
                        </a:rPr>
                        <a:t> BUNĂSTĂRII PĂSĂRILOR</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00865311"/>
                  </a:ext>
                </a:extLst>
              </a:tr>
              <a:tr h="0">
                <a:tc rowSpan="2">
                  <a:txBody>
                    <a:bodyPr/>
                    <a:lstStyle/>
                    <a:p>
                      <a:pPr marL="0" marR="0" algn="ctr">
                        <a:spcBef>
                          <a:spcPts val="0"/>
                        </a:spcBef>
                        <a:spcAft>
                          <a:spcPts val="0"/>
                        </a:spcAft>
                      </a:pPr>
                      <a:r>
                        <a:rPr lang="en-US" sz="1800" dirty="0" err="1">
                          <a:effectLst/>
                        </a:rPr>
                        <a:t>Subpachete</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err="1">
                          <a:effectLst/>
                        </a:rPr>
                        <a:t>Pui</a:t>
                      </a:r>
                      <a:r>
                        <a:rPr lang="en-US" sz="1800" dirty="0">
                          <a:effectLst/>
                        </a:rPr>
                        <a:t> de carne</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err="1">
                          <a:effectLst/>
                        </a:rPr>
                        <a:t>Pui</a:t>
                      </a:r>
                      <a:r>
                        <a:rPr lang="en-US" sz="1800" dirty="0">
                          <a:effectLst/>
                        </a:rPr>
                        <a:t> de </a:t>
                      </a:r>
                      <a:r>
                        <a:rPr lang="en-US" sz="1800" dirty="0" err="1">
                          <a:effectLst/>
                        </a:rPr>
                        <a:t>curcă</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a:effectLst/>
                        </a:rPr>
                        <a:t>Găini ouătoare</a:t>
                      </a:r>
                      <a:endParaRPr lang="en-US" sz="180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err="1">
                          <a:effectLst/>
                        </a:rPr>
                        <a:t>Găini</a:t>
                      </a:r>
                      <a:r>
                        <a:rPr lang="en-US" sz="1800" dirty="0">
                          <a:effectLst/>
                        </a:rPr>
                        <a:t> de </a:t>
                      </a:r>
                      <a:r>
                        <a:rPr lang="en-US" sz="1800" dirty="0" err="1">
                          <a:effectLst/>
                        </a:rPr>
                        <a:t>reproducţie</a:t>
                      </a:r>
                      <a:r>
                        <a:rPr lang="en-US" sz="1800" dirty="0">
                          <a:effectLst/>
                        </a:rPr>
                        <a:t> </a:t>
                      </a:r>
                      <a:r>
                        <a:rPr lang="en-US" sz="1800" dirty="0" err="1">
                          <a:effectLst/>
                        </a:rPr>
                        <a:t>rase</a:t>
                      </a:r>
                      <a:r>
                        <a:rPr lang="en-US" sz="1800" dirty="0">
                          <a:effectLst/>
                        </a:rPr>
                        <a:t> </a:t>
                      </a:r>
                      <a:r>
                        <a:rPr lang="en-US" sz="1800" dirty="0" err="1">
                          <a:effectLst/>
                        </a:rPr>
                        <a:t>grele</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extLst>
                  <a:ext uri="{0D108BD9-81ED-4DB2-BD59-A6C34878D82A}">
                    <a16:rowId xmlns:a16="http://schemas.microsoft.com/office/drawing/2014/main" val="3607289438"/>
                  </a:ext>
                </a:extLst>
              </a:tr>
              <a:tr h="0">
                <a:tc vMerge="1">
                  <a:txBody>
                    <a:bodyPr/>
                    <a:lstStyle/>
                    <a:p>
                      <a:endParaRPr lang="en-US"/>
                    </a:p>
                  </a:txBody>
                  <a:tcPr/>
                </a:tc>
                <a:tc gridSpan="4">
                  <a:txBody>
                    <a:bodyPr/>
                    <a:lstStyle/>
                    <a:p>
                      <a:pPr marL="0" marR="0" algn="ctr">
                        <a:spcBef>
                          <a:spcPts val="0"/>
                        </a:spcBef>
                        <a:spcAft>
                          <a:spcPts val="0"/>
                        </a:spcAft>
                      </a:pPr>
                      <a:r>
                        <a:rPr lang="en-US" sz="1800" dirty="0">
                          <a:effectLst/>
                        </a:rPr>
                        <a:t>euro / UVM / </a:t>
                      </a:r>
                      <a:r>
                        <a:rPr lang="en-US" sz="1800" dirty="0" err="1">
                          <a:effectLst/>
                        </a:rPr>
                        <a:t>ciclu</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2239588"/>
                  </a:ext>
                </a:extLst>
              </a:tr>
              <a:tr h="0">
                <a:tc>
                  <a:txBody>
                    <a:bodyPr/>
                    <a:lstStyle/>
                    <a:p>
                      <a:pPr marL="0" marR="0" algn="ctr">
                        <a:spcBef>
                          <a:spcPts val="0"/>
                        </a:spcBef>
                        <a:spcAft>
                          <a:spcPts val="0"/>
                        </a:spcAft>
                      </a:pPr>
                      <a:r>
                        <a:rPr lang="en-US" sz="1800" dirty="0" err="1">
                          <a:effectLst/>
                        </a:rPr>
                        <a:t>Subpachetul</a:t>
                      </a:r>
                      <a:r>
                        <a:rPr lang="en-US" sz="1800" dirty="0">
                          <a:effectLst/>
                        </a:rPr>
                        <a:t> 1 b) - </a:t>
                      </a:r>
                      <a:r>
                        <a:rPr lang="en-US" sz="1800" dirty="0" err="1">
                          <a:effectLst/>
                        </a:rPr>
                        <a:t>reducerea</a:t>
                      </a:r>
                      <a:r>
                        <a:rPr lang="en-US" sz="1800" dirty="0">
                          <a:effectLst/>
                        </a:rPr>
                        <a:t> </a:t>
                      </a:r>
                      <a:r>
                        <a:rPr lang="en-US" sz="1800" dirty="0" err="1">
                          <a:effectLst/>
                        </a:rPr>
                        <a:t>densităţii</a:t>
                      </a:r>
                      <a:r>
                        <a:rPr lang="en-US" sz="1800" dirty="0">
                          <a:effectLst/>
                        </a:rPr>
                        <a:t> </a:t>
                      </a:r>
                      <a:r>
                        <a:rPr lang="en-US" sz="1800" dirty="0" err="1">
                          <a:effectLst/>
                        </a:rPr>
                        <a:t>păsărilor</a:t>
                      </a:r>
                      <a:r>
                        <a:rPr lang="en-US" sz="1800" dirty="0">
                          <a:effectLst/>
                        </a:rPr>
                        <a:t> cu 15% </a:t>
                      </a:r>
                      <a:r>
                        <a:rPr lang="en-US" sz="1800" dirty="0" err="1">
                          <a:effectLst/>
                        </a:rPr>
                        <a:t>faţă</a:t>
                      </a:r>
                      <a:r>
                        <a:rPr lang="en-US" sz="1800" dirty="0">
                          <a:effectLst/>
                        </a:rPr>
                        <a:t> de </a:t>
                      </a:r>
                      <a:r>
                        <a:rPr lang="en-US" sz="1800" dirty="0" err="1">
                          <a:effectLst/>
                        </a:rPr>
                        <a:t>densitatea</a:t>
                      </a:r>
                      <a:r>
                        <a:rPr lang="en-US" sz="1800" dirty="0">
                          <a:effectLst/>
                        </a:rPr>
                        <a:t> </a:t>
                      </a:r>
                      <a:r>
                        <a:rPr lang="en-US" sz="1800" dirty="0" err="1">
                          <a:effectLst/>
                        </a:rPr>
                        <a:t>rezultată</a:t>
                      </a:r>
                      <a:r>
                        <a:rPr lang="en-US" sz="1800" dirty="0">
                          <a:effectLst/>
                        </a:rPr>
                        <a:t> din </a:t>
                      </a:r>
                      <a:r>
                        <a:rPr lang="en-US" sz="1800" dirty="0" err="1">
                          <a:effectLst/>
                        </a:rPr>
                        <a:t>aplicarea</a:t>
                      </a:r>
                      <a:r>
                        <a:rPr lang="en-US" sz="1800" dirty="0">
                          <a:effectLst/>
                        </a:rPr>
                        <a:t> </a:t>
                      </a:r>
                      <a:r>
                        <a:rPr lang="en-US" sz="1800" dirty="0" err="1">
                          <a:effectLst/>
                        </a:rPr>
                        <a:t>cerinţelor</a:t>
                      </a:r>
                      <a:r>
                        <a:rPr lang="en-US" sz="1800" dirty="0">
                          <a:effectLst/>
                        </a:rPr>
                        <a:t> </a:t>
                      </a:r>
                      <a:r>
                        <a:rPr lang="en-US" sz="1800" dirty="0" err="1">
                          <a:effectLst/>
                        </a:rPr>
                        <a:t>minime</a:t>
                      </a:r>
                      <a:r>
                        <a:rPr lang="en-US" sz="1800" dirty="0">
                          <a:effectLst/>
                        </a:rPr>
                        <a:t> </a:t>
                      </a:r>
                      <a:r>
                        <a:rPr lang="en-US" sz="1800" dirty="0" err="1">
                          <a:effectLst/>
                        </a:rPr>
                        <a:t>obligatorii</a:t>
                      </a:r>
                      <a:r>
                        <a:rPr lang="en-US" sz="1800" dirty="0">
                          <a:effectLst/>
                        </a:rPr>
                        <a:t> </a:t>
                      </a:r>
                      <a:r>
                        <a:rPr lang="en-US" sz="1800" dirty="0" err="1">
                          <a:effectLst/>
                        </a:rPr>
                        <a:t>privind</a:t>
                      </a:r>
                      <a:r>
                        <a:rPr lang="en-US" sz="1800" dirty="0">
                          <a:effectLst/>
                        </a:rPr>
                        <a:t> </a:t>
                      </a:r>
                      <a:r>
                        <a:rPr lang="en-US" sz="1800" dirty="0" err="1">
                          <a:effectLst/>
                        </a:rPr>
                        <a:t>suprafaţa</a:t>
                      </a:r>
                      <a:r>
                        <a:rPr lang="en-US" sz="1800" dirty="0">
                          <a:effectLst/>
                        </a:rPr>
                        <a:t> </a:t>
                      </a:r>
                      <a:r>
                        <a:rPr lang="en-US" sz="1800" dirty="0" err="1">
                          <a:effectLst/>
                        </a:rPr>
                        <a:t>minimă</a:t>
                      </a:r>
                      <a:r>
                        <a:rPr lang="en-US" sz="1800" dirty="0">
                          <a:effectLst/>
                        </a:rPr>
                        <a:t> </a:t>
                      </a:r>
                      <a:r>
                        <a:rPr lang="en-US" sz="1800" dirty="0" err="1">
                          <a:effectLst/>
                        </a:rPr>
                        <a:t>alocată</a:t>
                      </a:r>
                      <a:r>
                        <a:rPr lang="en-US" sz="1800" dirty="0">
                          <a:effectLst/>
                        </a:rPr>
                        <a:t> </a:t>
                      </a:r>
                      <a:r>
                        <a:rPr lang="en-US" sz="1800" dirty="0" err="1">
                          <a:effectLst/>
                        </a:rPr>
                        <a:t>pentru</a:t>
                      </a:r>
                      <a:r>
                        <a:rPr lang="en-US" sz="1800" dirty="0">
                          <a:effectLst/>
                        </a:rPr>
                        <a:t> </a:t>
                      </a:r>
                      <a:r>
                        <a:rPr lang="en-US" sz="1800" dirty="0" err="1">
                          <a:effectLst/>
                        </a:rPr>
                        <a:t>fiecare</a:t>
                      </a:r>
                      <a:r>
                        <a:rPr lang="en-US" sz="1800" dirty="0">
                          <a:effectLst/>
                        </a:rPr>
                        <a:t> </a:t>
                      </a:r>
                      <a:r>
                        <a:rPr lang="en-US" sz="1800" dirty="0" err="1">
                          <a:effectLst/>
                        </a:rPr>
                        <a:t>categorie</a:t>
                      </a:r>
                      <a:r>
                        <a:rPr lang="en-US" sz="1800" dirty="0">
                          <a:effectLst/>
                        </a:rPr>
                        <a:t> de </a:t>
                      </a:r>
                      <a:r>
                        <a:rPr lang="en-US" sz="1800" dirty="0" err="1">
                          <a:effectLst/>
                        </a:rPr>
                        <a:t>păsări</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a:effectLst/>
                        </a:rPr>
                        <a:t>19,62</a:t>
                      </a:r>
                      <a:endParaRPr lang="en-US" sz="180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a:effectLst/>
                        </a:rPr>
                        <a:t>30,13</a:t>
                      </a:r>
                      <a:endParaRPr lang="en-US" sz="180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a:effectLst/>
                        </a:rPr>
                        <a:t>119,32</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a:effectLst/>
                        </a:rPr>
                        <a:t>176,11</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extLst>
                  <a:ext uri="{0D108BD9-81ED-4DB2-BD59-A6C34878D82A}">
                    <a16:rowId xmlns:a16="http://schemas.microsoft.com/office/drawing/2014/main" val="3637511557"/>
                  </a:ext>
                </a:extLst>
              </a:tr>
              <a:tr h="0">
                <a:tc>
                  <a:txBody>
                    <a:bodyPr/>
                    <a:lstStyle/>
                    <a:p>
                      <a:pPr marL="0" marR="0" algn="ctr">
                        <a:spcBef>
                          <a:spcPts val="0"/>
                        </a:spcBef>
                        <a:spcAft>
                          <a:spcPts val="0"/>
                        </a:spcAft>
                      </a:pPr>
                      <a:r>
                        <a:rPr lang="en-US" sz="1800" dirty="0" err="1">
                          <a:effectLst/>
                        </a:rPr>
                        <a:t>Subpachetul</a:t>
                      </a:r>
                      <a:r>
                        <a:rPr lang="en-US" sz="1800" dirty="0">
                          <a:effectLst/>
                        </a:rPr>
                        <a:t> 2 b) – </a:t>
                      </a:r>
                      <a:r>
                        <a:rPr lang="en-US" sz="1800" dirty="0" err="1">
                          <a:effectLst/>
                        </a:rPr>
                        <a:t>reducerea</a:t>
                      </a:r>
                      <a:r>
                        <a:rPr lang="en-US" sz="1800" dirty="0">
                          <a:effectLst/>
                        </a:rPr>
                        <a:t> </a:t>
                      </a:r>
                      <a:r>
                        <a:rPr lang="en-US" sz="1800" dirty="0" err="1">
                          <a:effectLst/>
                        </a:rPr>
                        <a:t>noxelor</a:t>
                      </a:r>
                      <a:r>
                        <a:rPr lang="en-US" sz="1800" dirty="0">
                          <a:effectLst/>
                        </a:rPr>
                        <a:t> cu 30% </a:t>
                      </a:r>
                      <a:r>
                        <a:rPr lang="en-US" sz="1800" dirty="0" err="1">
                          <a:effectLst/>
                        </a:rPr>
                        <a:t>față</a:t>
                      </a:r>
                      <a:r>
                        <a:rPr lang="en-US" sz="1800" dirty="0">
                          <a:effectLst/>
                        </a:rPr>
                        <a:t> de </a:t>
                      </a:r>
                      <a:r>
                        <a:rPr lang="en-US" sz="1800" dirty="0" err="1">
                          <a:effectLst/>
                        </a:rPr>
                        <a:t>nivelul</a:t>
                      </a:r>
                      <a:r>
                        <a:rPr lang="en-US" sz="1800" dirty="0">
                          <a:effectLst/>
                        </a:rPr>
                        <a:t> minim </a:t>
                      </a:r>
                      <a:r>
                        <a:rPr lang="en-US" sz="1800" dirty="0" err="1">
                          <a:effectLst/>
                        </a:rPr>
                        <a:t>obligatoriu</a:t>
                      </a:r>
                      <a:r>
                        <a:rPr lang="en-US" sz="1800" dirty="0">
                          <a:effectLst/>
                        </a:rPr>
                        <a:t> </a:t>
                      </a:r>
                      <a:r>
                        <a:rPr lang="en-US" sz="1800" dirty="0" err="1">
                          <a:effectLst/>
                        </a:rPr>
                        <a:t>prin</a:t>
                      </a:r>
                      <a:r>
                        <a:rPr lang="en-US" sz="1800" dirty="0">
                          <a:effectLst/>
                        </a:rPr>
                        <a:t> </a:t>
                      </a:r>
                      <a:r>
                        <a:rPr lang="en-US" sz="1800" dirty="0" err="1">
                          <a:effectLst/>
                        </a:rPr>
                        <a:t>menținerea</a:t>
                      </a:r>
                      <a:r>
                        <a:rPr lang="en-US" sz="1800" dirty="0">
                          <a:effectLst/>
                        </a:rPr>
                        <a:t> </a:t>
                      </a:r>
                      <a:r>
                        <a:rPr lang="en-US" sz="1800" dirty="0" err="1">
                          <a:effectLst/>
                        </a:rPr>
                        <a:t>în</a:t>
                      </a:r>
                      <a:r>
                        <a:rPr lang="en-US" sz="1800" dirty="0">
                          <a:effectLst/>
                        </a:rPr>
                        <a:t> </a:t>
                      </a:r>
                      <a:r>
                        <a:rPr lang="en-US" sz="1800" dirty="0" err="1">
                          <a:effectLst/>
                        </a:rPr>
                        <a:t>limite</a:t>
                      </a:r>
                      <a:r>
                        <a:rPr lang="en-US" sz="1800" dirty="0">
                          <a:effectLst/>
                        </a:rPr>
                        <a:t> </a:t>
                      </a:r>
                      <a:r>
                        <a:rPr lang="en-US" sz="1800" dirty="0" err="1">
                          <a:effectLst/>
                        </a:rPr>
                        <a:t>optime</a:t>
                      </a:r>
                      <a:r>
                        <a:rPr lang="en-US" sz="1800" dirty="0">
                          <a:effectLst/>
                        </a:rPr>
                        <a:t> a </a:t>
                      </a:r>
                      <a:r>
                        <a:rPr lang="en-US" sz="1800" dirty="0" err="1">
                          <a:effectLst/>
                        </a:rPr>
                        <a:t>parametrilor</a:t>
                      </a:r>
                      <a:r>
                        <a:rPr lang="en-US" sz="1800" dirty="0">
                          <a:effectLst/>
                        </a:rPr>
                        <a:t> de </a:t>
                      </a:r>
                      <a:r>
                        <a:rPr lang="en-US" sz="1800" dirty="0" err="1">
                          <a:effectLst/>
                        </a:rPr>
                        <a:t>microclimat</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a:effectLst/>
                        </a:rPr>
                        <a:t>6,09</a:t>
                      </a:r>
                      <a:endParaRPr lang="en-US" sz="180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a:effectLst/>
                        </a:rPr>
                        <a:t>4,73</a:t>
                      </a:r>
                      <a:endParaRPr lang="en-US" sz="180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a:effectLst/>
                        </a:rPr>
                        <a:t>13,80</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tc>
                  <a:txBody>
                    <a:bodyPr/>
                    <a:lstStyle/>
                    <a:p>
                      <a:pPr marL="0" marR="0" algn="ctr">
                        <a:spcBef>
                          <a:spcPts val="0"/>
                        </a:spcBef>
                        <a:spcAft>
                          <a:spcPts val="0"/>
                        </a:spcAft>
                      </a:pPr>
                      <a:r>
                        <a:rPr lang="en-US" sz="1800" dirty="0">
                          <a:effectLst/>
                        </a:rPr>
                        <a:t>32,36</a:t>
                      </a:r>
                      <a:endParaRPr lang="en-US" sz="1800" dirty="0">
                        <a:effectLst/>
                        <a:latin typeface="Times New Roman" panose="02020603050405020304" pitchFamily="18" charset="0"/>
                        <a:ea typeface="Times New Roman" panose="02020603050405020304" pitchFamily="18" charset="0"/>
                      </a:endParaRPr>
                    </a:p>
                  </a:txBody>
                  <a:tcPr marL="13970" marR="13970" marT="13970" marB="13970" anchor="ctr"/>
                </a:tc>
                <a:extLst>
                  <a:ext uri="{0D108BD9-81ED-4DB2-BD59-A6C34878D82A}">
                    <a16:rowId xmlns:a16="http://schemas.microsoft.com/office/drawing/2014/main" val="970813377"/>
                  </a:ext>
                </a:extLst>
              </a:tr>
            </a:tbl>
          </a:graphicData>
        </a:graphic>
      </p:graphicFrame>
      <p:sp>
        <p:nvSpPr>
          <p:cNvPr id="8" name="Rectangle 7"/>
          <p:cNvSpPr/>
          <p:nvPr/>
        </p:nvSpPr>
        <p:spPr>
          <a:xfrm>
            <a:off x="936507" y="1266261"/>
            <a:ext cx="10575637" cy="1277273"/>
          </a:xfrm>
          <a:prstGeom prst="rect">
            <a:avLst/>
          </a:prstGeom>
        </p:spPr>
        <p:txBody>
          <a:bodyPr wrap="square">
            <a:spAutoFit/>
          </a:bodyPr>
          <a:lstStyle/>
          <a:p>
            <a:r>
              <a:rPr lang="en-US" b="1" u="sng" dirty="0">
                <a:solidFill>
                  <a:srgbClr val="0070C0"/>
                </a:solidFill>
              </a:rPr>
              <a:t>DR-06 - </a:t>
            </a:r>
            <a:r>
              <a:rPr lang="en-US" b="1" u="sng" dirty="0" err="1">
                <a:solidFill>
                  <a:srgbClr val="0070C0"/>
                </a:solidFill>
              </a:rPr>
              <a:t>Bunăstarea</a:t>
            </a:r>
            <a:r>
              <a:rPr lang="en-US" b="1" u="sng" dirty="0">
                <a:solidFill>
                  <a:srgbClr val="0070C0"/>
                </a:solidFill>
              </a:rPr>
              <a:t> </a:t>
            </a:r>
            <a:r>
              <a:rPr lang="en-US" b="1" u="sng" dirty="0" err="1">
                <a:solidFill>
                  <a:srgbClr val="0070C0"/>
                </a:solidFill>
              </a:rPr>
              <a:t>animalelor</a:t>
            </a:r>
            <a:r>
              <a:rPr lang="ro-RO" b="1" dirty="0">
                <a:solidFill>
                  <a:srgbClr val="0070C0"/>
                </a:solidFill>
              </a:rPr>
              <a:t> 				</a:t>
            </a:r>
            <a:r>
              <a:rPr lang="ro-RO" b="1" i="1" dirty="0">
                <a:solidFill>
                  <a:srgbClr val="0070C0"/>
                </a:solidFill>
              </a:rPr>
              <a:t>Alocare publică</a:t>
            </a:r>
            <a:r>
              <a:rPr lang="en-US" b="1" i="1" dirty="0">
                <a:solidFill>
                  <a:srgbClr val="0070C0"/>
                </a:solidFill>
              </a:rPr>
              <a:t>: 736.250.000 Euro</a:t>
            </a:r>
          </a:p>
          <a:p>
            <a:pPr>
              <a:spcBef>
                <a:spcPts val="600"/>
              </a:spcBef>
            </a:pPr>
            <a:r>
              <a:rPr lang="en-US" b="1" dirty="0" err="1"/>
              <a:t>Beneficiari</a:t>
            </a:r>
            <a:r>
              <a:rPr lang="en-US" dirty="0"/>
              <a:t>: </a:t>
            </a:r>
            <a:r>
              <a:rPr lang="en-US" dirty="0" err="1"/>
              <a:t>exploatațiile</a:t>
            </a:r>
            <a:r>
              <a:rPr lang="en-US" dirty="0"/>
              <a:t> </a:t>
            </a:r>
            <a:r>
              <a:rPr lang="en-US" dirty="0" err="1"/>
              <a:t>comerciale</a:t>
            </a:r>
            <a:r>
              <a:rPr lang="en-US" dirty="0"/>
              <a:t> din </a:t>
            </a:r>
            <a:r>
              <a:rPr lang="en-US" dirty="0" err="1"/>
              <a:t>sectorul</a:t>
            </a:r>
            <a:r>
              <a:rPr lang="en-US" dirty="0"/>
              <a:t> de </a:t>
            </a:r>
            <a:r>
              <a:rPr lang="en-US" dirty="0" err="1"/>
              <a:t>creștere</a:t>
            </a:r>
            <a:r>
              <a:rPr lang="en-US" dirty="0"/>
              <a:t> a </a:t>
            </a:r>
            <a:r>
              <a:rPr lang="en-US" dirty="0" err="1"/>
              <a:t>porcinelor</a:t>
            </a:r>
            <a:r>
              <a:rPr lang="en-US" dirty="0"/>
              <a:t> </a:t>
            </a:r>
            <a:r>
              <a:rPr lang="en-US" dirty="0" err="1"/>
              <a:t>și</a:t>
            </a:r>
            <a:r>
              <a:rPr lang="en-US" dirty="0"/>
              <a:t> din </a:t>
            </a:r>
            <a:r>
              <a:rPr lang="en-US" dirty="0" err="1"/>
              <a:t>sectorul</a:t>
            </a:r>
            <a:r>
              <a:rPr lang="en-US" dirty="0"/>
              <a:t> </a:t>
            </a:r>
            <a:r>
              <a:rPr lang="en-US" dirty="0" err="1"/>
              <a:t>avicol</a:t>
            </a:r>
            <a:r>
              <a:rPr lang="en-US" dirty="0"/>
              <a:t>, </a:t>
            </a:r>
            <a:r>
              <a:rPr lang="en-US" dirty="0" err="1"/>
              <a:t>autorizate</a:t>
            </a:r>
            <a:r>
              <a:rPr lang="en-US" dirty="0"/>
              <a:t> </a:t>
            </a:r>
            <a:r>
              <a:rPr lang="en-US" dirty="0" err="1"/>
              <a:t>sanitar</a:t>
            </a:r>
            <a:r>
              <a:rPr lang="en-US" dirty="0"/>
              <a:t> </a:t>
            </a:r>
            <a:r>
              <a:rPr lang="en-US" dirty="0" err="1"/>
              <a:t>veterinar</a:t>
            </a:r>
            <a:r>
              <a:rPr lang="en-US" dirty="0"/>
              <a:t>, care se </a:t>
            </a:r>
            <a:r>
              <a:rPr lang="en-US" dirty="0" err="1"/>
              <a:t>angajează</a:t>
            </a:r>
            <a:r>
              <a:rPr lang="en-US" dirty="0"/>
              <a:t> </a:t>
            </a:r>
            <a:r>
              <a:rPr lang="en-US" dirty="0" err="1"/>
              <a:t>anual</a:t>
            </a:r>
            <a:r>
              <a:rPr lang="en-US" dirty="0"/>
              <a:t>, </a:t>
            </a:r>
            <a:r>
              <a:rPr lang="en-US" dirty="0" err="1"/>
              <a:t>pe</a:t>
            </a:r>
            <a:r>
              <a:rPr lang="en-US" dirty="0"/>
              <a:t> </a:t>
            </a:r>
            <a:r>
              <a:rPr lang="en-US" dirty="0" err="1"/>
              <a:t>baze</a:t>
            </a:r>
            <a:r>
              <a:rPr lang="en-US" dirty="0"/>
              <a:t> </a:t>
            </a:r>
            <a:r>
              <a:rPr lang="en-US" dirty="0" err="1"/>
              <a:t>voluntare</a:t>
            </a:r>
            <a:r>
              <a:rPr lang="en-US" dirty="0"/>
              <a:t> </a:t>
            </a:r>
            <a:r>
              <a:rPr lang="en-US" dirty="0" err="1"/>
              <a:t>să</a:t>
            </a:r>
            <a:r>
              <a:rPr lang="en-US" dirty="0"/>
              <a:t> </a:t>
            </a:r>
            <a:r>
              <a:rPr lang="en-US" dirty="0" err="1"/>
              <a:t>adopte</a:t>
            </a:r>
            <a:r>
              <a:rPr lang="en-US" dirty="0"/>
              <a:t> </a:t>
            </a:r>
            <a:r>
              <a:rPr lang="en-US" dirty="0" err="1"/>
              <a:t>standarde</a:t>
            </a:r>
            <a:r>
              <a:rPr lang="en-US" dirty="0"/>
              <a:t> de </a:t>
            </a:r>
            <a:r>
              <a:rPr lang="en-US" dirty="0" err="1"/>
              <a:t>bunăstare</a:t>
            </a:r>
            <a:r>
              <a:rPr lang="en-US" dirty="0"/>
              <a:t> care </a:t>
            </a:r>
            <a:r>
              <a:rPr lang="en-US" dirty="0" err="1"/>
              <a:t>depășesc</a:t>
            </a:r>
            <a:r>
              <a:rPr lang="en-US" dirty="0"/>
              <a:t> </a:t>
            </a:r>
            <a:r>
              <a:rPr lang="en-US" dirty="0" err="1"/>
              <a:t>standardele</a:t>
            </a:r>
            <a:r>
              <a:rPr lang="en-US" dirty="0"/>
              <a:t> </a:t>
            </a:r>
            <a:r>
              <a:rPr lang="en-US" dirty="0" err="1"/>
              <a:t>obligatorii</a:t>
            </a:r>
            <a:r>
              <a:rPr lang="en-US" dirty="0"/>
              <a:t> </a:t>
            </a:r>
            <a:r>
              <a:rPr lang="en-US" dirty="0" err="1"/>
              <a:t>relevante</a:t>
            </a:r>
            <a:endParaRPr lang="en-US" dirty="0"/>
          </a:p>
        </p:txBody>
      </p:sp>
      <p:sp>
        <p:nvSpPr>
          <p:cNvPr id="12" name="TextBox 11"/>
          <p:cNvSpPr txBox="1"/>
          <p:nvPr/>
        </p:nvSpPr>
        <p:spPr>
          <a:xfrm>
            <a:off x="3945081" y="0"/>
            <a:ext cx="4839855" cy="769441"/>
          </a:xfrm>
          <a:prstGeom prst="rect">
            <a:avLst/>
          </a:prstGeom>
          <a:noFill/>
        </p:spPr>
        <p:txBody>
          <a:bodyPr wrap="square" rtlCol="0">
            <a:spAutoFit/>
          </a:bodyPr>
          <a:lstStyle/>
          <a:p>
            <a:r>
              <a:rPr lang="en-US" sz="4400" dirty="0">
                <a:solidFill>
                  <a:schemeClr val="accent6"/>
                </a:solidFill>
                <a:effectLst>
                  <a:outerShdw blurRad="38100" dist="38100" dir="2700000" algn="tl">
                    <a:srgbClr val="000000">
                      <a:alpha val="43137"/>
                    </a:srgbClr>
                  </a:outerShdw>
                </a:effectLst>
                <a:latin typeface="Algerian" panose="04020705040A02060702" pitchFamily="82" charset="0"/>
              </a:rPr>
              <a:t>PNS 2023-2027</a:t>
            </a:r>
          </a:p>
        </p:txBody>
      </p:sp>
    </p:spTree>
    <p:extLst>
      <p:ext uri="{BB962C8B-B14F-4D97-AF65-F5344CB8AC3E}">
        <p14:creationId xmlns:p14="http://schemas.microsoft.com/office/powerpoint/2010/main" val="14163972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103</a:t>
            </a:fld>
            <a:endParaRPr lang="ro-RO" dirty="0"/>
          </a:p>
        </p:txBody>
      </p:sp>
      <p:sp>
        <p:nvSpPr>
          <p:cNvPr id="3" name="Rectangle 2"/>
          <p:cNvSpPr/>
          <p:nvPr/>
        </p:nvSpPr>
        <p:spPr>
          <a:xfrm>
            <a:off x="907472" y="1256928"/>
            <a:ext cx="10575637" cy="4962897"/>
          </a:xfrm>
          <a:prstGeom prst="rect">
            <a:avLst/>
          </a:prstGeom>
        </p:spPr>
        <p:txBody>
          <a:bodyPr wrap="square">
            <a:spAutoFit/>
          </a:bodyPr>
          <a:lstStyle/>
          <a:p>
            <a:pPr>
              <a:spcBef>
                <a:spcPts val="600"/>
              </a:spcBef>
            </a:pPr>
            <a:r>
              <a:rPr lang="en-US" b="1" u="sng" dirty="0">
                <a:solidFill>
                  <a:srgbClr val="0070C0"/>
                </a:solidFill>
              </a:rPr>
              <a:t>DR-07 - </a:t>
            </a:r>
            <a:r>
              <a:rPr lang="en-US" b="1" u="sng" dirty="0" err="1">
                <a:solidFill>
                  <a:srgbClr val="0070C0"/>
                </a:solidFill>
              </a:rPr>
              <a:t>Silvo-mediu</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climă</a:t>
            </a:r>
            <a:r>
              <a:rPr lang="ro-RO" b="1" dirty="0">
                <a:solidFill>
                  <a:srgbClr val="0070C0"/>
                </a:solidFill>
              </a:rPr>
              <a:t>					</a:t>
            </a:r>
            <a:r>
              <a:rPr lang="ro-RO" b="1" i="1" dirty="0">
                <a:solidFill>
                  <a:srgbClr val="0070C0"/>
                </a:solidFill>
              </a:rPr>
              <a:t>Alocare publică</a:t>
            </a:r>
            <a:r>
              <a:rPr lang="en-US" b="1" i="1" dirty="0">
                <a:solidFill>
                  <a:srgbClr val="0070C0"/>
                </a:solidFill>
              </a:rPr>
              <a:t>: 84.826.166 Euro</a:t>
            </a:r>
            <a:endParaRPr lang="ro-RO" b="1" i="1" dirty="0">
              <a:solidFill>
                <a:srgbClr val="0070C0"/>
              </a:solidFill>
            </a:endParaRPr>
          </a:p>
          <a:p>
            <a:pPr>
              <a:spcBef>
                <a:spcPts val="600"/>
              </a:spcBef>
            </a:pPr>
            <a:endParaRPr lang="en-US" b="1" i="1" dirty="0"/>
          </a:p>
          <a:p>
            <a:pPr>
              <a:spcBef>
                <a:spcPts val="600"/>
              </a:spcBef>
            </a:pPr>
            <a:r>
              <a:rPr lang="en-US" b="1" dirty="0" err="1"/>
              <a:t>Beneficiarii</a:t>
            </a:r>
            <a:r>
              <a:rPr lang="en-US" b="1" dirty="0"/>
              <a:t> </a:t>
            </a:r>
            <a:r>
              <a:rPr lang="en-US" b="1" dirty="0" err="1"/>
              <a:t>eligibili</a:t>
            </a:r>
            <a:r>
              <a:rPr lang="en-US" b="1" dirty="0"/>
              <a:t>:</a:t>
            </a:r>
            <a:endParaRPr lang="en-US" dirty="0"/>
          </a:p>
          <a:p>
            <a:pPr marL="285750" indent="-285750">
              <a:spcBef>
                <a:spcPts val="600"/>
              </a:spcBef>
              <a:buFont typeface="Arial" panose="020B0604020202020204" pitchFamily="34" charset="0"/>
              <a:buChar char="•"/>
            </a:pPr>
            <a:r>
              <a:rPr lang="en-US" dirty="0" err="1"/>
              <a:t>Proprietarii</a:t>
            </a:r>
            <a:r>
              <a:rPr lang="en-US" dirty="0"/>
              <a:t> de </a:t>
            </a:r>
            <a:r>
              <a:rPr lang="en-US" dirty="0" err="1"/>
              <a:t>terenuri</a:t>
            </a:r>
            <a:r>
              <a:rPr lang="en-US" dirty="0"/>
              <a:t> din FFN, care pot fi:</a:t>
            </a:r>
          </a:p>
          <a:p>
            <a:pPr marL="742950" lvl="1" indent="-285750">
              <a:spcBef>
                <a:spcPts val="600"/>
              </a:spcBef>
              <a:buFontTx/>
              <a:buChar char="-"/>
            </a:pPr>
            <a:r>
              <a:rPr lang="en-US" dirty="0" err="1"/>
              <a:t>proprietate</a:t>
            </a:r>
            <a:r>
              <a:rPr lang="en-US" dirty="0"/>
              <a:t> </a:t>
            </a:r>
            <a:r>
              <a:rPr lang="en-US" dirty="0" err="1"/>
              <a:t>privată</a:t>
            </a:r>
            <a:r>
              <a:rPr lang="en-US" dirty="0"/>
              <a:t> a </a:t>
            </a:r>
            <a:r>
              <a:rPr lang="en-US" dirty="0" err="1"/>
              <a:t>persoanelor</a:t>
            </a:r>
            <a:r>
              <a:rPr lang="en-US" dirty="0"/>
              <a:t> </a:t>
            </a:r>
            <a:r>
              <a:rPr lang="en-US" dirty="0" err="1"/>
              <a:t>fizice</a:t>
            </a:r>
            <a:r>
              <a:rPr lang="en-US" dirty="0"/>
              <a:t> </a:t>
            </a:r>
            <a:r>
              <a:rPr lang="en-US" dirty="0" err="1"/>
              <a:t>și</a:t>
            </a:r>
            <a:r>
              <a:rPr lang="en-US" dirty="0"/>
              <a:t> </a:t>
            </a:r>
            <a:r>
              <a:rPr lang="en-US" dirty="0" err="1"/>
              <a:t>juridice</a:t>
            </a:r>
            <a:endParaRPr lang="en-US" dirty="0"/>
          </a:p>
          <a:p>
            <a:pPr marL="742950" lvl="1" indent="-285750">
              <a:spcBef>
                <a:spcPts val="600"/>
              </a:spcBef>
              <a:buFontTx/>
              <a:buChar char="-"/>
            </a:pPr>
            <a:r>
              <a:rPr lang="en-US" dirty="0" err="1"/>
              <a:t>proprietate</a:t>
            </a:r>
            <a:r>
              <a:rPr lang="en-US" dirty="0"/>
              <a:t> </a:t>
            </a:r>
            <a:r>
              <a:rPr lang="en-US" dirty="0" err="1"/>
              <a:t>publică</a:t>
            </a:r>
            <a:r>
              <a:rPr lang="en-US" dirty="0"/>
              <a:t> a </a:t>
            </a:r>
            <a:r>
              <a:rPr lang="en-US" dirty="0" err="1"/>
              <a:t>unităților</a:t>
            </a:r>
            <a:r>
              <a:rPr lang="en-US" dirty="0"/>
              <a:t> </a:t>
            </a:r>
            <a:r>
              <a:rPr lang="en-US" dirty="0" err="1"/>
              <a:t>administrativ-teritoriale</a:t>
            </a:r>
            <a:endParaRPr lang="en-US" dirty="0"/>
          </a:p>
          <a:p>
            <a:pPr marL="742950" lvl="1" indent="-285750">
              <a:spcBef>
                <a:spcPts val="600"/>
              </a:spcBef>
              <a:buFontTx/>
              <a:buChar char="-"/>
            </a:pPr>
            <a:r>
              <a:rPr lang="en-US" dirty="0" err="1"/>
              <a:t>proprietate</a:t>
            </a:r>
            <a:r>
              <a:rPr lang="en-US" dirty="0"/>
              <a:t> </a:t>
            </a:r>
            <a:r>
              <a:rPr lang="en-US" dirty="0" err="1"/>
              <a:t>privată</a:t>
            </a:r>
            <a:r>
              <a:rPr lang="en-US" dirty="0"/>
              <a:t> a </a:t>
            </a:r>
            <a:r>
              <a:rPr lang="en-US" dirty="0" err="1"/>
              <a:t>unităților</a:t>
            </a:r>
            <a:r>
              <a:rPr lang="en-US" dirty="0"/>
              <a:t> </a:t>
            </a:r>
            <a:r>
              <a:rPr lang="en-US" dirty="0" err="1"/>
              <a:t>administrativ-teritoriale</a:t>
            </a:r>
            <a:endParaRPr lang="en-US" dirty="0"/>
          </a:p>
          <a:p>
            <a:pPr marL="285750" indent="-285750">
              <a:spcBef>
                <a:spcPts val="600"/>
              </a:spcBef>
              <a:buFont typeface="Arial" panose="020B0604020202020204" pitchFamily="34" charset="0"/>
              <a:buChar char="•"/>
            </a:pPr>
            <a:r>
              <a:rPr lang="en-US" dirty="0" err="1"/>
              <a:t>Asociații</a:t>
            </a:r>
            <a:r>
              <a:rPr lang="en-US" dirty="0"/>
              <a:t> ale </a:t>
            </a:r>
            <a:r>
              <a:rPr lang="en-US" dirty="0" err="1"/>
              <a:t>proprietarilor</a:t>
            </a:r>
            <a:r>
              <a:rPr lang="en-US" dirty="0"/>
              <a:t> de </a:t>
            </a:r>
            <a:r>
              <a:rPr lang="en-US" dirty="0" err="1"/>
              <a:t>terenuri</a:t>
            </a:r>
            <a:r>
              <a:rPr lang="en-US" dirty="0"/>
              <a:t> </a:t>
            </a:r>
            <a:r>
              <a:rPr lang="en-US" dirty="0" err="1"/>
              <a:t>prevăzuți</a:t>
            </a:r>
            <a:r>
              <a:rPr lang="en-US" dirty="0"/>
              <a:t> anterior.</a:t>
            </a:r>
          </a:p>
          <a:p>
            <a:pPr>
              <a:spcBef>
                <a:spcPts val="1200"/>
              </a:spcBef>
              <a:spcAft>
                <a:spcPts val="300"/>
              </a:spcAft>
            </a:pPr>
            <a:endParaRPr lang="ro-RO" dirty="0"/>
          </a:p>
          <a:p>
            <a:pPr>
              <a:spcBef>
                <a:spcPts val="1200"/>
              </a:spcBef>
              <a:spcAft>
                <a:spcPts val="300"/>
              </a:spcAft>
            </a:pPr>
            <a:r>
              <a:rPr lang="en-US" dirty="0" err="1"/>
              <a:t>Toți</a:t>
            </a:r>
            <a:r>
              <a:rPr lang="en-US" dirty="0"/>
              <a:t> </a:t>
            </a:r>
            <a:r>
              <a:rPr lang="en-US" dirty="0" err="1"/>
              <a:t>beneficiarii</a:t>
            </a:r>
            <a:r>
              <a:rPr lang="en-US" dirty="0"/>
              <a:t> </a:t>
            </a:r>
            <a:r>
              <a:rPr lang="en-US" dirty="0" err="1"/>
              <a:t>intervenției</a:t>
            </a:r>
            <a:r>
              <a:rPr lang="en-US" dirty="0"/>
              <a:t> </a:t>
            </a:r>
            <a:r>
              <a:rPr lang="en-US" dirty="0" err="1"/>
              <a:t>trebuie</a:t>
            </a:r>
            <a:r>
              <a:rPr lang="en-US" dirty="0"/>
              <a:t> </a:t>
            </a:r>
            <a:r>
              <a:rPr lang="en-US" dirty="0" err="1"/>
              <a:t>să</a:t>
            </a:r>
            <a:r>
              <a:rPr lang="en-US" dirty="0"/>
              <a:t> </a:t>
            </a:r>
            <a:r>
              <a:rPr lang="en-US" dirty="0" err="1"/>
              <a:t>demonstreze</a:t>
            </a:r>
            <a:r>
              <a:rPr lang="en-US" dirty="0"/>
              <a:t> </a:t>
            </a:r>
            <a:r>
              <a:rPr lang="en-US" dirty="0" err="1"/>
              <a:t>că</a:t>
            </a:r>
            <a:r>
              <a:rPr lang="en-US" dirty="0"/>
              <a:t> </a:t>
            </a:r>
            <a:r>
              <a:rPr lang="en-US" dirty="0" err="1"/>
              <a:t>există</a:t>
            </a:r>
            <a:r>
              <a:rPr lang="en-US" dirty="0"/>
              <a:t> </a:t>
            </a:r>
            <a:r>
              <a:rPr lang="en-US" dirty="0" err="1"/>
              <a:t>amenajamente</a:t>
            </a:r>
            <a:r>
              <a:rPr lang="en-US" dirty="0"/>
              <a:t> </a:t>
            </a:r>
            <a:r>
              <a:rPr lang="en-US" dirty="0" err="1"/>
              <a:t>silvice</a:t>
            </a:r>
            <a:r>
              <a:rPr lang="en-US" dirty="0"/>
              <a:t> </a:t>
            </a:r>
            <a:r>
              <a:rPr lang="en-US" dirty="0" err="1"/>
              <a:t>în</a:t>
            </a:r>
            <a:r>
              <a:rPr lang="en-US" dirty="0"/>
              <a:t> </a:t>
            </a:r>
            <a:r>
              <a:rPr lang="en-US" dirty="0" err="1"/>
              <a:t>vigoare</a:t>
            </a:r>
            <a:r>
              <a:rPr lang="en-US" dirty="0"/>
              <a:t> </a:t>
            </a:r>
            <a:r>
              <a:rPr lang="en-US" dirty="0" err="1"/>
              <a:t>pe</a:t>
            </a:r>
            <a:r>
              <a:rPr lang="en-US" dirty="0"/>
              <a:t> </a:t>
            </a:r>
            <a:r>
              <a:rPr lang="en-US" dirty="0" err="1"/>
              <a:t>toată</a:t>
            </a:r>
            <a:r>
              <a:rPr lang="en-US" dirty="0"/>
              <a:t> </a:t>
            </a:r>
            <a:r>
              <a:rPr lang="en-US" dirty="0" err="1"/>
              <a:t>perioada</a:t>
            </a:r>
            <a:r>
              <a:rPr lang="en-US" dirty="0"/>
              <a:t> </a:t>
            </a:r>
            <a:r>
              <a:rPr lang="en-US" dirty="0" err="1"/>
              <a:t>angajamentului</a:t>
            </a:r>
            <a:r>
              <a:rPr lang="en-US" dirty="0"/>
              <a:t> </a:t>
            </a:r>
            <a:r>
              <a:rPr lang="en-US" dirty="0" err="1"/>
              <a:t>și</a:t>
            </a:r>
            <a:r>
              <a:rPr lang="en-US" dirty="0"/>
              <a:t> </a:t>
            </a:r>
            <a:r>
              <a:rPr lang="en-US" dirty="0" err="1"/>
              <a:t>pe</a:t>
            </a:r>
            <a:r>
              <a:rPr lang="en-US" dirty="0"/>
              <a:t> </a:t>
            </a:r>
            <a:r>
              <a:rPr lang="en-US" dirty="0" err="1"/>
              <a:t>toată</a:t>
            </a:r>
            <a:r>
              <a:rPr lang="en-US" dirty="0"/>
              <a:t> </a:t>
            </a:r>
            <a:r>
              <a:rPr lang="en-US" dirty="0" err="1"/>
              <a:t>suprafața</a:t>
            </a:r>
            <a:r>
              <a:rPr lang="en-US" dirty="0"/>
              <a:t> </a:t>
            </a:r>
            <a:r>
              <a:rPr lang="en-US" dirty="0" err="1"/>
              <a:t>angajată</a:t>
            </a:r>
            <a:r>
              <a:rPr lang="en-US" dirty="0"/>
              <a:t>.</a:t>
            </a:r>
          </a:p>
          <a:p>
            <a:pPr>
              <a:spcBef>
                <a:spcPts val="1200"/>
              </a:spcBef>
              <a:spcAft>
                <a:spcPts val="300"/>
              </a:spcAft>
            </a:pPr>
            <a:endParaRPr lang="en-US" dirty="0"/>
          </a:p>
          <a:p>
            <a:pPr>
              <a:spcBef>
                <a:spcPts val="1200"/>
              </a:spcBef>
              <a:spcAft>
                <a:spcPts val="300"/>
              </a:spcAft>
            </a:pPr>
            <a:r>
              <a:rPr lang="en-US" dirty="0"/>
              <a:t>Intensitatea </a:t>
            </a:r>
            <a:r>
              <a:rPr lang="en-US" dirty="0" err="1"/>
              <a:t>sprijinului</a:t>
            </a:r>
            <a:r>
              <a:rPr lang="en-US" dirty="0"/>
              <a:t> public </a:t>
            </a:r>
            <a:r>
              <a:rPr lang="en-US" dirty="0" err="1"/>
              <a:t>nerambursabil</a:t>
            </a:r>
            <a:r>
              <a:rPr lang="en-US" dirty="0"/>
              <a:t> </a:t>
            </a:r>
            <a:r>
              <a:rPr lang="en-US" dirty="0" err="1"/>
              <a:t>este</a:t>
            </a:r>
            <a:r>
              <a:rPr lang="en-US" dirty="0"/>
              <a:t> de 100% din </a:t>
            </a:r>
            <a:r>
              <a:rPr lang="en-US" dirty="0" err="1"/>
              <a:t>plata</a:t>
            </a:r>
            <a:r>
              <a:rPr lang="en-US" dirty="0"/>
              <a:t> </a:t>
            </a:r>
            <a:r>
              <a:rPr lang="en-US" dirty="0" err="1"/>
              <a:t>compensatorie</a:t>
            </a:r>
            <a:r>
              <a:rPr lang="en-US" dirty="0"/>
              <a:t>.</a:t>
            </a:r>
          </a:p>
        </p:txBody>
      </p:sp>
    </p:spTree>
    <p:extLst>
      <p:ext uri="{BB962C8B-B14F-4D97-AF65-F5344CB8AC3E}">
        <p14:creationId xmlns:p14="http://schemas.microsoft.com/office/powerpoint/2010/main" val="11359022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104</a:t>
            </a:fld>
            <a:endParaRPr lang="ro-RO" dirty="0"/>
          </a:p>
        </p:txBody>
      </p:sp>
      <p:sp>
        <p:nvSpPr>
          <p:cNvPr id="3" name="Rectangle 2"/>
          <p:cNvSpPr/>
          <p:nvPr/>
        </p:nvSpPr>
        <p:spPr>
          <a:xfrm>
            <a:off x="842818" y="1355010"/>
            <a:ext cx="10575637" cy="4501232"/>
          </a:xfrm>
          <a:prstGeom prst="rect">
            <a:avLst/>
          </a:prstGeom>
        </p:spPr>
        <p:txBody>
          <a:bodyPr wrap="square">
            <a:spAutoFit/>
          </a:bodyPr>
          <a:lstStyle/>
          <a:p>
            <a:pPr>
              <a:spcBef>
                <a:spcPts val="600"/>
              </a:spcBef>
            </a:pPr>
            <a:r>
              <a:rPr lang="en-US" b="1" u="sng" dirty="0">
                <a:solidFill>
                  <a:srgbClr val="0070C0"/>
                </a:solidFill>
              </a:rPr>
              <a:t>DR-07 - </a:t>
            </a:r>
            <a:r>
              <a:rPr lang="en-US" b="1" u="sng" dirty="0" err="1">
                <a:solidFill>
                  <a:srgbClr val="0070C0"/>
                </a:solidFill>
              </a:rPr>
              <a:t>Silvo-mediu</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climă</a:t>
            </a:r>
            <a:r>
              <a:rPr lang="ro-RO" b="1" dirty="0">
                <a:solidFill>
                  <a:srgbClr val="0070C0"/>
                </a:solidFill>
              </a:rPr>
              <a:t>					</a:t>
            </a:r>
            <a:r>
              <a:rPr lang="ro-RO" b="1" i="1" dirty="0">
                <a:solidFill>
                  <a:srgbClr val="0070C0"/>
                </a:solidFill>
              </a:rPr>
              <a:t>Alocare publică</a:t>
            </a:r>
            <a:r>
              <a:rPr lang="en-US" b="1" i="1" dirty="0">
                <a:solidFill>
                  <a:srgbClr val="0070C0"/>
                </a:solidFill>
              </a:rPr>
              <a:t>: 84.826.166 Euro</a:t>
            </a:r>
            <a:endParaRPr lang="ro-RO" b="1" i="1" dirty="0">
              <a:solidFill>
                <a:srgbClr val="0070C0"/>
              </a:solidFill>
            </a:endParaRPr>
          </a:p>
          <a:p>
            <a:pPr>
              <a:spcBef>
                <a:spcPts val="600"/>
              </a:spcBef>
            </a:pPr>
            <a:endParaRPr lang="en-US" dirty="0"/>
          </a:p>
          <a:p>
            <a:pPr>
              <a:spcBef>
                <a:spcPts val="600"/>
              </a:spcBef>
            </a:pPr>
            <a:r>
              <a:rPr lang="en-US" b="1" dirty="0"/>
              <a:t>Plățile </a:t>
            </a:r>
            <a:r>
              <a:rPr lang="en-US" b="1" dirty="0" err="1"/>
              <a:t>compensatorii</a:t>
            </a:r>
            <a:r>
              <a:rPr lang="en-US" dirty="0"/>
              <a:t>, calculate sub </a:t>
            </a:r>
            <a:r>
              <a:rPr lang="en-US" dirty="0" err="1"/>
              <a:t>formă</a:t>
            </a:r>
            <a:r>
              <a:rPr lang="en-US" dirty="0"/>
              <a:t> de </a:t>
            </a:r>
            <a:r>
              <a:rPr lang="en-US" dirty="0" err="1"/>
              <a:t>costuri</a:t>
            </a:r>
            <a:r>
              <a:rPr lang="en-US" dirty="0"/>
              <a:t> standard, </a:t>
            </a:r>
            <a:r>
              <a:rPr lang="en-US" dirty="0" err="1"/>
              <a:t>sunt</a:t>
            </a:r>
            <a:r>
              <a:rPr lang="en-US" dirty="0"/>
              <a:t> </a:t>
            </a:r>
            <a:r>
              <a:rPr lang="en-US" dirty="0" err="1"/>
              <a:t>următoarele</a:t>
            </a:r>
            <a:r>
              <a:rPr lang="en-US" dirty="0"/>
              <a:t>:</a:t>
            </a:r>
          </a:p>
          <a:p>
            <a:pPr>
              <a:spcBef>
                <a:spcPts val="600"/>
              </a:spcBef>
            </a:pPr>
            <a:r>
              <a:rPr lang="en-US" dirty="0"/>
              <a:t>	</a:t>
            </a:r>
            <a:r>
              <a:rPr lang="en-US" b="1" dirty="0" err="1"/>
              <a:t>Pachetul</a:t>
            </a:r>
            <a:r>
              <a:rPr lang="en-US" b="1" dirty="0"/>
              <a:t> 1 – </a:t>
            </a:r>
            <a:r>
              <a:rPr lang="en-US" b="1" dirty="0" err="1"/>
              <a:t>Asigurarea</a:t>
            </a:r>
            <a:r>
              <a:rPr lang="en-US" b="1" dirty="0"/>
              <a:t> de zone de </a:t>
            </a:r>
            <a:r>
              <a:rPr lang="en-US" b="1" dirty="0" err="1"/>
              <a:t>liniște</a:t>
            </a:r>
            <a:r>
              <a:rPr lang="en-US" b="1" dirty="0"/>
              <a:t>: 38 €/an/ha</a:t>
            </a:r>
            <a:r>
              <a:rPr lang="en-US" dirty="0"/>
              <a:t>;</a:t>
            </a:r>
          </a:p>
          <a:p>
            <a:pPr>
              <a:spcBef>
                <a:spcPts val="600"/>
              </a:spcBef>
            </a:pPr>
            <a:r>
              <a:rPr lang="en-US" dirty="0"/>
              <a:t>	</a:t>
            </a:r>
            <a:r>
              <a:rPr lang="en-US" b="1" dirty="0" err="1"/>
              <a:t>Pachetul</a:t>
            </a:r>
            <a:r>
              <a:rPr lang="en-US" b="1" dirty="0"/>
              <a:t> 2 – </a:t>
            </a:r>
            <a:r>
              <a:rPr lang="en-US" b="1" dirty="0" err="1"/>
              <a:t>Utilizarea</a:t>
            </a:r>
            <a:r>
              <a:rPr lang="en-US" b="1" dirty="0"/>
              <a:t> </a:t>
            </a:r>
            <a:r>
              <a:rPr lang="en-US" b="1" dirty="0" err="1"/>
              <a:t>atelajelor</a:t>
            </a:r>
            <a:r>
              <a:rPr lang="en-US" b="1" dirty="0"/>
              <a:t> la </a:t>
            </a:r>
            <a:r>
              <a:rPr lang="en-US" b="1" dirty="0" err="1"/>
              <a:t>colectarea</a:t>
            </a:r>
            <a:r>
              <a:rPr lang="en-US" b="1" dirty="0"/>
              <a:t> </a:t>
            </a:r>
            <a:r>
              <a:rPr lang="en-US" b="1" dirty="0" err="1"/>
              <a:t>lemnului</a:t>
            </a:r>
            <a:r>
              <a:rPr lang="en-US" b="1" dirty="0"/>
              <a:t> din </a:t>
            </a:r>
            <a:r>
              <a:rPr lang="en-US" b="1" dirty="0" err="1"/>
              <a:t>rărituri</a:t>
            </a:r>
            <a:r>
              <a:rPr lang="en-US" b="1" dirty="0"/>
              <a:t>: 137 €/ha/an </a:t>
            </a:r>
            <a:r>
              <a:rPr lang="en-US" dirty="0"/>
              <a:t>(</a:t>
            </a:r>
            <a:r>
              <a:rPr lang="en-US" dirty="0" err="1"/>
              <a:t>pentru</a:t>
            </a:r>
            <a:r>
              <a:rPr lang="en-US" dirty="0"/>
              <a:t> </a:t>
            </a:r>
            <a:r>
              <a:rPr lang="en-US" dirty="0" err="1"/>
              <a:t>suprafața</a:t>
            </a:r>
            <a:r>
              <a:rPr lang="en-US" dirty="0"/>
              <a:t> 		</a:t>
            </a:r>
            <a:r>
              <a:rPr lang="en-US" dirty="0" err="1"/>
              <a:t>anuală</a:t>
            </a:r>
            <a:r>
              <a:rPr lang="en-US" dirty="0"/>
              <a:t> </a:t>
            </a:r>
            <a:r>
              <a:rPr lang="en-US" dirty="0" err="1"/>
              <a:t>pentru</a:t>
            </a:r>
            <a:r>
              <a:rPr lang="en-US" dirty="0"/>
              <a:t> care se </a:t>
            </a:r>
            <a:r>
              <a:rPr lang="en-US" dirty="0" err="1"/>
              <a:t>solicită</a:t>
            </a:r>
            <a:r>
              <a:rPr lang="en-US" dirty="0"/>
              <a:t> </a:t>
            </a:r>
            <a:r>
              <a:rPr lang="en-US" dirty="0" err="1"/>
              <a:t>sprijin</a:t>
            </a:r>
            <a:r>
              <a:rPr lang="en-US" dirty="0"/>
              <a:t> </a:t>
            </a:r>
            <a:r>
              <a:rPr lang="en-US" dirty="0" err="1"/>
              <a:t>în</a:t>
            </a:r>
            <a:r>
              <a:rPr lang="en-US" dirty="0"/>
              <a:t> </a:t>
            </a:r>
            <a:r>
              <a:rPr lang="en-US" dirty="0" err="1"/>
              <a:t>cadrul</a:t>
            </a:r>
            <a:r>
              <a:rPr lang="en-US" dirty="0"/>
              <a:t> </a:t>
            </a:r>
            <a:r>
              <a:rPr lang="en-US" dirty="0" err="1"/>
              <a:t>Pachetului</a:t>
            </a:r>
            <a:r>
              <a:rPr lang="en-US" dirty="0"/>
              <a:t> 2);</a:t>
            </a:r>
          </a:p>
          <a:p>
            <a:pPr>
              <a:spcBef>
                <a:spcPts val="600"/>
              </a:spcBef>
              <a:spcAft>
                <a:spcPts val="300"/>
              </a:spcAft>
            </a:pPr>
            <a:endParaRPr lang="en-US" b="1" i="1" dirty="0"/>
          </a:p>
          <a:p>
            <a:pPr>
              <a:spcBef>
                <a:spcPts val="600"/>
              </a:spcBef>
            </a:pPr>
            <a:r>
              <a:rPr lang="en-US" b="1" dirty="0" err="1"/>
              <a:t>Degresivitatea</a:t>
            </a:r>
            <a:r>
              <a:rPr lang="en-US" b="1" dirty="0"/>
              <a:t> </a:t>
            </a:r>
            <a:r>
              <a:rPr lang="en-US" b="1" dirty="0" err="1"/>
              <a:t>suportului</a:t>
            </a:r>
            <a:r>
              <a:rPr lang="en-US" b="1" dirty="0"/>
              <a:t> </a:t>
            </a:r>
            <a:r>
              <a:rPr lang="en-US" b="1" dirty="0" err="1"/>
              <a:t>financiar</a:t>
            </a:r>
            <a:r>
              <a:rPr lang="en-US" b="1" dirty="0"/>
              <a:t> </a:t>
            </a:r>
            <a:r>
              <a:rPr lang="en-US" b="1" dirty="0" err="1"/>
              <a:t>va</a:t>
            </a:r>
            <a:r>
              <a:rPr lang="en-US" b="1" dirty="0"/>
              <a:t> fi </a:t>
            </a:r>
            <a:r>
              <a:rPr lang="en-US" b="1" dirty="0" err="1"/>
              <a:t>aplicată</a:t>
            </a:r>
            <a:r>
              <a:rPr lang="en-US" b="1" dirty="0"/>
              <a:t> </a:t>
            </a:r>
            <a:r>
              <a:rPr lang="en-US" b="1" dirty="0" err="1"/>
              <a:t>pentru</a:t>
            </a:r>
            <a:r>
              <a:rPr lang="en-US" b="1" dirty="0"/>
              <a:t> </a:t>
            </a:r>
            <a:r>
              <a:rPr lang="en-US" b="1" dirty="0" err="1"/>
              <a:t>suprafețele</a:t>
            </a:r>
            <a:r>
              <a:rPr lang="en-US" b="1" dirty="0"/>
              <a:t> </a:t>
            </a:r>
            <a:r>
              <a:rPr lang="en-US" b="1" dirty="0" err="1"/>
              <a:t>mai</a:t>
            </a:r>
            <a:r>
              <a:rPr lang="en-US" b="1" dirty="0"/>
              <a:t> </a:t>
            </a:r>
            <a:r>
              <a:rPr lang="en-US" b="1" dirty="0" err="1"/>
              <a:t>mari</a:t>
            </a:r>
            <a:r>
              <a:rPr lang="en-US" b="1" dirty="0"/>
              <a:t> de 500 ha</a:t>
            </a:r>
            <a:r>
              <a:rPr lang="en-US" dirty="0"/>
              <a:t>, </a:t>
            </a:r>
            <a:r>
              <a:rPr lang="en-US" dirty="0" err="1"/>
              <a:t>astfel</a:t>
            </a:r>
            <a:r>
              <a:rPr lang="en-US" dirty="0"/>
              <a:t> </a:t>
            </a:r>
            <a:r>
              <a:rPr lang="en-US" dirty="0" err="1"/>
              <a:t>că</a:t>
            </a:r>
            <a:r>
              <a:rPr lang="en-US" dirty="0"/>
              <a:t> </a:t>
            </a:r>
            <a:r>
              <a:rPr lang="en-US" dirty="0" err="1"/>
              <a:t>nivelul</a:t>
            </a:r>
            <a:r>
              <a:rPr lang="en-US" dirty="0"/>
              <a:t> </a:t>
            </a:r>
            <a:r>
              <a:rPr lang="en-US" dirty="0" err="1"/>
              <a:t>plăților</a:t>
            </a:r>
            <a:r>
              <a:rPr lang="en-US" dirty="0"/>
              <a:t> </a:t>
            </a:r>
            <a:r>
              <a:rPr lang="en-US" dirty="0" err="1"/>
              <a:t>va</a:t>
            </a:r>
            <a:r>
              <a:rPr lang="en-US" dirty="0"/>
              <a:t> fi </a:t>
            </a:r>
            <a:r>
              <a:rPr lang="en-US" dirty="0" err="1"/>
              <a:t>ajustat</a:t>
            </a:r>
            <a:r>
              <a:rPr lang="en-US" dirty="0"/>
              <a:t> </a:t>
            </a:r>
            <a:r>
              <a:rPr lang="en-US" dirty="0" err="1"/>
              <a:t>după</a:t>
            </a:r>
            <a:r>
              <a:rPr lang="en-US" dirty="0"/>
              <a:t> cum </a:t>
            </a:r>
            <a:r>
              <a:rPr lang="en-US" dirty="0" err="1"/>
              <a:t>urmează</a:t>
            </a:r>
            <a:r>
              <a:rPr lang="en-US" dirty="0"/>
              <a:t>:</a:t>
            </a:r>
          </a:p>
          <a:p>
            <a:pPr marL="1200150" lvl="2" indent="-285750">
              <a:spcBef>
                <a:spcPts val="600"/>
              </a:spcBef>
              <a:buFont typeface="Wingdings" panose="05000000000000000000" pitchFamily="2" charset="2"/>
              <a:buChar char="Ø"/>
            </a:pPr>
            <a:r>
              <a:rPr lang="en-US" dirty="0"/>
              <a:t>100 – 500 ha – 100% din </a:t>
            </a:r>
            <a:r>
              <a:rPr lang="en-US" dirty="0" err="1"/>
              <a:t>valoarea</a:t>
            </a:r>
            <a:r>
              <a:rPr lang="en-US" dirty="0"/>
              <a:t> </a:t>
            </a:r>
            <a:r>
              <a:rPr lang="en-US" dirty="0" err="1"/>
              <a:t>plății</a:t>
            </a:r>
            <a:endParaRPr lang="en-US" dirty="0"/>
          </a:p>
          <a:p>
            <a:pPr marL="1200150" lvl="2" indent="-285750">
              <a:spcBef>
                <a:spcPts val="600"/>
              </a:spcBef>
              <a:buFont typeface="Wingdings" panose="05000000000000000000" pitchFamily="2" charset="2"/>
              <a:buChar char="Ø"/>
            </a:pPr>
            <a:r>
              <a:rPr lang="en-US" dirty="0"/>
              <a:t>500,01 – 1000 ha – 85% din </a:t>
            </a:r>
            <a:r>
              <a:rPr lang="en-US" dirty="0" err="1"/>
              <a:t>valoarea</a:t>
            </a:r>
            <a:r>
              <a:rPr lang="en-US" dirty="0"/>
              <a:t> </a:t>
            </a:r>
            <a:r>
              <a:rPr lang="en-US" dirty="0" err="1"/>
              <a:t>plății</a:t>
            </a:r>
            <a:endParaRPr lang="en-US" dirty="0"/>
          </a:p>
          <a:p>
            <a:pPr marL="1200150" lvl="2" indent="-285750">
              <a:spcBef>
                <a:spcPts val="600"/>
              </a:spcBef>
              <a:buFont typeface="Wingdings" panose="05000000000000000000" pitchFamily="2" charset="2"/>
              <a:buChar char="Ø"/>
            </a:pPr>
            <a:r>
              <a:rPr lang="en-US" dirty="0"/>
              <a:t>1000,01 – 5000 ha – 65% din </a:t>
            </a:r>
            <a:r>
              <a:rPr lang="en-US" dirty="0" err="1"/>
              <a:t>valoarea</a:t>
            </a:r>
            <a:r>
              <a:rPr lang="en-US" dirty="0"/>
              <a:t> </a:t>
            </a:r>
            <a:r>
              <a:rPr lang="en-US" dirty="0" err="1"/>
              <a:t>plății</a:t>
            </a:r>
            <a:endParaRPr lang="en-US" dirty="0"/>
          </a:p>
          <a:p>
            <a:pPr marL="1200150" lvl="2" indent="-285750">
              <a:spcBef>
                <a:spcPts val="600"/>
              </a:spcBef>
              <a:buFont typeface="Wingdings" panose="05000000000000000000" pitchFamily="2" charset="2"/>
              <a:buChar char="Ø"/>
            </a:pPr>
            <a:r>
              <a:rPr lang="en-US" dirty="0" err="1"/>
              <a:t>Peste</a:t>
            </a:r>
            <a:r>
              <a:rPr lang="en-US" dirty="0"/>
              <a:t> 5000 ha – 50% din </a:t>
            </a:r>
            <a:r>
              <a:rPr lang="en-US" dirty="0" err="1"/>
              <a:t>valoarea</a:t>
            </a:r>
            <a:r>
              <a:rPr lang="en-US" dirty="0"/>
              <a:t> </a:t>
            </a:r>
            <a:r>
              <a:rPr lang="en-US" dirty="0" err="1"/>
              <a:t>plății</a:t>
            </a:r>
            <a:r>
              <a:rPr lang="en-US" dirty="0"/>
              <a:t>.</a:t>
            </a:r>
          </a:p>
        </p:txBody>
      </p:sp>
    </p:spTree>
    <p:extLst>
      <p:ext uri="{BB962C8B-B14F-4D97-AF65-F5344CB8AC3E}">
        <p14:creationId xmlns:p14="http://schemas.microsoft.com/office/powerpoint/2010/main" val="3682086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105</a:t>
            </a:fld>
            <a:endParaRPr lang="ro-RO" dirty="0"/>
          </a:p>
        </p:txBody>
      </p:sp>
      <p:sp>
        <p:nvSpPr>
          <p:cNvPr id="3" name="Rectangle 2"/>
          <p:cNvSpPr/>
          <p:nvPr/>
        </p:nvSpPr>
        <p:spPr>
          <a:xfrm>
            <a:off x="720435" y="1023861"/>
            <a:ext cx="10575637" cy="1077218"/>
          </a:xfrm>
          <a:prstGeom prst="rect">
            <a:avLst/>
          </a:prstGeom>
        </p:spPr>
        <p:txBody>
          <a:bodyPr wrap="square">
            <a:spAutoFit/>
          </a:bodyPr>
          <a:lstStyle/>
          <a:p>
            <a:pPr>
              <a:spcBef>
                <a:spcPts val="600"/>
              </a:spcBef>
            </a:pPr>
            <a:r>
              <a:rPr lang="en-US" b="1" u="sng" dirty="0">
                <a:solidFill>
                  <a:srgbClr val="0070C0"/>
                </a:solidFill>
              </a:rPr>
              <a:t>DR-08 - </a:t>
            </a:r>
            <a:r>
              <a:rPr lang="en-US" b="1" u="sng" dirty="0" err="1">
                <a:solidFill>
                  <a:srgbClr val="0070C0"/>
                </a:solidFill>
              </a:rPr>
              <a:t>Împăduriri</a:t>
            </a:r>
            <a:r>
              <a:rPr lang="en-US" b="1" u="sng" dirty="0">
                <a:solidFill>
                  <a:srgbClr val="0070C0"/>
                </a:solidFill>
              </a:rPr>
              <a:t> - </a:t>
            </a:r>
            <a:r>
              <a:rPr lang="en-US" b="1" u="sng" dirty="0" err="1">
                <a:solidFill>
                  <a:srgbClr val="0070C0"/>
                </a:solidFill>
              </a:rPr>
              <a:t>întreținerea</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îngrijirea</a:t>
            </a:r>
            <a:r>
              <a:rPr lang="en-US" b="1" u="sng" dirty="0">
                <a:solidFill>
                  <a:srgbClr val="0070C0"/>
                </a:solidFill>
              </a:rPr>
              <a:t> </a:t>
            </a:r>
            <a:r>
              <a:rPr lang="en-US" b="1" u="sng" dirty="0" err="1">
                <a:solidFill>
                  <a:srgbClr val="0070C0"/>
                </a:solidFill>
              </a:rPr>
              <a:t>suprafețelor</a:t>
            </a:r>
            <a:r>
              <a:rPr lang="en-US" b="1" u="sng" dirty="0">
                <a:solidFill>
                  <a:srgbClr val="0070C0"/>
                </a:solidFill>
              </a:rPr>
              <a:t> </a:t>
            </a:r>
            <a:r>
              <a:rPr lang="en-US" b="1" u="sng" dirty="0" err="1">
                <a:solidFill>
                  <a:srgbClr val="0070C0"/>
                </a:solidFill>
              </a:rPr>
              <a:t>împădurite</a:t>
            </a:r>
            <a:r>
              <a:rPr lang="ro-RO" b="1" dirty="0">
                <a:solidFill>
                  <a:srgbClr val="0070C0"/>
                </a:solidFill>
              </a:rPr>
              <a:t>	</a:t>
            </a:r>
            <a:r>
              <a:rPr lang="ro-RO" b="1" i="1" dirty="0">
                <a:solidFill>
                  <a:srgbClr val="0070C0"/>
                </a:solidFill>
              </a:rPr>
              <a:t>Alocare publică</a:t>
            </a:r>
            <a:r>
              <a:rPr lang="en-US" b="1" i="1" dirty="0">
                <a:solidFill>
                  <a:srgbClr val="0070C0"/>
                </a:solidFill>
              </a:rPr>
              <a:t>: 3.000.000 Euro</a:t>
            </a:r>
            <a:endParaRPr lang="en-US" b="1" u="sng" dirty="0">
              <a:solidFill>
                <a:srgbClr val="0070C0"/>
              </a:solidFill>
            </a:endParaRPr>
          </a:p>
          <a:p>
            <a:pPr algn="r">
              <a:spcBef>
                <a:spcPts val="600"/>
              </a:spcBef>
            </a:pPr>
            <a:r>
              <a:rPr lang="en-US" b="1" dirty="0"/>
              <a:t>Sub-</a:t>
            </a:r>
            <a:r>
              <a:rPr lang="en-US" b="1" dirty="0" err="1"/>
              <a:t>măsura</a:t>
            </a:r>
            <a:r>
              <a:rPr lang="en-US" b="1" dirty="0"/>
              <a:t> 8.1 – </a:t>
            </a:r>
            <a:r>
              <a:rPr lang="en-US" b="1" dirty="0" err="1"/>
              <a:t>Împăduriri</a:t>
            </a:r>
            <a:r>
              <a:rPr lang="en-US" b="1" dirty="0"/>
              <a:t> </a:t>
            </a:r>
            <a:r>
              <a:rPr lang="en-US" b="1" dirty="0" err="1"/>
              <a:t>și</a:t>
            </a:r>
            <a:r>
              <a:rPr lang="en-US" b="1" dirty="0"/>
              <a:t> </a:t>
            </a:r>
            <a:r>
              <a:rPr lang="en-US" b="1" dirty="0" err="1"/>
              <a:t>crearea</a:t>
            </a:r>
            <a:r>
              <a:rPr lang="en-US" b="1" dirty="0"/>
              <a:t> de </a:t>
            </a:r>
            <a:r>
              <a:rPr lang="en-US" b="1" dirty="0" err="1"/>
              <a:t>suprafețe</a:t>
            </a:r>
            <a:r>
              <a:rPr lang="en-US" b="1" dirty="0"/>
              <a:t> </a:t>
            </a:r>
            <a:r>
              <a:rPr lang="en-US" b="1" dirty="0" err="1"/>
              <a:t>împădurite</a:t>
            </a:r>
            <a:r>
              <a:rPr lang="en-US" b="1" dirty="0"/>
              <a:t> din PNDR 2014 – 2020:</a:t>
            </a:r>
            <a:endParaRPr lang="en-US" dirty="0"/>
          </a:p>
          <a:p>
            <a:pPr algn="r">
              <a:spcBef>
                <a:spcPts val="600"/>
              </a:spcBef>
            </a:pPr>
            <a:r>
              <a:rPr lang="en-US" dirty="0"/>
              <a:t> </a:t>
            </a:r>
            <a:r>
              <a:rPr lang="en-US" sz="1600" i="1" dirty="0">
                <a:solidFill>
                  <a:srgbClr val="0070C0"/>
                </a:solidFill>
              </a:rPr>
              <a:t>Intensitatea </a:t>
            </a:r>
            <a:r>
              <a:rPr lang="en-US" sz="1600" i="1" dirty="0" err="1">
                <a:solidFill>
                  <a:srgbClr val="0070C0"/>
                </a:solidFill>
              </a:rPr>
              <a:t>sprijinului</a:t>
            </a:r>
            <a:r>
              <a:rPr lang="en-US" sz="1600" i="1" dirty="0">
                <a:solidFill>
                  <a:srgbClr val="0070C0"/>
                </a:solidFill>
              </a:rPr>
              <a:t> public </a:t>
            </a:r>
            <a:r>
              <a:rPr lang="en-US" sz="1600" i="1" dirty="0" err="1">
                <a:solidFill>
                  <a:srgbClr val="0070C0"/>
                </a:solidFill>
              </a:rPr>
              <a:t>nerambursabil</a:t>
            </a:r>
            <a:r>
              <a:rPr lang="en-US" sz="1600" i="1" dirty="0">
                <a:solidFill>
                  <a:srgbClr val="0070C0"/>
                </a:solidFill>
              </a:rPr>
              <a:t> </a:t>
            </a:r>
            <a:r>
              <a:rPr lang="en-US" sz="1600" i="1" dirty="0" err="1">
                <a:solidFill>
                  <a:srgbClr val="0070C0"/>
                </a:solidFill>
              </a:rPr>
              <a:t>este</a:t>
            </a:r>
            <a:r>
              <a:rPr lang="en-US" sz="1600" i="1" dirty="0">
                <a:solidFill>
                  <a:srgbClr val="0070C0"/>
                </a:solidFill>
              </a:rPr>
              <a:t> de 100% din </a:t>
            </a:r>
            <a:r>
              <a:rPr lang="en-US" sz="1600" i="1" dirty="0" err="1">
                <a:solidFill>
                  <a:srgbClr val="0070C0"/>
                </a:solidFill>
              </a:rPr>
              <a:t>totalul</a:t>
            </a:r>
            <a:r>
              <a:rPr lang="en-US" sz="1600" i="1" dirty="0">
                <a:solidFill>
                  <a:srgbClr val="0070C0"/>
                </a:solidFill>
              </a:rPr>
              <a:t> </a:t>
            </a:r>
            <a:r>
              <a:rPr lang="en-US" sz="1600" i="1" dirty="0" err="1">
                <a:solidFill>
                  <a:srgbClr val="0070C0"/>
                </a:solidFill>
              </a:rPr>
              <a:t>costurilor</a:t>
            </a:r>
            <a:r>
              <a:rPr lang="en-US" sz="1600" i="1" dirty="0">
                <a:solidFill>
                  <a:srgbClr val="0070C0"/>
                </a:solidFill>
              </a:rPr>
              <a:t> </a:t>
            </a:r>
            <a:r>
              <a:rPr lang="en-US" sz="1600" i="1" dirty="0" err="1">
                <a:solidFill>
                  <a:srgbClr val="0070C0"/>
                </a:solidFill>
              </a:rPr>
              <a:t>eligibile</a:t>
            </a:r>
            <a:r>
              <a:rPr lang="en-US" dirty="0"/>
              <a:t>.</a:t>
            </a:r>
          </a:p>
        </p:txBody>
      </p:sp>
      <p:graphicFrame>
        <p:nvGraphicFramePr>
          <p:cNvPr id="5" name="Table 4"/>
          <p:cNvGraphicFramePr>
            <a:graphicFrameLocks noGrp="1"/>
          </p:cNvGraphicFramePr>
          <p:nvPr>
            <p:extLst/>
          </p:nvPr>
        </p:nvGraphicFramePr>
        <p:xfrm>
          <a:off x="2628575" y="2137543"/>
          <a:ext cx="7004952" cy="4255917"/>
        </p:xfrm>
        <a:graphic>
          <a:graphicData uri="http://schemas.openxmlformats.org/drawingml/2006/table">
            <a:tbl>
              <a:tblPr firstRow="1" firstCol="1" lastRow="1" lastCol="1" bandRow="1">
                <a:tableStyleId>{5C22544A-7EE6-4342-B048-85BDC9FD1C3A}</a:tableStyleId>
              </a:tblPr>
              <a:tblGrid>
                <a:gridCol w="348517">
                  <a:extLst>
                    <a:ext uri="{9D8B030D-6E8A-4147-A177-3AD203B41FA5}">
                      <a16:colId xmlns:a16="http://schemas.microsoft.com/office/drawing/2014/main" val="3027313714"/>
                    </a:ext>
                  </a:extLst>
                </a:gridCol>
                <a:gridCol w="1402721">
                  <a:extLst>
                    <a:ext uri="{9D8B030D-6E8A-4147-A177-3AD203B41FA5}">
                      <a16:colId xmlns:a16="http://schemas.microsoft.com/office/drawing/2014/main" val="2237168686"/>
                    </a:ext>
                  </a:extLst>
                </a:gridCol>
                <a:gridCol w="875619">
                  <a:extLst>
                    <a:ext uri="{9D8B030D-6E8A-4147-A177-3AD203B41FA5}">
                      <a16:colId xmlns:a16="http://schemas.microsoft.com/office/drawing/2014/main" val="60884723"/>
                    </a:ext>
                  </a:extLst>
                </a:gridCol>
                <a:gridCol w="875619">
                  <a:extLst>
                    <a:ext uri="{9D8B030D-6E8A-4147-A177-3AD203B41FA5}">
                      <a16:colId xmlns:a16="http://schemas.microsoft.com/office/drawing/2014/main" val="1748579090"/>
                    </a:ext>
                  </a:extLst>
                </a:gridCol>
                <a:gridCol w="875619">
                  <a:extLst>
                    <a:ext uri="{9D8B030D-6E8A-4147-A177-3AD203B41FA5}">
                      <a16:colId xmlns:a16="http://schemas.microsoft.com/office/drawing/2014/main" val="217458321"/>
                    </a:ext>
                  </a:extLst>
                </a:gridCol>
                <a:gridCol w="875619">
                  <a:extLst>
                    <a:ext uri="{9D8B030D-6E8A-4147-A177-3AD203B41FA5}">
                      <a16:colId xmlns:a16="http://schemas.microsoft.com/office/drawing/2014/main" val="579434781"/>
                    </a:ext>
                  </a:extLst>
                </a:gridCol>
                <a:gridCol w="875619">
                  <a:extLst>
                    <a:ext uri="{9D8B030D-6E8A-4147-A177-3AD203B41FA5}">
                      <a16:colId xmlns:a16="http://schemas.microsoft.com/office/drawing/2014/main" val="2520255519"/>
                    </a:ext>
                  </a:extLst>
                </a:gridCol>
                <a:gridCol w="875619">
                  <a:extLst>
                    <a:ext uri="{9D8B030D-6E8A-4147-A177-3AD203B41FA5}">
                      <a16:colId xmlns:a16="http://schemas.microsoft.com/office/drawing/2014/main" val="1130158312"/>
                    </a:ext>
                  </a:extLst>
                </a:gridCol>
              </a:tblGrid>
              <a:tr h="208750">
                <a:tc rowSpan="2" gridSpan="2">
                  <a:txBody>
                    <a:bodyPr/>
                    <a:lstStyle/>
                    <a:p>
                      <a:pPr marL="0" marR="0">
                        <a:spcBef>
                          <a:spcPts val="0"/>
                        </a:spcBef>
                        <a:spcAft>
                          <a:spcPts val="0"/>
                        </a:spcAft>
                      </a:pPr>
                      <a:r>
                        <a:rPr lang="en-US" sz="1200" dirty="0">
                          <a:effectLst/>
                        </a:rPr>
                        <a:t>EUR/ha</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rowSpan="2" hMerge="1">
                  <a:txBody>
                    <a:bodyPr/>
                    <a:lstStyle/>
                    <a:p>
                      <a:endParaRPr lang="en-US"/>
                    </a:p>
                  </a:txBody>
                  <a:tcPr/>
                </a:tc>
                <a:tc gridSpan="3">
                  <a:txBody>
                    <a:bodyPr/>
                    <a:lstStyle/>
                    <a:p>
                      <a:pPr marL="0" marR="0">
                        <a:spcBef>
                          <a:spcPts val="0"/>
                        </a:spcBef>
                        <a:spcAft>
                          <a:spcPts val="0"/>
                        </a:spcAft>
                      </a:pPr>
                      <a:r>
                        <a:rPr lang="en-US" sz="1200">
                          <a:effectLst/>
                        </a:rPr>
                        <a:t>Terenuri agricole</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hMerge="1">
                  <a:txBody>
                    <a:bodyPr/>
                    <a:lstStyle/>
                    <a:p>
                      <a:endParaRPr lang="en-US"/>
                    </a:p>
                  </a:txBody>
                  <a:tcPr/>
                </a:tc>
                <a:tc hMerge="1">
                  <a:txBody>
                    <a:bodyPr/>
                    <a:lstStyle/>
                    <a:p>
                      <a:endParaRPr lang="en-US"/>
                    </a:p>
                  </a:txBody>
                  <a:tcPr/>
                </a:tc>
                <a:tc gridSpan="3">
                  <a:txBody>
                    <a:bodyPr/>
                    <a:lstStyle/>
                    <a:p>
                      <a:pPr marL="0" marR="0">
                        <a:spcBef>
                          <a:spcPts val="0"/>
                        </a:spcBef>
                        <a:spcAft>
                          <a:spcPts val="0"/>
                        </a:spcAft>
                      </a:pPr>
                      <a:r>
                        <a:rPr lang="en-US" sz="1200">
                          <a:effectLst/>
                        </a:rPr>
                        <a:t>Terenuri neagricole</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07181292"/>
                  </a:ext>
                </a:extLst>
              </a:tr>
              <a:tr h="208750">
                <a:tc gridSpan="2" vMerge="1">
                  <a:txBody>
                    <a:bodyPr/>
                    <a:lstStyle/>
                    <a:p>
                      <a:endParaRPr lang="en-US"/>
                    </a:p>
                  </a:txBody>
                  <a:tcPr/>
                </a:tc>
                <a:tc hMerge="1" vMerge="1">
                  <a:txBody>
                    <a:bodyPr/>
                    <a:lstStyle/>
                    <a:p>
                      <a:endParaRPr lang="en-US"/>
                    </a:p>
                  </a:txBody>
                  <a:tcPr/>
                </a:tc>
                <a:tc>
                  <a:txBody>
                    <a:bodyPr/>
                    <a:lstStyle/>
                    <a:p>
                      <a:pPr marL="0" marR="0">
                        <a:spcBef>
                          <a:spcPts val="0"/>
                        </a:spcBef>
                        <a:spcAft>
                          <a:spcPts val="0"/>
                        </a:spcAft>
                      </a:pPr>
                      <a:r>
                        <a:rPr lang="en-US" sz="1200">
                          <a:effectLst/>
                        </a:rPr>
                        <a:t>Câmpie</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Deal</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Munte</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Câmpie</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Deal</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Munte</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extLst>
                  <a:ext uri="{0D108BD9-81ED-4DB2-BD59-A6C34878D82A}">
                    <a16:rowId xmlns:a16="http://schemas.microsoft.com/office/drawing/2014/main" val="1283082635"/>
                  </a:ext>
                </a:extLst>
              </a:tr>
              <a:tr h="208750">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dirty="0" err="1">
                          <a:effectLst/>
                        </a:rPr>
                        <a:t>Înfiinţare</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3994</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2528</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2619</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4393</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2639</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2730</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extLst>
                  <a:ext uri="{0D108BD9-81ED-4DB2-BD59-A6C34878D82A}">
                    <a16:rowId xmlns:a16="http://schemas.microsoft.com/office/drawing/2014/main" val="749723587"/>
                  </a:ext>
                </a:extLst>
              </a:tr>
              <a:tr h="208750">
                <a:tc>
                  <a:txBody>
                    <a:bodyPr/>
                    <a:lstStyle/>
                    <a:p>
                      <a:pPr marL="0" marR="0" algn="ctr">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gridSpan="7">
                  <a:txBody>
                    <a:bodyPr/>
                    <a:lstStyle/>
                    <a:p>
                      <a:pPr marL="0" marR="0">
                        <a:spcBef>
                          <a:spcPts val="0"/>
                        </a:spcBef>
                        <a:spcAft>
                          <a:spcPts val="0"/>
                        </a:spcAft>
                      </a:pPr>
                      <a:r>
                        <a:rPr lang="en-US" sz="1200" dirty="0" err="1">
                          <a:effectLst/>
                        </a:rPr>
                        <a:t>Lucrări</a:t>
                      </a:r>
                      <a:r>
                        <a:rPr lang="en-US" sz="1200" dirty="0">
                          <a:effectLst/>
                        </a:rPr>
                        <a:t> de </a:t>
                      </a:r>
                      <a:r>
                        <a:rPr lang="en-US" sz="1200" dirty="0" err="1">
                          <a:effectLst/>
                        </a:rPr>
                        <a:t>întreţinere</a:t>
                      </a:r>
                      <a:r>
                        <a:rPr lang="en-US" sz="1200" dirty="0">
                          <a:effectLst/>
                        </a:rPr>
                        <a:t> (maximum 6 </a:t>
                      </a:r>
                      <a:r>
                        <a:rPr lang="en-US" sz="1200" dirty="0" err="1">
                          <a:effectLst/>
                        </a:rPr>
                        <a:t>ani</a:t>
                      </a:r>
                      <a:r>
                        <a:rPr lang="en-US" sz="1200" dirty="0">
                          <a:effectLst/>
                        </a:rPr>
                        <a:t>)</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1074047"/>
                  </a:ext>
                </a:extLst>
              </a:tr>
              <a:tr h="382881">
                <a:tc>
                  <a:txBody>
                    <a:bodyPr/>
                    <a:lstStyle/>
                    <a:p>
                      <a:pPr marL="0" marR="0" algn="ctr">
                        <a:spcBef>
                          <a:spcPts val="0"/>
                        </a:spcBef>
                        <a:spcAft>
                          <a:spcPts val="0"/>
                        </a:spcAft>
                      </a:pPr>
                      <a:r>
                        <a:rPr lang="en-US" sz="1200" dirty="0">
                          <a:effectLst/>
                        </a:rPr>
                        <a:t>2</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Întreţinere anul 1</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1138</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1443</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487</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1138</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1443</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487</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extLst>
                  <a:ext uri="{0D108BD9-81ED-4DB2-BD59-A6C34878D82A}">
                    <a16:rowId xmlns:a16="http://schemas.microsoft.com/office/drawing/2014/main" val="887309275"/>
                  </a:ext>
                </a:extLst>
              </a:tr>
              <a:tr h="382881">
                <a:tc>
                  <a:txBody>
                    <a:bodyPr/>
                    <a:lstStyle/>
                    <a:p>
                      <a:pPr marL="0" marR="0" algn="ctr">
                        <a:spcBef>
                          <a:spcPts val="0"/>
                        </a:spcBef>
                        <a:spcAft>
                          <a:spcPts val="0"/>
                        </a:spcAft>
                      </a:pPr>
                      <a:r>
                        <a:rPr lang="en-US" sz="1200" dirty="0">
                          <a:effectLst/>
                        </a:rPr>
                        <a:t>3</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Întreţinere anul 2</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2423</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1923</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1295</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2423</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1923</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1295</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extLst>
                  <a:ext uri="{0D108BD9-81ED-4DB2-BD59-A6C34878D82A}">
                    <a16:rowId xmlns:a16="http://schemas.microsoft.com/office/drawing/2014/main" val="1387886346"/>
                  </a:ext>
                </a:extLst>
              </a:tr>
              <a:tr h="382881">
                <a:tc>
                  <a:txBody>
                    <a:bodyPr/>
                    <a:lstStyle/>
                    <a:p>
                      <a:pPr marL="0" marR="0" algn="ctr">
                        <a:spcBef>
                          <a:spcPts val="0"/>
                        </a:spcBef>
                        <a:spcAft>
                          <a:spcPts val="0"/>
                        </a:spcAft>
                      </a:pPr>
                      <a:r>
                        <a:rPr lang="en-US" sz="1200" dirty="0">
                          <a:effectLst/>
                        </a:rPr>
                        <a:t>4</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Întreţinere anul 3</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1671</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1438</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1198</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1671</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1438</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1198</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extLst>
                  <a:ext uri="{0D108BD9-81ED-4DB2-BD59-A6C34878D82A}">
                    <a16:rowId xmlns:a16="http://schemas.microsoft.com/office/drawing/2014/main" val="2676876389"/>
                  </a:ext>
                </a:extLst>
              </a:tr>
              <a:tr h="382881">
                <a:tc>
                  <a:txBody>
                    <a:bodyPr/>
                    <a:lstStyle/>
                    <a:p>
                      <a:pPr marL="0" marR="0" algn="ctr">
                        <a:spcBef>
                          <a:spcPts val="0"/>
                        </a:spcBef>
                        <a:spcAft>
                          <a:spcPts val="0"/>
                        </a:spcAft>
                      </a:pPr>
                      <a:r>
                        <a:rPr lang="en-US" sz="1200" dirty="0">
                          <a:effectLst/>
                        </a:rPr>
                        <a:t>5</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Întreţinere anul 4</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899</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834</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109</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899</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834</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109</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extLst>
                  <a:ext uri="{0D108BD9-81ED-4DB2-BD59-A6C34878D82A}">
                    <a16:rowId xmlns:a16="http://schemas.microsoft.com/office/drawing/2014/main" val="2512221803"/>
                  </a:ext>
                </a:extLst>
              </a:tr>
              <a:tr h="382881">
                <a:tc>
                  <a:txBody>
                    <a:bodyPr/>
                    <a:lstStyle/>
                    <a:p>
                      <a:pPr marL="0" marR="0" algn="ctr">
                        <a:spcBef>
                          <a:spcPts val="0"/>
                        </a:spcBef>
                        <a:spcAft>
                          <a:spcPts val="0"/>
                        </a:spcAft>
                      </a:pPr>
                      <a:r>
                        <a:rPr lang="en-US" sz="1200" dirty="0">
                          <a:effectLst/>
                        </a:rPr>
                        <a:t>6</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Întreţinere anul 5</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632</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465</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109</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632</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dirty="0">
                          <a:effectLst/>
                        </a:rPr>
                        <a:t>465</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109</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extLst>
                  <a:ext uri="{0D108BD9-81ED-4DB2-BD59-A6C34878D82A}">
                    <a16:rowId xmlns:a16="http://schemas.microsoft.com/office/drawing/2014/main" val="410649721"/>
                  </a:ext>
                </a:extLst>
              </a:tr>
              <a:tr h="382881">
                <a:tc>
                  <a:txBody>
                    <a:bodyPr/>
                    <a:lstStyle/>
                    <a:p>
                      <a:pPr marL="0" marR="0" algn="ctr">
                        <a:spcBef>
                          <a:spcPts val="0"/>
                        </a:spcBef>
                        <a:spcAft>
                          <a:spcPts val="0"/>
                        </a:spcAft>
                      </a:pPr>
                      <a:r>
                        <a:rPr lang="en-US" sz="1200" dirty="0">
                          <a:effectLst/>
                        </a:rPr>
                        <a:t>7</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Întreţinere anul 6</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632</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465</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55</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632</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465</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55</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extLst>
                  <a:ext uri="{0D108BD9-81ED-4DB2-BD59-A6C34878D82A}">
                    <a16:rowId xmlns:a16="http://schemas.microsoft.com/office/drawing/2014/main" val="601646885"/>
                  </a:ext>
                </a:extLst>
              </a:tr>
              <a:tr h="208750">
                <a:tc>
                  <a:txBody>
                    <a:bodyPr/>
                    <a:lstStyle/>
                    <a:p>
                      <a:pPr marL="0" marR="0" algn="ctr">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gridSpan="7">
                  <a:txBody>
                    <a:bodyPr/>
                    <a:lstStyle/>
                    <a:p>
                      <a:pPr marL="0" marR="0">
                        <a:spcBef>
                          <a:spcPts val="0"/>
                        </a:spcBef>
                        <a:spcAft>
                          <a:spcPts val="0"/>
                        </a:spcAft>
                      </a:pPr>
                      <a:r>
                        <a:rPr lang="en-US" sz="1200">
                          <a:effectLst/>
                        </a:rPr>
                        <a:t>Lucrări de îngrijire (2 ani)</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05305350"/>
                  </a:ext>
                </a:extLst>
              </a:tr>
              <a:tr h="208750">
                <a:tc>
                  <a:txBody>
                    <a:bodyPr/>
                    <a:lstStyle/>
                    <a:p>
                      <a:pPr marL="0" marR="0" algn="ctr">
                        <a:spcBef>
                          <a:spcPts val="0"/>
                        </a:spcBef>
                        <a:spcAft>
                          <a:spcPts val="0"/>
                        </a:spcAft>
                      </a:pPr>
                      <a:r>
                        <a:rPr lang="en-US" sz="1200" dirty="0">
                          <a:effectLst/>
                        </a:rPr>
                        <a:t>8</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Îngrijire 1</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191</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191</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191</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191</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191</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191</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extLst>
                  <a:ext uri="{0D108BD9-81ED-4DB2-BD59-A6C34878D82A}">
                    <a16:rowId xmlns:a16="http://schemas.microsoft.com/office/drawing/2014/main" val="535336975"/>
                  </a:ext>
                </a:extLst>
              </a:tr>
              <a:tr h="208750">
                <a:tc>
                  <a:txBody>
                    <a:bodyPr/>
                    <a:lstStyle/>
                    <a:p>
                      <a:pPr marL="0" marR="0" algn="ctr">
                        <a:spcBef>
                          <a:spcPts val="0"/>
                        </a:spcBef>
                        <a:spcAft>
                          <a:spcPts val="0"/>
                        </a:spcAft>
                      </a:pPr>
                      <a:r>
                        <a:rPr lang="en-US" sz="1200" dirty="0">
                          <a:effectLst/>
                        </a:rPr>
                        <a:t>9</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Îngrijire 2</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157</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157</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262</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157</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157</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262</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extLst>
                  <a:ext uri="{0D108BD9-81ED-4DB2-BD59-A6C34878D82A}">
                    <a16:rowId xmlns:a16="http://schemas.microsoft.com/office/drawing/2014/main" val="3883171393"/>
                  </a:ext>
                </a:extLst>
              </a:tr>
              <a:tr h="208750">
                <a:tc>
                  <a:txBody>
                    <a:bodyPr/>
                    <a:lstStyle/>
                    <a:p>
                      <a:pPr marL="0" marR="0" algn="ctr">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gridSpan="7">
                  <a:txBody>
                    <a:bodyPr/>
                    <a:lstStyle/>
                    <a:p>
                      <a:pPr marL="0" marR="0">
                        <a:spcBef>
                          <a:spcPts val="0"/>
                        </a:spcBef>
                        <a:spcAft>
                          <a:spcPts val="0"/>
                        </a:spcAft>
                      </a:pPr>
                      <a:r>
                        <a:rPr lang="en-US" sz="1200">
                          <a:effectLst/>
                        </a:rPr>
                        <a:t>Compensaţii pentru acoperirea pierderilor de venit agricol (12 ani) *</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796377"/>
                  </a:ext>
                </a:extLst>
              </a:tr>
              <a:tr h="276663">
                <a:tc>
                  <a:txBody>
                    <a:bodyPr/>
                    <a:lstStyle/>
                    <a:p>
                      <a:pPr marL="0" marR="0" algn="ctr">
                        <a:spcBef>
                          <a:spcPts val="0"/>
                        </a:spcBef>
                        <a:spcAft>
                          <a:spcPts val="0"/>
                        </a:spcAft>
                      </a:pPr>
                      <a:r>
                        <a:rPr lang="en-US" sz="1200" dirty="0">
                          <a:effectLst/>
                        </a:rPr>
                        <a:t>10</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dirty="0" err="1">
                          <a:effectLst/>
                        </a:rPr>
                        <a:t>Marja</a:t>
                      </a:r>
                      <a:r>
                        <a:rPr lang="en-US" sz="1200" dirty="0">
                          <a:effectLst/>
                        </a:rPr>
                        <a:t> </a:t>
                      </a:r>
                      <a:r>
                        <a:rPr lang="en-US" sz="1200" dirty="0" err="1">
                          <a:effectLst/>
                        </a:rPr>
                        <a:t>netă</a:t>
                      </a:r>
                      <a:r>
                        <a:rPr lang="en-US" sz="1200" dirty="0">
                          <a:effectLst/>
                        </a:rPr>
                        <a:t> standard</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dirty="0">
                          <a:effectLst/>
                        </a:rPr>
                        <a:t>190</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190</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190</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3683" marR="13683" marT="13683" marB="13683" anchor="ctr"/>
                </a:tc>
                <a:tc>
                  <a:txBody>
                    <a:bodyPr/>
                    <a:lstStyle/>
                    <a:p>
                      <a:pPr marL="0" marR="0">
                        <a:spcBef>
                          <a:spcPts val="0"/>
                        </a:spcBef>
                        <a:spcAft>
                          <a:spcPts val="0"/>
                        </a:spcAft>
                      </a:pPr>
                      <a:r>
                        <a:rPr lang="en-US" sz="1200" dirty="0">
                          <a:effectLst/>
                        </a:rPr>
                        <a:t>-</a:t>
                      </a:r>
                      <a:endParaRPr lang="en-US" sz="1200" dirty="0">
                        <a:effectLst/>
                        <a:latin typeface="Times New Roman" panose="02020603050405020304" pitchFamily="18" charset="0"/>
                        <a:ea typeface="Times New Roman" panose="02020603050405020304" pitchFamily="18" charset="0"/>
                      </a:endParaRPr>
                    </a:p>
                  </a:txBody>
                  <a:tcPr marL="13683" marR="13683" marT="13683" marB="13683" anchor="ctr"/>
                </a:tc>
                <a:extLst>
                  <a:ext uri="{0D108BD9-81ED-4DB2-BD59-A6C34878D82A}">
                    <a16:rowId xmlns:a16="http://schemas.microsoft.com/office/drawing/2014/main" val="4254338448"/>
                  </a:ext>
                </a:extLst>
              </a:tr>
            </a:tbl>
          </a:graphicData>
        </a:graphic>
      </p:graphicFrame>
    </p:spTree>
    <p:extLst>
      <p:ext uri="{BB962C8B-B14F-4D97-AF65-F5344CB8AC3E}">
        <p14:creationId xmlns:p14="http://schemas.microsoft.com/office/powerpoint/2010/main" val="5167918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106</a:t>
            </a:fld>
            <a:endParaRPr lang="ro-RO" dirty="0"/>
          </a:p>
        </p:txBody>
      </p:sp>
      <p:sp>
        <p:nvSpPr>
          <p:cNvPr id="3" name="Rectangle 2"/>
          <p:cNvSpPr/>
          <p:nvPr/>
        </p:nvSpPr>
        <p:spPr>
          <a:xfrm>
            <a:off x="720435" y="1290509"/>
            <a:ext cx="10575637" cy="1200329"/>
          </a:xfrm>
          <a:prstGeom prst="rect">
            <a:avLst/>
          </a:prstGeom>
        </p:spPr>
        <p:txBody>
          <a:bodyPr wrap="square">
            <a:spAutoFit/>
          </a:bodyPr>
          <a:lstStyle/>
          <a:p>
            <a:pPr>
              <a:spcBef>
                <a:spcPts val="600"/>
              </a:spcBef>
            </a:pPr>
            <a:r>
              <a:rPr lang="en-US" b="1" u="sng" dirty="0">
                <a:solidFill>
                  <a:srgbClr val="0070C0"/>
                </a:solidFill>
              </a:rPr>
              <a:t>DR-08 - </a:t>
            </a:r>
            <a:r>
              <a:rPr lang="en-US" b="1" u="sng" dirty="0" err="1">
                <a:solidFill>
                  <a:srgbClr val="0070C0"/>
                </a:solidFill>
              </a:rPr>
              <a:t>Împăduriri</a:t>
            </a:r>
            <a:r>
              <a:rPr lang="en-US" b="1" u="sng" dirty="0">
                <a:solidFill>
                  <a:srgbClr val="0070C0"/>
                </a:solidFill>
              </a:rPr>
              <a:t> - </a:t>
            </a:r>
            <a:r>
              <a:rPr lang="en-US" b="1" u="sng" dirty="0" err="1">
                <a:solidFill>
                  <a:srgbClr val="0070C0"/>
                </a:solidFill>
              </a:rPr>
              <a:t>întreținerea</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îngrijirea</a:t>
            </a:r>
            <a:r>
              <a:rPr lang="en-US" b="1" u="sng" dirty="0">
                <a:solidFill>
                  <a:srgbClr val="0070C0"/>
                </a:solidFill>
              </a:rPr>
              <a:t> </a:t>
            </a:r>
            <a:r>
              <a:rPr lang="en-US" b="1" u="sng" dirty="0" err="1">
                <a:solidFill>
                  <a:srgbClr val="0070C0"/>
                </a:solidFill>
              </a:rPr>
              <a:t>suprafețelor</a:t>
            </a:r>
            <a:r>
              <a:rPr lang="en-US" b="1" u="sng" dirty="0">
                <a:solidFill>
                  <a:srgbClr val="0070C0"/>
                </a:solidFill>
              </a:rPr>
              <a:t> </a:t>
            </a:r>
            <a:r>
              <a:rPr lang="en-US" b="1" u="sng" dirty="0" err="1">
                <a:solidFill>
                  <a:srgbClr val="0070C0"/>
                </a:solidFill>
              </a:rPr>
              <a:t>împădurite</a:t>
            </a:r>
            <a:r>
              <a:rPr lang="ro-RO" b="1" dirty="0">
                <a:solidFill>
                  <a:srgbClr val="0070C0"/>
                </a:solidFill>
              </a:rPr>
              <a:t>	</a:t>
            </a:r>
            <a:r>
              <a:rPr lang="ro-RO" b="1" i="1" dirty="0">
                <a:solidFill>
                  <a:srgbClr val="0070C0"/>
                </a:solidFill>
              </a:rPr>
              <a:t>Alocare publică</a:t>
            </a:r>
            <a:r>
              <a:rPr lang="en-US" b="1" i="1" dirty="0">
                <a:solidFill>
                  <a:srgbClr val="0070C0"/>
                </a:solidFill>
              </a:rPr>
              <a:t>: 3.000.000 Euro</a:t>
            </a:r>
            <a:endParaRPr lang="en-US" b="1" u="sng" dirty="0">
              <a:solidFill>
                <a:srgbClr val="0070C0"/>
              </a:solidFill>
            </a:endParaRPr>
          </a:p>
          <a:p>
            <a:pPr algn="r"/>
            <a:endParaRPr lang="ro-RO" b="1" dirty="0"/>
          </a:p>
          <a:p>
            <a:pPr algn="r"/>
            <a:r>
              <a:rPr lang="en-US" b="1" dirty="0" err="1"/>
              <a:t>Măsura</a:t>
            </a:r>
            <a:r>
              <a:rPr lang="en-US" b="1" dirty="0"/>
              <a:t> 221 – Prima </a:t>
            </a:r>
            <a:r>
              <a:rPr lang="en-US" b="1" dirty="0" err="1"/>
              <a:t>împădurire</a:t>
            </a:r>
            <a:r>
              <a:rPr lang="en-US" b="1" dirty="0"/>
              <a:t> a </a:t>
            </a:r>
            <a:r>
              <a:rPr lang="en-US" b="1" dirty="0" err="1"/>
              <a:t>terenurilor</a:t>
            </a:r>
            <a:r>
              <a:rPr lang="en-US" b="1" dirty="0"/>
              <a:t> </a:t>
            </a:r>
            <a:r>
              <a:rPr lang="en-US" b="1" dirty="0" err="1"/>
              <a:t>agricole</a:t>
            </a:r>
            <a:r>
              <a:rPr lang="en-US" b="1" dirty="0"/>
              <a:t> din PNDR 2007 – 2013</a:t>
            </a:r>
            <a:endParaRPr lang="en-US" dirty="0"/>
          </a:p>
          <a:p>
            <a:pPr algn="r"/>
            <a:r>
              <a:rPr lang="en-US" dirty="0"/>
              <a:t>  </a:t>
            </a:r>
            <a:r>
              <a:rPr lang="en-US" sz="1600" i="1" dirty="0">
                <a:solidFill>
                  <a:srgbClr val="0070C0"/>
                </a:solidFill>
              </a:rPr>
              <a:t>Intensitatea </a:t>
            </a:r>
            <a:r>
              <a:rPr lang="en-US" sz="1600" i="1" dirty="0" err="1">
                <a:solidFill>
                  <a:srgbClr val="0070C0"/>
                </a:solidFill>
              </a:rPr>
              <a:t>sprijinului</a:t>
            </a:r>
            <a:r>
              <a:rPr lang="en-US" sz="1600" i="1" dirty="0">
                <a:solidFill>
                  <a:srgbClr val="0070C0"/>
                </a:solidFill>
              </a:rPr>
              <a:t> public </a:t>
            </a:r>
            <a:r>
              <a:rPr lang="en-US" sz="1600" i="1" dirty="0" err="1">
                <a:solidFill>
                  <a:srgbClr val="0070C0"/>
                </a:solidFill>
              </a:rPr>
              <a:t>nerambursabil</a:t>
            </a:r>
            <a:r>
              <a:rPr lang="en-US" sz="1600" i="1" dirty="0">
                <a:solidFill>
                  <a:srgbClr val="0070C0"/>
                </a:solidFill>
              </a:rPr>
              <a:t> </a:t>
            </a:r>
            <a:r>
              <a:rPr lang="en-US" sz="1600" i="1" dirty="0" err="1">
                <a:solidFill>
                  <a:srgbClr val="0070C0"/>
                </a:solidFill>
              </a:rPr>
              <a:t>este</a:t>
            </a:r>
            <a:r>
              <a:rPr lang="en-US" sz="1600" i="1" dirty="0">
                <a:solidFill>
                  <a:srgbClr val="0070C0"/>
                </a:solidFill>
              </a:rPr>
              <a:t> de 100% din </a:t>
            </a:r>
            <a:r>
              <a:rPr lang="en-US" sz="1600" i="1" dirty="0" err="1">
                <a:solidFill>
                  <a:srgbClr val="0070C0"/>
                </a:solidFill>
              </a:rPr>
              <a:t>totalul</a:t>
            </a:r>
            <a:r>
              <a:rPr lang="en-US" sz="1600" i="1" dirty="0">
                <a:solidFill>
                  <a:srgbClr val="0070C0"/>
                </a:solidFill>
              </a:rPr>
              <a:t> </a:t>
            </a:r>
            <a:r>
              <a:rPr lang="en-US" sz="1600" i="1" dirty="0" err="1">
                <a:solidFill>
                  <a:srgbClr val="0070C0"/>
                </a:solidFill>
              </a:rPr>
              <a:t>costurilor</a:t>
            </a:r>
            <a:r>
              <a:rPr lang="en-US" sz="1600" i="1" dirty="0">
                <a:solidFill>
                  <a:srgbClr val="0070C0"/>
                </a:solidFill>
              </a:rPr>
              <a:t> </a:t>
            </a:r>
            <a:r>
              <a:rPr lang="en-US" sz="1600" i="1" dirty="0" err="1">
                <a:solidFill>
                  <a:srgbClr val="0070C0"/>
                </a:solidFill>
              </a:rPr>
              <a:t>eligibile</a:t>
            </a:r>
            <a:r>
              <a:rPr lang="en-US" dirty="0"/>
              <a:t>.</a:t>
            </a:r>
          </a:p>
        </p:txBody>
      </p:sp>
      <p:graphicFrame>
        <p:nvGraphicFramePr>
          <p:cNvPr id="6" name="Table 5"/>
          <p:cNvGraphicFramePr>
            <a:graphicFrameLocks noGrp="1"/>
          </p:cNvGraphicFramePr>
          <p:nvPr>
            <p:extLst/>
          </p:nvPr>
        </p:nvGraphicFramePr>
        <p:xfrm>
          <a:off x="1183037" y="2695188"/>
          <a:ext cx="9389143" cy="2862580"/>
        </p:xfrm>
        <a:graphic>
          <a:graphicData uri="http://schemas.openxmlformats.org/drawingml/2006/table">
            <a:tbl>
              <a:tblPr firstRow="1" firstCol="1" lastRow="1" lastCol="1" bandRow="1">
                <a:tableStyleId>{5C22544A-7EE6-4342-B048-85BDC9FD1C3A}</a:tableStyleId>
              </a:tblPr>
              <a:tblGrid>
                <a:gridCol w="2776477">
                  <a:extLst>
                    <a:ext uri="{9D8B030D-6E8A-4147-A177-3AD203B41FA5}">
                      <a16:colId xmlns:a16="http://schemas.microsoft.com/office/drawing/2014/main" val="2792836467"/>
                    </a:ext>
                  </a:extLst>
                </a:gridCol>
                <a:gridCol w="3228314">
                  <a:extLst>
                    <a:ext uri="{9D8B030D-6E8A-4147-A177-3AD203B41FA5}">
                      <a16:colId xmlns:a16="http://schemas.microsoft.com/office/drawing/2014/main" val="1942254233"/>
                    </a:ext>
                  </a:extLst>
                </a:gridCol>
                <a:gridCol w="3384352">
                  <a:extLst>
                    <a:ext uri="{9D8B030D-6E8A-4147-A177-3AD203B41FA5}">
                      <a16:colId xmlns:a16="http://schemas.microsoft.com/office/drawing/2014/main" val="3637939572"/>
                    </a:ext>
                  </a:extLst>
                </a:gridCol>
              </a:tblGrid>
              <a:tr h="0">
                <a:tc>
                  <a:txBody>
                    <a:bodyPr/>
                    <a:lstStyle/>
                    <a:p>
                      <a:pPr marL="0" marR="0" algn="ctr">
                        <a:spcBef>
                          <a:spcPts val="0"/>
                        </a:spcBef>
                        <a:spcAft>
                          <a:spcPts val="1200"/>
                        </a:spcAft>
                      </a:pPr>
                      <a:r>
                        <a:rPr lang="en-US" sz="1800" dirty="0" err="1">
                          <a:solidFill>
                            <a:srgbClr val="FFFF00"/>
                          </a:solidFill>
                          <a:effectLst/>
                        </a:rPr>
                        <a:t>Pierderea</a:t>
                      </a:r>
                      <a:r>
                        <a:rPr lang="en-US" sz="1800" dirty="0">
                          <a:solidFill>
                            <a:srgbClr val="FFFF00"/>
                          </a:solidFill>
                          <a:effectLst/>
                        </a:rPr>
                        <a:t> de </a:t>
                      </a:r>
                      <a:r>
                        <a:rPr lang="en-US" sz="1800" dirty="0" err="1">
                          <a:solidFill>
                            <a:srgbClr val="FFFF00"/>
                          </a:solidFill>
                          <a:effectLst/>
                        </a:rPr>
                        <a:t>venit</a:t>
                      </a:r>
                      <a:r>
                        <a:rPr lang="en-US" sz="1800" dirty="0">
                          <a:solidFill>
                            <a:srgbClr val="FFFF00"/>
                          </a:solidFill>
                          <a:effectLst/>
                        </a:rPr>
                        <a:t> </a:t>
                      </a:r>
                      <a:r>
                        <a:rPr lang="en-US" sz="1800" dirty="0" err="1">
                          <a:solidFill>
                            <a:srgbClr val="FFFF00"/>
                          </a:solidFill>
                          <a:effectLst/>
                        </a:rPr>
                        <a:t>agricol</a:t>
                      </a:r>
                      <a:r>
                        <a:rPr lang="en-US" sz="1800" dirty="0">
                          <a:solidFill>
                            <a:srgbClr val="FFFF00"/>
                          </a:solidFill>
                          <a:effectLst/>
                        </a:rPr>
                        <a:t> </a:t>
                      </a:r>
                      <a:r>
                        <a:rPr lang="en-US" sz="1800" dirty="0" err="1">
                          <a:solidFill>
                            <a:srgbClr val="FFFF00"/>
                          </a:solidFill>
                          <a:effectLst/>
                        </a:rPr>
                        <a:t>urmare</a:t>
                      </a:r>
                      <a:r>
                        <a:rPr lang="en-US" sz="1800" dirty="0">
                          <a:solidFill>
                            <a:srgbClr val="FFFF00"/>
                          </a:solidFill>
                          <a:effectLst/>
                        </a:rPr>
                        <a:t> a </a:t>
                      </a:r>
                      <a:r>
                        <a:rPr lang="en-US" sz="1800" dirty="0" err="1">
                          <a:solidFill>
                            <a:srgbClr val="FFFF00"/>
                          </a:solidFill>
                          <a:effectLst/>
                        </a:rPr>
                        <a:t>împăduririi</a:t>
                      </a:r>
                      <a:r>
                        <a:rPr lang="en-US" sz="1800" dirty="0">
                          <a:solidFill>
                            <a:srgbClr val="FFFF00"/>
                          </a:solidFill>
                          <a:effectLst/>
                        </a:rPr>
                        <a:t> </a:t>
                      </a:r>
                      <a:r>
                        <a:rPr lang="en-US" sz="1800" dirty="0" err="1">
                          <a:solidFill>
                            <a:srgbClr val="FFFF00"/>
                          </a:solidFill>
                          <a:effectLst/>
                        </a:rPr>
                        <a:t>pe</a:t>
                      </a:r>
                      <a:r>
                        <a:rPr lang="en-US" sz="1800" dirty="0">
                          <a:solidFill>
                            <a:srgbClr val="FFFF00"/>
                          </a:solidFill>
                          <a:effectLst/>
                        </a:rPr>
                        <a:t> o </a:t>
                      </a:r>
                      <a:r>
                        <a:rPr lang="en-US" sz="1800" dirty="0" err="1">
                          <a:solidFill>
                            <a:srgbClr val="FFFF00"/>
                          </a:solidFill>
                          <a:effectLst/>
                        </a:rPr>
                        <a:t>perioadă</a:t>
                      </a:r>
                      <a:r>
                        <a:rPr lang="en-US" sz="1800" dirty="0">
                          <a:solidFill>
                            <a:srgbClr val="FFFF00"/>
                          </a:solidFill>
                          <a:effectLst/>
                        </a:rPr>
                        <a:t> de 15 </a:t>
                      </a:r>
                      <a:r>
                        <a:rPr lang="en-US" sz="1800" dirty="0" err="1">
                          <a:solidFill>
                            <a:srgbClr val="FFFF00"/>
                          </a:solidFill>
                          <a:effectLst/>
                        </a:rPr>
                        <a:t>ani</a:t>
                      </a:r>
                      <a:endParaRPr lang="en-US" sz="1800" dirty="0">
                        <a:solidFill>
                          <a:srgbClr val="FFFF00"/>
                        </a:solidFill>
                        <a:effectLst/>
                      </a:endParaRPr>
                    </a:p>
                    <a:p>
                      <a:pPr marL="0" marR="0" algn="ctr">
                        <a:spcBef>
                          <a:spcPts val="1200"/>
                        </a:spcBef>
                        <a:spcAft>
                          <a:spcPts val="0"/>
                        </a:spcAft>
                      </a:pPr>
                      <a:r>
                        <a:rPr lang="en-US" sz="1800" dirty="0">
                          <a:solidFill>
                            <a:srgbClr val="FFFF00"/>
                          </a:solidFill>
                          <a:effectLst/>
                        </a:rPr>
                        <a:t>- </a:t>
                      </a:r>
                      <a:r>
                        <a:rPr lang="en-US" sz="1800" dirty="0" err="1">
                          <a:solidFill>
                            <a:srgbClr val="FFFF00"/>
                          </a:solidFill>
                          <a:effectLst/>
                        </a:rPr>
                        <a:t>pentru</a:t>
                      </a:r>
                      <a:r>
                        <a:rPr lang="en-US" sz="1800" dirty="0">
                          <a:solidFill>
                            <a:srgbClr val="FFFF00"/>
                          </a:solidFill>
                          <a:effectLst/>
                        </a:rPr>
                        <a:t> </a:t>
                      </a:r>
                      <a:r>
                        <a:rPr lang="en-US" sz="1800" dirty="0" err="1">
                          <a:solidFill>
                            <a:srgbClr val="FFFF00"/>
                          </a:solidFill>
                          <a:effectLst/>
                        </a:rPr>
                        <a:t>terenul</a:t>
                      </a:r>
                      <a:r>
                        <a:rPr lang="en-US" sz="1800" dirty="0">
                          <a:solidFill>
                            <a:srgbClr val="FFFF00"/>
                          </a:solidFill>
                          <a:effectLst/>
                        </a:rPr>
                        <a:t> </a:t>
                      </a:r>
                      <a:r>
                        <a:rPr lang="en-US" sz="1800" dirty="0" err="1">
                          <a:solidFill>
                            <a:srgbClr val="FFFF00"/>
                          </a:solidFill>
                          <a:effectLst/>
                        </a:rPr>
                        <a:t>agricol</a:t>
                      </a:r>
                      <a:endParaRPr lang="en-US" sz="1800" dirty="0">
                        <a:solidFill>
                          <a:srgbClr val="FFFF00"/>
                        </a:solidFill>
                        <a:effectLst/>
                        <a:latin typeface="Times New Roman" panose="02020603050405020304" pitchFamily="18" charset="0"/>
                        <a:ea typeface="Times New Roman" panose="02020603050405020304" pitchFamily="18" charset="0"/>
                      </a:endParaRPr>
                    </a:p>
                  </a:txBody>
                  <a:tcPr marL="13970" marR="13970" marT="13970" marB="13970" anchor="ctr">
                    <a:solidFill>
                      <a:srgbClr val="00B050"/>
                    </a:solidFill>
                  </a:tcPr>
                </a:tc>
                <a:tc>
                  <a:txBody>
                    <a:bodyPr/>
                    <a:lstStyle/>
                    <a:p>
                      <a:pPr marL="0" marR="0" algn="ctr">
                        <a:spcBef>
                          <a:spcPts val="0"/>
                        </a:spcBef>
                        <a:spcAft>
                          <a:spcPts val="1200"/>
                        </a:spcAft>
                      </a:pPr>
                      <a:r>
                        <a:rPr lang="en-US" sz="1800" dirty="0" err="1">
                          <a:solidFill>
                            <a:srgbClr val="FFFF00"/>
                          </a:solidFill>
                          <a:effectLst/>
                        </a:rPr>
                        <a:t>Fermieri</a:t>
                      </a:r>
                      <a:endParaRPr lang="en-US" sz="1800" dirty="0">
                        <a:solidFill>
                          <a:srgbClr val="FFFF00"/>
                        </a:solidFill>
                        <a:effectLst/>
                      </a:endParaRPr>
                    </a:p>
                    <a:p>
                      <a:pPr marL="0" marR="0" algn="ctr">
                        <a:spcBef>
                          <a:spcPts val="1200"/>
                        </a:spcBef>
                        <a:spcAft>
                          <a:spcPts val="0"/>
                        </a:spcAft>
                      </a:pPr>
                      <a:r>
                        <a:rPr lang="en-US" sz="1800" dirty="0">
                          <a:solidFill>
                            <a:srgbClr val="FFFF00"/>
                          </a:solidFill>
                          <a:effectLst/>
                        </a:rPr>
                        <a:t>209,5 + PD (</a:t>
                      </a:r>
                      <a:r>
                        <a:rPr lang="en-US" sz="1800" dirty="0" err="1">
                          <a:solidFill>
                            <a:srgbClr val="FFFF00"/>
                          </a:solidFill>
                          <a:effectLst/>
                        </a:rPr>
                        <a:t>plata</a:t>
                      </a:r>
                      <a:r>
                        <a:rPr lang="en-US" sz="1800" dirty="0">
                          <a:solidFill>
                            <a:srgbClr val="FFFF00"/>
                          </a:solidFill>
                          <a:effectLst/>
                        </a:rPr>
                        <a:t> </a:t>
                      </a:r>
                      <a:r>
                        <a:rPr lang="en-US" sz="1800" dirty="0" err="1">
                          <a:solidFill>
                            <a:srgbClr val="FFFF00"/>
                          </a:solidFill>
                          <a:effectLst/>
                        </a:rPr>
                        <a:t>directă</a:t>
                      </a:r>
                      <a:r>
                        <a:rPr lang="en-US" sz="1800" dirty="0">
                          <a:solidFill>
                            <a:srgbClr val="FFFF00"/>
                          </a:solidFill>
                          <a:effectLst/>
                        </a:rPr>
                        <a:t> </a:t>
                      </a:r>
                      <a:r>
                        <a:rPr lang="en-US" sz="1800" dirty="0" err="1">
                          <a:solidFill>
                            <a:srgbClr val="FFFF00"/>
                          </a:solidFill>
                          <a:effectLst/>
                        </a:rPr>
                        <a:t>pe</a:t>
                      </a:r>
                      <a:r>
                        <a:rPr lang="en-US" sz="1800" dirty="0">
                          <a:solidFill>
                            <a:srgbClr val="FFFF00"/>
                          </a:solidFill>
                          <a:effectLst/>
                        </a:rPr>
                        <a:t> </a:t>
                      </a:r>
                      <a:r>
                        <a:rPr lang="en-US" sz="1800" dirty="0" err="1">
                          <a:solidFill>
                            <a:srgbClr val="FFFF00"/>
                          </a:solidFill>
                          <a:effectLst/>
                        </a:rPr>
                        <a:t>suprafaţă</a:t>
                      </a:r>
                      <a:r>
                        <a:rPr lang="en-US" sz="1800" dirty="0">
                          <a:solidFill>
                            <a:srgbClr val="FFFF00"/>
                          </a:solidFill>
                          <a:effectLst/>
                        </a:rPr>
                        <a:t> </a:t>
                      </a:r>
                      <a:r>
                        <a:rPr lang="en-US" sz="1800" dirty="0" err="1">
                          <a:solidFill>
                            <a:srgbClr val="FFFF00"/>
                          </a:solidFill>
                          <a:effectLst/>
                        </a:rPr>
                        <a:t>acordată</a:t>
                      </a:r>
                      <a:r>
                        <a:rPr lang="en-US" sz="1800" dirty="0">
                          <a:solidFill>
                            <a:srgbClr val="FFFF00"/>
                          </a:solidFill>
                          <a:effectLst/>
                        </a:rPr>
                        <a:t> </a:t>
                      </a:r>
                      <a:r>
                        <a:rPr lang="en-US" sz="1800" dirty="0" err="1">
                          <a:solidFill>
                            <a:srgbClr val="FFFF00"/>
                          </a:solidFill>
                          <a:effectLst/>
                        </a:rPr>
                        <a:t>în</a:t>
                      </a:r>
                      <a:r>
                        <a:rPr lang="en-US" sz="1800" dirty="0">
                          <a:solidFill>
                            <a:srgbClr val="FFFF00"/>
                          </a:solidFill>
                          <a:effectLst/>
                        </a:rPr>
                        <a:t> </a:t>
                      </a:r>
                      <a:r>
                        <a:rPr lang="en-US" sz="1800" dirty="0" err="1">
                          <a:solidFill>
                            <a:srgbClr val="FFFF00"/>
                          </a:solidFill>
                          <a:effectLst/>
                        </a:rPr>
                        <a:t>cadrul</a:t>
                      </a:r>
                      <a:r>
                        <a:rPr lang="en-US" sz="1800" dirty="0">
                          <a:solidFill>
                            <a:srgbClr val="FFFF00"/>
                          </a:solidFill>
                          <a:effectLst/>
                        </a:rPr>
                        <a:t> </a:t>
                      </a:r>
                      <a:r>
                        <a:rPr lang="en-US" sz="1800" dirty="0" err="1">
                          <a:solidFill>
                            <a:srgbClr val="FFFF00"/>
                          </a:solidFill>
                          <a:effectLst/>
                        </a:rPr>
                        <a:t>schemei</a:t>
                      </a:r>
                      <a:r>
                        <a:rPr lang="en-US" sz="1800" dirty="0">
                          <a:solidFill>
                            <a:srgbClr val="FFFF00"/>
                          </a:solidFill>
                          <a:effectLst/>
                        </a:rPr>
                        <a:t> de </a:t>
                      </a:r>
                      <a:r>
                        <a:rPr lang="en-US" sz="1800" dirty="0" err="1">
                          <a:solidFill>
                            <a:srgbClr val="FFFF00"/>
                          </a:solidFill>
                          <a:effectLst/>
                        </a:rPr>
                        <a:t>plată</a:t>
                      </a:r>
                      <a:r>
                        <a:rPr lang="en-US" sz="1800" dirty="0">
                          <a:solidFill>
                            <a:srgbClr val="FFFF00"/>
                          </a:solidFill>
                          <a:effectLst/>
                        </a:rPr>
                        <a:t> </a:t>
                      </a:r>
                      <a:r>
                        <a:rPr lang="en-US" sz="1800" dirty="0" err="1">
                          <a:solidFill>
                            <a:srgbClr val="FFFF00"/>
                          </a:solidFill>
                          <a:effectLst/>
                        </a:rPr>
                        <a:t>implementată</a:t>
                      </a:r>
                      <a:r>
                        <a:rPr lang="en-US" sz="1800" dirty="0">
                          <a:solidFill>
                            <a:srgbClr val="FFFF00"/>
                          </a:solidFill>
                          <a:effectLst/>
                        </a:rPr>
                        <a:t> </a:t>
                      </a:r>
                      <a:r>
                        <a:rPr lang="en-US" sz="1800" dirty="0" err="1">
                          <a:solidFill>
                            <a:srgbClr val="FFFF00"/>
                          </a:solidFill>
                          <a:effectLst/>
                        </a:rPr>
                        <a:t>în</a:t>
                      </a:r>
                      <a:r>
                        <a:rPr lang="en-US" sz="1800" dirty="0">
                          <a:solidFill>
                            <a:srgbClr val="FFFF00"/>
                          </a:solidFill>
                          <a:effectLst/>
                        </a:rPr>
                        <a:t> </a:t>
                      </a:r>
                      <a:r>
                        <a:rPr lang="en-US" sz="1800" dirty="0" err="1">
                          <a:solidFill>
                            <a:srgbClr val="FFFF00"/>
                          </a:solidFill>
                          <a:effectLst/>
                        </a:rPr>
                        <a:t>anul</a:t>
                      </a:r>
                      <a:r>
                        <a:rPr lang="en-US" sz="1800" dirty="0">
                          <a:solidFill>
                            <a:srgbClr val="FFFF00"/>
                          </a:solidFill>
                          <a:effectLst/>
                        </a:rPr>
                        <a:t> de </a:t>
                      </a:r>
                      <a:r>
                        <a:rPr lang="en-US" sz="1800" dirty="0" err="1">
                          <a:solidFill>
                            <a:srgbClr val="FFFF00"/>
                          </a:solidFill>
                          <a:effectLst/>
                        </a:rPr>
                        <a:t>campanie</a:t>
                      </a:r>
                      <a:r>
                        <a:rPr lang="en-US" sz="1800" dirty="0">
                          <a:solidFill>
                            <a:srgbClr val="FFFF00"/>
                          </a:solidFill>
                          <a:effectLst/>
                        </a:rPr>
                        <a:t>)</a:t>
                      </a:r>
                      <a:endParaRPr lang="en-US" sz="1800" dirty="0">
                        <a:solidFill>
                          <a:srgbClr val="FFFF00"/>
                        </a:solidFill>
                        <a:effectLst/>
                        <a:latin typeface="Times New Roman" panose="02020603050405020304" pitchFamily="18" charset="0"/>
                        <a:ea typeface="Times New Roman" panose="02020603050405020304" pitchFamily="18" charset="0"/>
                      </a:endParaRPr>
                    </a:p>
                  </a:txBody>
                  <a:tcPr marL="13970" marR="13970" marT="13970" marB="13970" anchor="ctr">
                    <a:solidFill>
                      <a:srgbClr val="00B050"/>
                    </a:solidFill>
                  </a:tcPr>
                </a:tc>
                <a:tc>
                  <a:txBody>
                    <a:bodyPr/>
                    <a:lstStyle/>
                    <a:p>
                      <a:pPr marL="0" marR="0" algn="ctr">
                        <a:spcBef>
                          <a:spcPts val="0"/>
                        </a:spcBef>
                        <a:spcAft>
                          <a:spcPts val="1200"/>
                        </a:spcAft>
                      </a:pPr>
                      <a:endParaRPr lang="ro-RO" sz="1800" dirty="0">
                        <a:solidFill>
                          <a:srgbClr val="FFFF00"/>
                        </a:solidFill>
                        <a:effectLst/>
                      </a:endParaRPr>
                    </a:p>
                    <a:p>
                      <a:pPr marL="0" marR="0" algn="ctr">
                        <a:spcBef>
                          <a:spcPts val="0"/>
                        </a:spcBef>
                        <a:spcAft>
                          <a:spcPts val="1200"/>
                        </a:spcAft>
                      </a:pPr>
                      <a:r>
                        <a:rPr lang="en-US" sz="1800" dirty="0" err="1">
                          <a:solidFill>
                            <a:srgbClr val="FFFF00"/>
                          </a:solidFill>
                          <a:effectLst/>
                        </a:rPr>
                        <a:t>Alţi</a:t>
                      </a:r>
                      <a:r>
                        <a:rPr lang="en-US" sz="1800" dirty="0">
                          <a:solidFill>
                            <a:srgbClr val="FFFF00"/>
                          </a:solidFill>
                          <a:effectLst/>
                        </a:rPr>
                        <a:t> </a:t>
                      </a:r>
                      <a:r>
                        <a:rPr lang="en-US" sz="1800" dirty="0" err="1">
                          <a:solidFill>
                            <a:srgbClr val="FFFF00"/>
                          </a:solidFill>
                          <a:effectLst/>
                        </a:rPr>
                        <a:t>deţinători</a:t>
                      </a:r>
                      <a:endParaRPr lang="en-US" sz="1800" dirty="0">
                        <a:solidFill>
                          <a:srgbClr val="FFFF00"/>
                        </a:solidFill>
                        <a:effectLst/>
                      </a:endParaRPr>
                    </a:p>
                    <a:p>
                      <a:pPr marL="0" marR="0" algn="ctr">
                        <a:spcBef>
                          <a:spcPts val="1200"/>
                        </a:spcBef>
                        <a:spcAft>
                          <a:spcPts val="1200"/>
                        </a:spcAft>
                      </a:pPr>
                      <a:r>
                        <a:rPr lang="en-US" sz="1800" dirty="0">
                          <a:solidFill>
                            <a:srgbClr val="FFFF00"/>
                          </a:solidFill>
                          <a:effectLst/>
                        </a:rPr>
                        <a:t>50% x (209,5 + PD)</a:t>
                      </a:r>
                    </a:p>
                    <a:p>
                      <a:pPr marL="0" marR="0" algn="ctr">
                        <a:spcBef>
                          <a:spcPts val="1200"/>
                        </a:spcBef>
                        <a:spcAft>
                          <a:spcPts val="0"/>
                        </a:spcAft>
                      </a:pPr>
                      <a:r>
                        <a:rPr lang="en-US" sz="1800" dirty="0">
                          <a:solidFill>
                            <a:srgbClr val="FFFF00"/>
                          </a:solidFill>
                          <a:effectLst/>
                        </a:rPr>
                        <a:t>( 50% din </a:t>
                      </a:r>
                      <a:r>
                        <a:rPr lang="en-US" sz="1800" dirty="0" err="1">
                          <a:solidFill>
                            <a:srgbClr val="FFFF00"/>
                          </a:solidFill>
                          <a:effectLst/>
                        </a:rPr>
                        <a:t>pierderea</a:t>
                      </a:r>
                      <a:r>
                        <a:rPr lang="en-US" sz="1800" dirty="0">
                          <a:solidFill>
                            <a:srgbClr val="FFFF00"/>
                          </a:solidFill>
                          <a:effectLst/>
                        </a:rPr>
                        <a:t> de </a:t>
                      </a:r>
                      <a:r>
                        <a:rPr lang="en-US" sz="1800" dirty="0" err="1">
                          <a:solidFill>
                            <a:srgbClr val="FFFF00"/>
                          </a:solidFill>
                          <a:effectLst/>
                        </a:rPr>
                        <a:t>venit</a:t>
                      </a:r>
                      <a:r>
                        <a:rPr lang="en-US" sz="1800" dirty="0">
                          <a:solidFill>
                            <a:srgbClr val="FFFF00"/>
                          </a:solidFill>
                          <a:effectLst/>
                        </a:rPr>
                        <a:t> din </a:t>
                      </a:r>
                      <a:r>
                        <a:rPr lang="en-US" sz="1800" dirty="0" err="1">
                          <a:solidFill>
                            <a:srgbClr val="FFFF00"/>
                          </a:solidFill>
                          <a:effectLst/>
                        </a:rPr>
                        <a:t>plata</a:t>
                      </a:r>
                      <a:r>
                        <a:rPr lang="en-US" sz="1800" dirty="0">
                          <a:solidFill>
                            <a:srgbClr val="FFFF00"/>
                          </a:solidFill>
                          <a:effectLst/>
                        </a:rPr>
                        <a:t> </a:t>
                      </a:r>
                      <a:r>
                        <a:rPr lang="en-US" sz="1800" dirty="0" err="1">
                          <a:solidFill>
                            <a:srgbClr val="FFFF00"/>
                          </a:solidFill>
                          <a:effectLst/>
                        </a:rPr>
                        <a:t>directă</a:t>
                      </a:r>
                      <a:r>
                        <a:rPr lang="en-US" sz="1800" dirty="0">
                          <a:solidFill>
                            <a:srgbClr val="FFFF00"/>
                          </a:solidFill>
                          <a:effectLst/>
                        </a:rPr>
                        <a:t> </a:t>
                      </a:r>
                      <a:r>
                        <a:rPr lang="en-US" sz="1800" dirty="0" err="1">
                          <a:solidFill>
                            <a:srgbClr val="FFFF00"/>
                          </a:solidFill>
                          <a:effectLst/>
                        </a:rPr>
                        <a:t>pe</a:t>
                      </a:r>
                      <a:r>
                        <a:rPr lang="en-US" sz="1800" dirty="0">
                          <a:solidFill>
                            <a:srgbClr val="FFFF00"/>
                          </a:solidFill>
                          <a:effectLst/>
                        </a:rPr>
                        <a:t> </a:t>
                      </a:r>
                      <a:r>
                        <a:rPr lang="en-US" sz="1800" dirty="0" err="1">
                          <a:solidFill>
                            <a:srgbClr val="FFFF00"/>
                          </a:solidFill>
                          <a:effectLst/>
                        </a:rPr>
                        <a:t>suprafaţă</a:t>
                      </a:r>
                      <a:r>
                        <a:rPr lang="en-US" sz="1800" dirty="0">
                          <a:solidFill>
                            <a:srgbClr val="FFFF00"/>
                          </a:solidFill>
                          <a:effectLst/>
                        </a:rPr>
                        <a:t> </a:t>
                      </a:r>
                      <a:r>
                        <a:rPr lang="en-US" sz="1800" dirty="0" err="1">
                          <a:solidFill>
                            <a:srgbClr val="FFFF00"/>
                          </a:solidFill>
                          <a:effectLst/>
                        </a:rPr>
                        <a:t>suferită</a:t>
                      </a:r>
                      <a:r>
                        <a:rPr lang="en-US" sz="1800" dirty="0">
                          <a:solidFill>
                            <a:srgbClr val="FFFF00"/>
                          </a:solidFill>
                          <a:effectLst/>
                        </a:rPr>
                        <a:t> </a:t>
                      </a:r>
                      <a:r>
                        <a:rPr lang="en-US" sz="1800" dirty="0" err="1">
                          <a:solidFill>
                            <a:srgbClr val="FFFF00"/>
                          </a:solidFill>
                          <a:effectLst/>
                        </a:rPr>
                        <a:t>în</a:t>
                      </a:r>
                      <a:r>
                        <a:rPr lang="en-US" sz="1800" dirty="0">
                          <a:solidFill>
                            <a:srgbClr val="FFFF00"/>
                          </a:solidFill>
                          <a:effectLst/>
                        </a:rPr>
                        <a:t> </a:t>
                      </a:r>
                      <a:r>
                        <a:rPr lang="en-US" sz="1800" dirty="0" err="1">
                          <a:solidFill>
                            <a:srgbClr val="FFFF00"/>
                          </a:solidFill>
                          <a:effectLst/>
                        </a:rPr>
                        <a:t>cazul</a:t>
                      </a:r>
                      <a:r>
                        <a:rPr lang="en-US" sz="1800" dirty="0">
                          <a:solidFill>
                            <a:srgbClr val="FFFF00"/>
                          </a:solidFill>
                          <a:effectLst/>
                        </a:rPr>
                        <a:t> </a:t>
                      </a:r>
                      <a:r>
                        <a:rPr lang="en-US" sz="1800" dirty="0" err="1">
                          <a:solidFill>
                            <a:srgbClr val="FFFF00"/>
                          </a:solidFill>
                          <a:effectLst/>
                        </a:rPr>
                        <a:t>fermierilor</a:t>
                      </a:r>
                      <a:r>
                        <a:rPr lang="en-US" sz="1800" dirty="0">
                          <a:solidFill>
                            <a:srgbClr val="FFFF00"/>
                          </a:solidFill>
                          <a:effectLst/>
                        </a:rPr>
                        <a:t>)</a:t>
                      </a:r>
                      <a:endParaRPr lang="ro-RO" sz="1800" dirty="0">
                        <a:solidFill>
                          <a:srgbClr val="FFFF00"/>
                        </a:solidFill>
                        <a:effectLst/>
                      </a:endParaRPr>
                    </a:p>
                    <a:p>
                      <a:pPr marL="0" marR="0" algn="ctr">
                        <a:spcBef>
                          <a:spcPts val="1200"/>
                        </a:spcBef>
                        <a:spcAft>
                          <a:spcPts val="0"/>
                        </a:spcAft>
                      </a:pPr>
                      <a:endParaRPr lang="en-US" sz="1800" dirty="0">
                        <a:solidFill>
                          <a:srgbClr val="FFFF00"/>
                        </a:solidFill>
                        <a:effectLst/>
                        <a:latin typeface="Times New Roman" panose="02020603050405020304" pitchFamily="18" charset="0"/>
                        <a:ea typeface="Times New Roman" panose="02020603050405020304" pitchFamily="18" charset="0"/>
                      </a:endParaRPr>
                    </a:p>
                  </a:txBody>
                  <a:tcPr marL="13970" marR="13970" marT="13970" marB="13970" anchor="ctr">
                    <a:solidFill>
                      <a:srgbClr val="00B050"/>
                    </a:solidFill>
                  </a:tcPr>
                </a:tc>
                <a:extLst>
                  <a:ext uri="{0D108BD9-81ED-4DB2-BD59-A6C34878D82A}">
                    <a16:rowId xmlns:a16="http://schemas.microsoft.com/office/drawing/2014/main" val="3849553051"/>
                  </a:ext>
                </a:extLst>
              </a:tr>
            </a:tbl>
          </a:graphicData>
        </a:graphic>
      </p:graphicFrame>
    </p:spTree>
    <p:extLst>
      <p:ext uri="{BB962C8B-B14F-4D97-AF65-F5344CB8AC3E}">
        <p14:creationId xmlns:p14="http://schemas.microsoft.com/office/powerpoint/2010/main" val="40484455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107</a:t>
            </a:fld>
            <a:endParaRPr lang="ro-RO" dirty="0"/>
          </a:p>
        </p:txBody>
      </p:sp>
      <p:sp>
        <p:nvSpPr>
          <p:cNvPr id="3" name="Rectangle 2"/>
          <p:cNvSpPr/>
          <p:nvPr/>
        </p:nvSpPr>
        <p:spPr>
          <a:xfrm>
            <a:off x="778163" y="1327301"/>
            <a:ext cx="10575637" cy="4816703"/>
          </a:xfrm>
          <a:prstGeom prst="rect">
            <a:avLst/>
          </a:prstGeom>
        </p:spPr>
        <p:txBody>
          <a:bodyPr wrap="square">
            <a:spAutoFit/>
          </a:bodyPr>
          <a:lstStyle/>
          <a:p>
            <a:r>
              <a:rPr lang="en-US" b="1" u="sng" dirty="0">
                <a:solidFill>
                  <a:srgbClr val="0070C0"/>
                </a:solidFill>
              </a:rPr>
              <a:t>DR-09 - Zone </a:t>
            </a:r>
            <a:r>
              <a:rPr lang="en-US" b="1" u="sng" dirty="0" err="1">
                <a:solidFill>
                  <a:srgbClr val="0070C0"/>
                </a:solidFill>
              </a:rPr>
              <a:t>afectate</a:t>
            </a:r>
            <a:r>
              <a:rPr lang="en-US" b="1" u="sng" dirty="0">
                <a:solidFill>
                  <a:srgbClr val="0070C0"/>
                </a:solidFill>
              </a:rPr>
              <a:t> de </a:t>
            </a:r>
            <a:r>
              <a:rPr lang="en-US" b="1" u="sng" dirty="0" err="1">
                <a:solidFill>
                  <a:srgbClr val="0070C0"/>
                </a:solidFill>
              </a:rPr>
              <a:t>constrângeri</a:t>
            </a:r>
            <a:r>
              <a:rPr lang="en-US" b="1" u="sng" dirty="0">
                <a:solidFill>
                  <a:srgbClr val="0070C0"/>
                </a:solidFill>
              </a:rPr>
              <a:t> </a:t>
            </a:r>
            <a:r>
              <a:rPr lang="en-US" b="1" u="sng" dirty="0" err="1">
                <a:solidFill>
                  <a:srgbClr val="0070C0"/>
                </a:solidFill>
              </a:rPr>
              <a:t>naturale</a:t>
            </a:r>
            <a:r>
              <a:rPr lang="en-US" b="1" u="sng" dirty="0">
                <a:solidFill>
                  <a:srgbClr val="0070C0"/>
                </a:solidFill>
              </a:rPr>
              <a:t> - Zona </a:t>
            </a:r>
            <a:r>
              <a:rPr lang="en-US" b="1" u="sng" dirty="0" err="1">
                <a:solidFill>
                  <a:srgbClr val="0070C0"/>
                </a:solidFill>
              </a:rPr>
              <a:t>Montană</a:t>
            </a:r>
            <a:endParaRPr lang="en-US" b="1" u="sng" dirty="0">
              <a:solidFill>
                <a:srgbClr val="0070C0"/>
              </a:solidFill>
            </a:endParaRPr>
          </a:p>
          <a:p>
            <a:endParaRPr lang="en-US" b="1" u="sng" dirty="0"/>
          </a:p>
          <a:p>
            <a:pPr>
              <a:spcBef>
                <a:spcPts val="600"/>
              </a:spcBef>
              <a:spcAft>
                <a:spcPts val="300"/>
              </a:spcAft>
            </a:pPr>
            <a:r>
              <a:rPr lang="ro-RO" b="1" i="1" dirty="0"/>
              <a:t>Alocare publică</a:t>
            </a:r>
            <a:r>
              <a:rPr lang="en-US" b="1" i="1" dirty="0"/>
              <a:t>: 414.800.000 Euro</a:t>
            </a:r>
          </a:p>
          <a:p>
            <a:pPr>
              <a:spcBef>
                <a:spcPts val="600"/>
              </a:spcBef>
              <a:spcAft>
                <a:spcPts val="300"/>
              </a:spcAft>
            </a:pPr>
            <a:r>
              <a:rPr lang="en-US" b="1" dirty="0" err="1"/>
              <a:t>Beneficiarii</a:t>
            </a:r>
            <a:r>
              <a:rPr lang="en-US" b="1" dirty="0"/>
              <a:t> </a:t>
            </a:r>
            <a:r>
              <a:rPr lang="en-US" dirty="0" err="1"/>
              <a:t>acestei</a:t>
            </a:r>
            <a:r>
              <a:rPr lang="en-US" dirty="0"/>
              <a:t> </a:t>
            </a:r>
            <a:r>
              <a:rPr lang="en-US" dirty="0" err="1"/>
              <a:t>intervenții</a:t>
            </a:r>
            <a:r>
              <a:rPr lang="en-US" dirty="0"/>
              <a:t> </a:t>
            </a:r>
            <a:r>
              <a:rPr lang="en-US" dirty="0" err="1"/>
              <a:t>sunt</a:t>
            </a:r>
            <a:r>
              <a:rPr lang="en-US" dirty="0"/>
              <a:t> </a:t>
            </a:r>
            <a:r>
              <a:rPr lang="en-US" dirty="0" err="1"/>
              <a:t>fermierii</a:t>
            </a:r>
            <a:r>
              <a:rPr lang="en-US" dirty="0"/>
              <a:t> </a:t>
            </a:r>
            <a:r>
              <a:rPr lang="en-US" dirty="0" err="1"/>
              <a:t>activi</a:t>
            </a:r>
            <a:r>
              <a:rPr lang="en-US" dirty="0"/>
              <a:t>, </a:t>
            </a:r>
            <a:r>
              <a:rPr lang="en-US" dirty="0" err="1"/>
              <a:t>în</a:t>
            </a:r>
            <a:r>
              <a:rPr lang="en-US" dirty="0"/>
              <a:t> </a:t>
            </a:r>
            <a:r>
              <a:rPr lang="en-US" dirty="0" err="1"/>
              <a:t>conformitate</a:t>
            </a:r>
            <a:r>
              <a:rPr lang="en-US" dirty="0"/>
              <a:t> cu </a:t>
            </a:r>
            <a:r>
              <a:rPr lang="en-US" dirty="0" err="1"/>
              <a:t>prevederile</a:t>
            </a:r>
            <a:r>
              <a:rPr lang="en-US" dirty="0"/>
              <a:t> art. 4, </a:t>
            </a:r>
            <a:r>
              <a:rPr lang="en-US" dirty="0" err="1"/>
              <a:t>alin</a:t>
            </a:r>
            <a:r>
              <a:rPr lang="en-US" dirty="0"/>
              <a:t>. (1) al </a:t>
            </a:r>
            <a:r>
              <a:rPr lang="en-US" dirty="0" err="1"/>
              <a:t>Regulamentului</a:t>
            </a:r>
            <a:r>
              <a:rPr lang="en-US" dirty="0"/>
              <a:t> (UE) </a:t>
            </a:r>
            <a:r>
              <a:rPr lang="en-US" dirty="0" err="1"/>
              <a:t>nr</a:t>
            </a:r>
            <a:r>
              <a:rPr lang="en-US" dirty="0"/>
              <a:t>. 2115/2021. </a:t>
            </a:r>
            <a:r>
              <a:rPr lang="en-US" dirty="0" err="1"/>
              <a:t>Condiționalitatea</a:t>
            </a:r>
            <a:r>
              <a:rPr lang="en-US" dirty="0"/>
              <a:t> se </a:t>
            </a:r>
            <a:r>
              <a:rPr lang="en-US" dirty="0" err="1"/>
              <a:t>aplică</a:t>
            </a:r>
            <a:r>
              <a:rPr lang="en-US" dirty="0"/>
              <a:t> la </a:t>
            </a:r>
            <a:r>
              <a:rPr lang="en-US" dirty="0" err="1"/>
              <a:t>nivelul</a:t>
            </a:r>
            <a:r>
              <a:rPr lang="en-US" dirty="0"/>
              <a:t> </a:t>
            </a:r>
            <a:r>
              <a:rPr lang="en-US" dirty="0" err="1"/>
              <a:t>întregii</a:t>
            </a:r>
            <a:r>
              <a:rPr lang="en-US" dirty="0"/>
              <a:t> </a:t>
            </a:r>
            <a:r>
              <a:rPr lang="en-US" dirty="0" err="1"/>
              <a:t>exploatații</a:t>
            </a:r>
            <a:r>
              <a:rPr lang="en-US" dirty="0"/>
              <a:t> </a:t>
            </a:r>
            <a:r>
              <a:rPr lang="en-US" dirty="0" err="1"/>
              <a:t>și</a:t>
            </a:r>
            <a:r>
              <a:rPr lang="en-US" dirty="0"/>
              <a:t> </a:t>
            </a:r>
            <a:r>
              <a:rPr lang="en-US" dirty="0" err="1"/>
              <a:t>pe</a:t>
            </a:r>
            <a:r>
              <a:rPr lang="en-US" dirty="0"/>
              <a:t> </a:t>
            </a:r>
            <a:r>
              <a:rPr lang="en-US" dirty="0" err="1"/>
              <a:t>parcursul</a:t>
            </a:r>
            <a:r>
              <a:rPr lang="en-US" dirty="0"/>
              <a:t> </a:t>
            </a:r>
            <a:r>
              <a:rPr lang="en-US" dirty="0" err="1"/>
              <a:t>întregului</a:t>
            </a:r>
            <a:r>
              <a:rPr lang="en-US" dirty="0"/>
              <a:t> an </a:t>
            </a:r>
            <a:r>
              <a:rPr lang="en-US" dirty="0" err="1"/>
              <a:t>calendaristic</a:t>
            </a:r>
            <a:r>
              <a:rPr lang="en-US" dirty="0"/>
              <a:t>.</a:t>
            </a:r>
          </a:p>
          <a:p>
            <a:pPr>
              <a:spcBef>
                <a:spcPts val="600"/>
              </a:spcBef>
              <a:spcAft>
                <a:spcPts val="300"/>
              </a:spcAft>
            </a:pPr>
            <a:r>
              <a:rPr lang="en-US" b="1" dirty="0"/>
              <a:t>Zona </a:t>
            </a:r>
            <a:r>
              <a:rPr lang="en-US" b="1" dirty="0" err="1"/>
              <a:t>montană</a:t>
            </a:r>
            <a:r>
              <a:rPr lang="en-US" b="1" dirty="0"/>
              <a:t> </a:t>
            </a:r>
            <a:r>
              <a:rPr lang="en-US" dirty="0" err="1"/>
              <a:t>totalizeaz</a:t>
            </a:r>
            <a:r>
              <a:rPr lang="ro-RO" dirty="0"/>
              <a:t>ă </a:t>
            </a:r>
            <a:r>
              <a:rPr lang="en-US" dirty="0"/>
              <a:t>o </a:t>
            </a:r>
            <a:r>
              <a:rPr lang="en-US" dirty="0" err="1"/>
              <a:t>suprafață</a:t>
            </a:r>
            <a:r>
              <a:rPr lang="en-US" dirty="0"/>
              <a:t> </a:t>
            </a:r>
            <a:r>
              <a:rPr lang="en-US" dirty="0" err="1"/>
              <a:t>agricolă</a:t>
            </a:r>
            <a:r>
              <a:rPr lang="en-US" dirty="0"/>
              <a:t> de </a:t>
            </a:r>
            <a:r>
              <a:rPr lang="en-US" b="1" dirty="0"/>
              <a:t>1.828.845 ha </a:t>
            </a:r>
            <a:r>
              <a:rPr lang="en-US" dirty="0"/>
              <a:t>(date APIA 2021).</a:t>
            </a:r>
          </a:p>
          <a:p>
            <a:pPr>
              <a:spcBef>
                <a:spcPts val="600"/>
              </a:spcBef>
              <a:spcAft>
                <a:spcPts val="300"/>
              </a:spcAft>
            </a:pPr>
            <a:r>
              <a:rPr lang="en-US" dirty="0"/>
              <a:t>Intensitatea </a:t>
            </a:r>
            <a:r>
              <a:rPr lang="en-US" dirty="0" err="1"/>
              <a:t>sprijinului</a:t>
            </a:r>
            <a:r>
              <a:rPr lang="en-US" dirty="0"/>
              <a:t> public </a:t>
            </a:r>
            <a:r>
              <a:rPr lang="en-US" dirty="0" err="1"/>
              <a:t>nerambursabil</a:t>
            </a:r>
            <a:r>
              <a:rPr lang="en-US" dirty="0"/>
              <a:t> </a:t>
            </a:r>
            <a:r>
              <a:rPr lang="en-US" dirty="0" err="1"/>
              <a:t>este</a:t>
            </a:r>
            <a:r>
              <a:rPr lang="en-US" dirty="0"/>
              <a:t> de 100% din </a:t>
            </a:r>
            <a:r>
              <a:rPr lang="en-US" dirty="0" err="1"/>
              <a:t>totalul</a:t>
            </a:r>
            <a:r>
              <a:rPr lang="en-US" dirty="0"/>
              <a:t> </a:t>
            </a:r>
            <a:r>
              <a:rPr lang="en-US" dirty="0" err="1"/>
              <a:t>costurilor</a:t>
            </a:r>
            <a:r>
              <a:rPr lang="en-US" dirty="0"/>
              <a:t> </a:t>
            </a:r>
            <a:r>
              <a:rPr lang="en-US" dirty="0" err="1"/>
              <a:t>eligibile</a:t>
            </a:r>
            <a:r>
              <a:rPr lang="ro-RO" dirty="0"/>
              <a:t> = 94 euro/ha/an</a:t>
            </a:r>
            <a:r>
              <a:rPr lang="en-US" dirty="0"/>
              <a:t>.</a:t>
            </a:r>
          </a:p>
          <a:p>
            <a:pPr>
              <a:spcBef>
                <a:spcPts val="600"/>
              </a:spcBef>
            </a:pPr>
            <a:r>
              <a:rPr lang="en-US" dirty="0" err="1"/>
              <a:t>În</a:t>
            </a:r>
            <a:r>
              <a:rPr lang="en-US" dirty="0"/>
              <a:t> </a:t>
            </a:r>
            <a:r>
              <a:rPr lang="en-US" dirty="0" err="1"/>
              <a:t>cazul</a:t>
            </a:r>
            <a:r>
              <a:rPr lang="en-US" dirty="0"/>
              <a:t> </a:t>
            </a:r>
            <a:r>
              <a:rPr lang="en-US" dirty="0" err="1"/>
              <a:t>fermelor</a:t>
            </a:r>
            <a:r>
              <a:rPr lang="en-US" dirty="0"/>
              <a:t> cu </a:t>
            </a:r>
            <a:r>
              <a:rPr lang="en-US" dirty="0" err="1"/>
              <a:t>suprafețe</a:t>
            </a:r>
            <a:r>
              <a:rPr lang="en-US" dirty="0"/>
              <a:t> </a:t>
            </a:r>
            <a:r>
              <a:rPr lang="en-US" dirty="0" err="1"/>
              <a:t>agricole</a:t>
            </a:r>
            <a:r>
              <a:rPr lang="en-US" dirty="0"/>
              <a:t> </a:t>
            </a:r>
            <a:r>
              <a:rPr lang="en-US" dirty="0" err="1"/>
              <a:t>mai</a:t>
            </a:r>
            <a:r>
              <a:rPr lang="en-US" dirty="0"/>
              <a:t> </a:t>
            </a:r>
            <a:r>
              <a:rPr lang="en-US" dirty="0" err="1"/>
              <a:t>mari</a:t>
            </a:r>
            <a:r>
              <a:rPr lang="en-US" dirty="0"/>
              <a:t> de 50 ha (</a:t>
            </a:r>
            <a:r>
              <a:rPr lang="en-US" dirty="0" err="1"/>
              <a:t>prag</a:t>
            </a:r>
            <a:r>
              <a:rPr lang="en-US" dirty="0"/>
              <a:t> de la care </a:t>
            </a:r>
            <a:r>
              <a:rPr lang="en-US" dirty="0" err="1"/>
              <a:t>începe</a:t>
            </a:r>
            <a:r>
              <a:rPr lang="en-US" dirty="0"/>
              <a:t> </a:t>
            </a:r>
            <a:r>
              <a:rPr lang="en-US" dirty="0" err="1"/>
              <a:t>aplicarea</a:t>
            </a:r>
            <a:r>
              <a:rPr lang="en-US" dirty="0"/>
              <a:t> </a:t>
            </a:r>
            <a:r>
              <a:rPr lang="en-US" dirty="0" err="1"/>
              <a:t>degresivității</a:t>
            </a:r>
            <a:r>
              <a:rPr lang="en-US" dirty="0"/>
              <a:t>), </a:t>
            </a:r>
            <a:r>
              <a:rPr lang="en-US" dirty="0" err="1"/>
              <a:t>valoarea</a:t>
            </a:r>
            <a:r>
              <a:rPr lang="en-US" dirty="0"/>
              <a:t> </a:t>
            </a:r>
            <a:r>
              <a:rPr lang="en-US" dirty="0" err="1"/>
              <a:t>plății</a:t>
            </a:r>
            <a:r>
              <a:rPr lang="en-US" dirty="0"/>
              <a:t> </a:t>
            </a:r>
            <a:r>
              <a:rPr lang="en-US" dirty="0" err="1"/>
              <a:t>scade</a:t>
            </a:r>
            <a:r>
              <a:rPr lang="en-US" dirty="0"/>
              <a:t> </a:t>
            </a:r>
            <a:r>
              <a:rPr lang="en-US" dirty="0" err="1"/>
              <a:t>pentru</a:t>
            </a:r>
            <a:r>
              <a:rPr lang="en-US" dirty="0"/>
              <a:t> </a:t>
            </a:r>
            <a:r>
              <a:rPr lang="en-US" dirty="0" err="1"/>
              <a:t>acele</a:t>
            </a:r>
            <a:r>
              <a:rPr lang="en-US" dirty="0"/>
              <a:t> </a:t>
            </a:r>
            <a:r>
              <a:rPr lang="en-US" dirty="0" err="1"/>
              <a:t>suprafețe</a:t>
            </a:r>
            <a:r>
              <a:rPr lang="en-US" dirty="0"/>
              <a:t> </a:t>
            </a:r>
            <a:r>
              <a:rPr lang="en-US" dirty="0" err="1"/>
              <a:t>agricole</a:t>
            </a:r>
            <a:r>
              <a:rPr lang="en-US" dirty="0"/>
              <a:t> care </a:t>
            </a:r>
            <a:r>
              <a:rPr lang="en-US" dirty="0" err="1"/>
              <a:t>depășesc</a:t>
            </a:r>
            <a:r>
              <a:rPr lang="en-US" dirty="0"/>
              <a:t> </a:t>
            </a:r>
            <a:r>
              <a:rPr lang="en-US" dirty="0" err="1"/>
              <a:t>această</a:t>
            </a:r>
            <a:r>
              <a:rPr lang="en-US" dirty="0"/>
              <a:t> </a:t>
            </a:r>
            <a:r>
              <a:rPr lang="en-US" dirty="0" err="1"/>
              <a:t>valoare</a:t>
            </a:r>
            <a:r>
              <a:rPr lang="en-US" dirty="0"/>
              <a:t>:</a:t>
            </a:r>
          </a:p>
          <a:p>
            <a:pPr lvl="2">
              <a:spcBef>
                <a:spcPts val="600"/>
              </a:spcBef>
            </a:pPr>
            <a:r>
              <a:rPr lang="en-US" dirty="0"/>
              <a:t>• 1 - 50 ha = 100% din prima </a:t>
            </a:r>
            <a:r>
              <a:rPr lang="en-US" dirty="0" err="1"/>
              <a:t>acordată</a:t>
            </a:r>
            <a:r>
              <a:rPr lang="en-US" dirty="0"/>
              <a:t> </a:t>
            </a:r>
            <a:r>
              <a:rPr lang="en-US" dirty="0" err="1"/>
              <a:t>pe</a:t>
            </a:r>
            <a:r>
              <a:rPr lang="en-US" dirty="0"/>
              <a:t> </a:t>
            </a:r>
            <a:r>
              <a:rPr lang="en-US" dirty="0" err="1"/>
              <a:t>hectar</a:t>
            </a:r>
            <a:r>
              <a:rPr lang="en-US" dirty="0"/>
              <a:t>: </a:t>
            </a:r>
            <a:r>
              <a:rPr lang="en-US" b="1" dirty="0"/>
              <a:t>94 euro/ha/an</a:t>
            </a:r>
            <a:r>
              <a:rPr lang="en-US" dirty="0"/>
              <a:t>,</a:t>
            </a:r>
          </a:p>
          <a:p>
            <a:pPr lvl="2">
              <a:spcBef>
                <a:spcPts val="600"/>
              </a:spcBef>
            </a:pPr>
            <a:r>
              <a:rPr lang="en-US" dirty="0"/>
              <a:t>• 50,01 - 100 ha = 75% din prima </a:t>
            </a:r>
            <a:r>
              <a:rPr lang="en-US" dirty="0" err="1"/>
              <a:t>acordată</a:t>
            </a:r>
            <a:r>
              <a:rPr lang="en-US" dirty="0"/>
              <a:t> </a:t>
            </a:r>
            <a:r>
              <a:rPr lang="en-US" dirty="0" err="1"/>
              <a:t>pe</a:t>
            </a:r>
            <a:r>
              <a:rPr lang="en-US" dirty="0"/>
              <a:t> </a:t>
            </a:r>
            <a:r>
              <a:rPr lang="en-US" dirty="0" err="1"/>
              <a:t>hectar</a:t>
            </a:r>
            <a:r>
              <a:rPr lang="en-US" dirty="0"/>
              <a:t>: </a:t>
            </a:r>
            <a:r>
              <a:rPr lang="en-US" b="1" dirty="0"/>
              <a:t>71 euro/ha/an</a:t>
            </a:r>
            <a:r>
              <a:rPr lang="en-US" dirty="0"/>
              <a:t>,</a:t>
            </a:r>
          </a:p>
          <a:p>
            <a:pPr lvl="2">
              <a:spcBef>
                <a:spcPts val="600"/>
              </a:spcBef>
            </a:pPr>
            <a:r>
              <a:rPr lang="en-US" dirty="0"/>
              <a:t>• 100,01 - 300 ha = 50% din prima </a:t>
            </a:r>
            <a:r>
              <a:rPr lang="en-US" dirty="0" err="1"/>
              <a:t>acordată</a:t>
            </a:r>
            <a:r>
              <a:rPr lang="en-US" dirty="0"/>
              <a:t> </a:t>
            </a:r>
            <a:r>
              <a:rPr lang="en-US" dirty="0" err="1"/>
              <a:t>pe</a:t>
            </a:r>
            <a:r>
              <a:rPr lang="en-US" dirty="0"/>
              <a:t> </a:t>
            </a:r>
            <a:r>
              <a:rPr lang="en-US" dirty="0" err="1"/>
              <a:t>hectar</a:t>
            </a:r>
            <a:r>
              <a:rPr lang="en-US" dirty="0"/>
              <a:t>: </a:t>
            </a:r>
            <a:r>
              <a:rPr lang="en-US" b="1" dirty="0"/>
              <a:t>47 euro/ha/an</a:t>
            </a:r>
            <a:r>
              <a:rPr lang="en-US" dirty="0"/>
              <a:t>,</a:t>
            </a:r>
          </a:p>
          <a:p>
            <a:pPr lvl="2">
              <a:spcBef>
                <a:spcPts val="600"/>
              </a:spcBef>
            </a:pPr>
            <a:r>
              <a:rPr lang="en-US" dirty="0"/>
              <a:t>• </a:t>
            </a:r>
            <a:r>
              <a:rPr lang="en-US" dirty="0" err="1"/>
              <a:t>peste</a:t>
            </a:r>
            <a:r>
              <a:rPr lang="en-US" dirty="0"/>
              <a:t> 300 ha = 35% din prima </a:t>
            </a:r>
            <a:r>
              <a:rPr lang="en-US" dirty="0" err="1"/>
              <a:t>acordată</a:t>
            </a:r>
            <a:r>
              <a:rPr lang="en-US" dirty="0"/>
              <a:t> </a:t>
            </a:r>
            <a:r>
              <a:rPr lang="en-US" dirty="0" err="1"/>
              <a:t>pe</a:t>
            </a:r>
            <a:r>
              <a:rPr lang="en-US" dirty="0"/>
              <a:t> </a:t>
            </a:r>
            <a:r>
              <a:rPr lang="en-US" dirty="0" err="1"/>
              <a:t>hectar</a:t>
            </a:r>
            <a:r>
              <a:rPr lang="en-US" dirty="0"/>
              <a:t>: </a:t>
            </a:r>
            <a:r>
              <a:rPr lang="en-US" b="1" dirty="0"/>
              <a:t>33 euro/ha/an.</a:t>
            </a:r>
            <a:endParaRPr lang="en-US" b="1" i="1" dirty="0"/>
          </a:p>
        </p:txBody>
      </p:sp>
    </p:spTree>
    <p:extLst>
      <p:ext uri="{BB962C8B-B14F-4D97-AF65-F5344CB8AC3E}">
        <p14:creationId xmlns:p14="http://schemas.microsoft.com/office/powerpoint/2010/main" val="7692528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108</a:t>
            </a:fld>
            <a:endParaRPr lang="ro-RO" dirty="0"/>
          </a:p>
        </p:txBody>
      </p:sp>
      <p:sp>
        <p:nvSpPr>
          <p:cNvPr id="3" name="Rectangle 2"/>
          <p:cNvSpPr/>
          <p:nvPr/>
        </p:nvSpPr>
        <p:spPr>
          <a:xfrm>
            <a:off x="778163" y="1530501"/>
            <a:ext cx="10575637" cy="3993401"/>
          </a:xfrm>
          <a:prstGeom prst="rect">
            <a:avLst/>
          </a:prstGeom>
        </p:spPr>
        <p:txBody>
          <a:bodyPr wrap="square">
            <a:spAutoFit/>
          </a:bodyPr>
          <a:lstStyle/>
          <a:p>
            <a:r>
              <a:rPr lang="en-US" b="1" u="sng" dirty="0">
                <a:solidFill>
                  <a:srgbClr val="0070C0"/>
                </a:solidFill>
              </a:rPr>
              <a:t>DR-10 - Zone </a:t>
            </a:r>
            <a:r>
              <a:rPr lang="en-US" b="1" u="sng" dirty="0" err="1">
                <a:solidFill>
                  <a:srgbClr val="0070C0"/>
                </a:solidFill>
              </a:rPr>
              <a:t>afectate</a:t>
            </a:r>
            <a:r>
              <a:rPr lang="en-US" b="1" u="sng" dirty="0">
                <a:solidFill>
                  <a:srgbClr val="0070C0"/>
                </a:solidFill>
              </a:rPr>
              <a:t> de </a:t>
            </a:r>
            <a:r>
              <a:rPr lang="en-US" b="1" u="sng" dirty="0" err="1">
                <a:solidFill>
                  <a:srgbClr val="0070C0"/>
                </a:solidFill>
              </a:rPr>
              <a:t>constrângeri</a:t>
            </a:r>
            <a:r>
              <a:rPr lang="en-US" b="1" u="sng" dirty="0">
                <a:solidFill>
                  <a:srgbClr val="0070C0"/>
                </a:solidFill>
              </a:rPr>
              <a:t> </a:t>
            </a:r>
            <a:r>
              <a:rPr lang="en-US" b="1" u="sng" dirty="0" err="1">
                <a:solidFill>
                  <a:srgbClr val="0070C0"/>
                </a:solidFill>
              </a:rPr>
              <a:t>naturale</a:t>
            </a:r>
            <a:r>
              <a:rPr lang="en-US" b="1" u="sng" dirty="0">
                <a:solidFill>
                  <a:srgbClr val="0070C0"/>
                </a:solidFill>
              </a:rPr>
              <a:t> </a:t>
            </a:r>
            <a:r>
              <a:rPr lang="en-US" b="1" u="sng" dirty="0" err="1">
                <a:solidFill>
                  <a:srgbClr val="0070C0"/>
                </a:solidFill>
              </a:rPr>
              <a:t>semnificative</a:t>
            </a:r>
            <a:endParaRPr lang="en-US" b="1" u="sng" dirty="0">
              <a:solidFill>
                <a:srgbClr val="0070C0"/>
              </a:solidFill>
            </a:endParaRPr>
          </a:p>
          <a:p>
            <a:pPr>
              <a:spcBef>
                <a:spcPts val="600"/>
              </a:spcBef>
            </a:pPr>
            <a:endParaRPr lang="en-US" b="1" u="sng" dirty="0"/>
          </a:p>
          <a:p>
            <a:pPr>
              <a:spcBef>
                <a:spcPts val="600"/>
              </a:spcBef>
              <a:spcAft>
                <a:spcPts val="300"/>
              </a:spcAft>
            </a:pPr>
            <a:r>
              <a:rPr lang="ro-RO" b="1" i="1" dirty="0"/>
              <a:t>Alocare publică</a:t>
            </a:r>
            <a:r>
              <a:rPr lang="en-US" b="1" i="1" dirty="0"/>
              <a:t>: </a:t>
            </a:r>
            <a:r>
              <a:rPr lang="ro-RO" b="1" i="1" dirty="0"/>
              <a:t>22</a:t>
            </a:r>
            <a:r>
              <a:rPr lang="en-US" b="1" i="1" dirty="0"/>
              <a:t>4.</a:t>
            </a:r>
            <a:r>
              <a:rPr lang="ro-RO" b="1" i="1" dirty="0"/>
              <a:t>035</a:t>
            </a:r>
            <a:r>
              <a:rPr lang="en-US" b="1" i="1" dirty="0"/>
              <a:t>.</a:t>
            </a:r>
            <a:r>
              <a:rPr lang="ro-RO" b="1" i="1" dirty="0"/>
              <a:t>7</a:t>
            </a:r>
            <a:r>
              <a:rPr lang="en-US" b="1" i="1" dirty="0"/>
              <a:t>0</a:t>
            </a:r>
            <a:r>
              <a:rPr lang="ro-RO" b="1" i="1" dirty="0"/>
              <a:t>5</a:t>
            </a:r>
            <a:r>
              <a:rPr lang="en-US" b="1" i="1" dirty="0"/>
              <a:t> Euro</a:t>
            </a:r>
          </a:p>
          <a:p>
            <a:pPr>
              <a:spcBef>
                <a:spcPts val="600"/>
              </a:spcBef>
              <a:spcAft>
                <a:spcPts val="300"/>
              </a:spcAft>
            </a:pPr>
            <a:r>
              <a:rPr lang="en-US" b="1" dirty="0" err="1"/>
              <a:t>Beneficiarii</a:t>
            </a:r>
            <a:r>
              <a:rPr lang="en-US" b="1" dirty="0"/>
              <a:t> </a:t>
            </a:r>
            <a:r>
              <a:rPr lang="en-US" dirty="0" err="1"/>
              <a:t>acestei</a:t>
            </a:r>
            <a:r>
              <a:rPr lang="en-US" dirty="0"/>
              <a:t> </a:t>
            </a:r>
            <a:r>
              <a:rPr lang="en-US" dirty="0" err="1"/>
              <a:t>intervenții</a:t>
            </a:r>
            <a:r>
              <a:rPr lang="en-US" dirty="0"/>
              <a:t> </a:t>
            </a:r>
            <a:r>
              <a:rPr lang="en-US" dirty="0" err="1"/>
              <a:t>sunt</a:t>
            </a:r>
            <a:r>
              <a:rPr lang="en-US" dirty="0"/>
              <a:t> </a:t>
            </a:r>
            <a:r>
              <a:rPr lang="en-US" dirty="0" err="1"/>
              <a:t>fermierii</a:t>
            </a:r>
            <a:r>
              <a:rPr lang="en-US" dirty="0"/>
              <a:t> </a:t>
            </a:r>
            <a:r>
              <a:rPr lang="en-US" dirty="0" err="1"/>
              <a:t>activi</a:t>
            </a:r>
            <a:r>
              <a:rPr lang="en-US" dirty="0"/>
              <a:t>, </a:t>
            </a:r>
            <a:r>
              <a:rPr lang="en-US" dirty="0" err="1"/>
              <a:t>în</a:t>
            </a:r>
            <a:r>
              <a:rPr lang="en-US" dirty="0"/>
              <a:t> </a:t>
            </a:r>
            <a:r>
              <a:rPr lang="en-US" dirty="0" err="1"/>
              <a:t>conformitate</a:t>
            </a:r>
            <a:r>
              <a:rPr lang="en-US" dirty="0"/>
              <a:t> cu </a:t>
            </a:r>
            <a:r>
              <a:rPr lang="en-US" dirty="0" err="1"/>
              <a:t>prevederile</a:t>
            </a:r>
            <a:r>
              <a:rPr lang="en-US" dirty="0"/>
              <a:t> art. 4, </a:t>
            </a:r>
            <a:r>
              <a:rPr lang="en-US" dirty="0" err="1"/>
              <a:t>alin</a:t>
            </a:r>
            <a:r>
              <a:rPr lang="en-US" dirty="0"/>
              <a:t>. (1) al </a:t>
            </a:r>
            <a:r>
              <a:rPr lang="en-US" dirty="0" err="1"/>
              <a:t>Regulamentului</a:t>
            </a:r>
            <a:r>
              <a:rPr lang="en-US" dirty="0"/>
              <a:t> (UE) </a:t>
            </a:r>
            <a:r>
              <a:rPr lang="en-US" dirty="0" err="1"/>
              <a:t>nr</a:t>
            </a:r>
            <a:r>
              <a:rPr lang="en-US" dirty="0"/>
              <a:t>. 2115/2021. </a:t>
            </a:r>
            <a:r>
              <a:rPr lang="en-US" dirty="0" err="1"/>
              <a:t>Condiționalitatea</a:t>
            </a:r>
            <a:r>
              <a:rPr lang="en-US" dirty="0"/>
              <a:t> se </a:t>
            </a:r>
            <a:r>
              <a:rPr lang="en-US" dirty="0" err="1"/>
              <a:t>aplică</a:t>
            </a:r>
            <a:r>
              <a:rPr lang="en-US" dirty="0"/>
              <a:t> la </a:t>
            </a:r>
            <a:r>
              <a:rPr lang="en-US" dirty="0" err="1"/>
              <a:t>nivelul</a:t>
            </a:r>
            <a:r>
              <a:rPr lang="en-US" dirty="0"/>
              <a:t> </a:t>
            </a:r>
            <a:r>
              <a:rPr lang="en-US" dirty="0" err="1"/>
              <a:t>întregii</a:t>
            </a:r>
            <a:r>
              <a:rPr lang="en-US" dirty="0"/>
              <a:t> </a:t>
            </a:r>
            <a:r>
              <a:rPr lang="en-US" dirty="0" err="1"/>
              <a:t>exploatații</a:t>
            </a:r>
            <a:r>
              <a:rPr lang="en-US" dirty="0"/>
              <a:t> </a:t>
            </a:r>
            <a:r>
              <a:rPr lang="en-US" dirty="0" err="1"/>
              <a:t>și</a:t>
            </a:r>
            <a:r>
              <a:rPr lang="en-US" dirty="0"/>
              <a:t> </a:t>
            </a:r>
            <a:r>
              <a:rPr lang="en-US" dirty="0" err="1"/>
              <a:t>pe</a:t>
            </a:r>
            <a:r>
              <a:rPr lang="en-US" dirty="0"/>
              <a:t> </a:t>
            </a:r>
            <a:r>
              <a:rPr lang="en-US" dirty="0" err="1"/>
              <a:t>parcursul</a:t>
            </a:r>
            <a:r>
              <a:rPr lang="en-US" dirty="0"/>
              <a:t> </a:t>
            </a:r>
            <a:r>
              <a:rPr lang="en-US" dirty="0" err="1"/>
              <a:t>întregului</a:t>
            </a:r>
            <a:r>
              <a:rPr lang="en-US" dirty="0"/>
              <a:t> an </a:t>
            </a:r>
            <a:r>
              <a:rPr lang="en-US" dirty="0" err="1"/>
              <a:t>calendaristic</a:t>
            </a:r>
            <a:r>
              <a:rPr lang="en-US" dirty="0"/>
              <a:t>.</a:t>
            </a:r>
          </a:p>
          <a:p>
            <a:pPr>
              <a:spcBef>
                <a:spcPts val="600"/>
              </a:spcBef>
            </a:pPr>
            <a:r>
              <a:rPr lang="en-US" dirty="0"/>
              <a:t>Zona</a:t>
            </a:r>
            <a:r>
              <a:rPr lang="ro-RO" dirty="0"/>
              <a:t>rea</a:t>
            </a:r>
            <a:r>
              <a:rPr lang="en-US" dirty="0"/>
              <a:t> </a:t>
            </a:r>
            <a:r>
              <a:rPr lang="ro-RO" dirty="0" err="1"/>
              <a:t>suprafetlor</a:t>
            </a:r>
            <a:r>
              <a:rPr lang="ro-RO" dirty="0"/>
              <a:t> </a:t>
            </a:r>
            <a:r>
              <a:rPr lang="en-US" dirty="0"/>
              <a:t>cu </a:t>
            </a:r>
            <a:r>
              <a:rPr lang="en-US" dirty="0" err="1"/>
              <a:t>constrângeri</a:t>
            </a:r>
            <a:r>
              <a:rPr lang="en-US" dirty="0"/>
              <a:t> </a:t>
            </a:r>
            <a:r>
              <a:rPr lang="en-US" dirty="0" err="1"/>
              <a:t>naturale</a:t>
            </a:r>
            <a:r>
              <a:rPr lang="en-US" dirty="0"/>
              <a:t> </a:t>
            </a:r>
            <a:r>
              <a:rPr lang="en-US" dirty="0" err="1"/>
              <a:t>semnificative</a:t>
            </a:r>
            <a:r>
              <a:rPr lang="en-US" dirty="0"/>
              <a:t> a </a:t>
            </a:r>
            <a:r>
              <a:rPr lang="en-US" dirty="0" err="1"/>
              <a:t>fost</a:t>
            </a:r>
            <a:r>
              <a:rPr lang="en-US" dirty="0"/>
              <a:t> </a:t>
            </a:r>
            <a:r>
              <a:rPr lang="ro-RO" dirty="0" err="1"/>
              <a:t>stabilitătă</a:t>
            </a:r>
            <a:r>
              <a:rPr lang="en-US" dirty="0"/>
              <a:t> </a:t>
            </a:r>
            <a:r>
              <a:rPr lang="en-US" dirty="0" err="1"/>
              <a:t>în</a:t>
            </a:r>
            <a:r>
              <a:rPr lang="en-US" dirty="0"/>
              <a:t> </a:t>
            </a:r>
            <a:r>
              <a:rPr lang="en-US" dirty="0" err="1"/>
              <a:t>România</a:t>
            </a:r>
            <a:r>
              <a:rPr lang="en-US" dirty="0"/>
              <a:t> </a:t>
            </a:r>
            <a:r>
              <a:rPr lang="en-US" dirty="0" err="1"/>
              <a:t>în</a:t>
            </a:r>
            <a:r>
              <a:rPr lang="en-US" dirty="0"/>
              <a:t> </a:t>
            </a:r>
            <a:r>
              <a:rPr lang="en-US" dirty="0" err="1"/>
              <a:t>perioada</a:t>
            </a:r>
            <a:r>
              <a:rPr lang="en-US" dirty="0"/>
              <a:t> 2019-2022. </a:t>
            </a:r>
            <a:r>
              <a:rPr lang="en-US" dirty="0" err="1"/>
              <a:t>Astfel</a:t>
            </a:r>
            <a:r>
              <a:rPr lang="en-US" dirty="0"/>
              <a:t>, un </a:t>
            </a:r>
            <a:r>
              <a:rPr lang="en-US" dirty="0" err="1"/>
              <a:t>număr</a:t>
            </a:r>
            <a:r>
              <a:rPr lang="en-US" dirty="0"/>
              <a:t> de </a:t>
            </a:r>
            <a:r>
              <a:rPr lang="en-US" b="1" dirty="0"/>
              <a:t>757 </a:t>
            </a:r>
            <a:r>
              <a:rPr lang="en-US" b="1" dirty="0" err="1"/>
              <a:t>localități</a:t>
            </a:r>
            <a:r>
              <a:rPr lang="en-US" b="1" dirty="0"/>
              <a:t> au </a:t>
            </a:r>
            <a:r>
              <a:rPr lang="en-US" b="1" dirty="0" err="1"/>
              <a:t>fost</a:t>
            </a:r>
            <a:r>
              <a:rPr lang="en-US" b="1" dirty="0"/>
              <a:t> </a:t>
            </a:r>
            <a:r>
              <a:rPr lang="en-US" b="1" dirty="0" err="1"/>
              <a:t>incluse</a:t>
            </a:r>
            <a:r>
              <a:rPr lang="en-US" b="1" dirty="0"/>
              <a:t> </a:t>
            </a:r>
            <a:r>
              <a:rPr lang="en-US" b="1" dirty="0" err="1"/>
              <a:t>în</a:t>
            </a:r>
            <a:r>
              <a:rPr lang="en-US" b="1" dirty="0"/>
              <a:t> </a:t>
            </a:r>
            <a:r>
              <a:rPr lang="en-US" b="1" dirty="0" err="1"/>
              <a:t>această</a:t>
            </a:r>
            <a:r>
              <a:rPr lang="en-US" b="1" dirty="0"/>
              <a:t> </a:t>
            </a:r>
            <a:r>
              <a:rPr lang="en-US" b="1" dirty="0" err="1"/>
              <a:t>categorie</a:t>
            </a:r>
            <a:r>
              <a:rPr lang="en-US" b="1" dirty="0"/>
              <a:t>, cu o </a:t>
            </a:r>
            <a:r>
              <a:rPr lang="en-US" b="1" dirty="0" err="1"/>
              <a:t>suprafața</a:t>
            </a:r>
            <a:r>
              <a:rPr lang="en-US" b="1" dirty="0"/>
              <a:t> </a:t>
            </a:r>
            <a:r>
              <a:rPr lang="en-US" b="1" dirty="0" err="1"/>
              <a:t>agricolă</a:t>
            </a:r>
            <a:r>
              <a:rPr lang="en-US" b="1" dirty="0"/>
              <a:t> de 4.327.685 ha </a:t>
            </a:r>
            <a:r>
              <a:rPr lang="en-US" dirty="0"/>
              <a:t>(date APIA 2021)</a:t>
            </a:r>
            <a:r>
              <a:rPr lang="ro-RO" dirty="0"/>
              <a:t>.</a:t>
            </a:r>
            <a:endParaRPr lang="en-US" dirty="0"/>
          </a:p>
          <a:p>
            <a:pPr>
              <a:spcBef>
                <a:spcPts val="600"/>
              </a:spcBef>
              <a:spcAft>
                <a:spcPts val="300"/>
              </a:spcAft>
            </a:pPr>
            <a:r>
              <a:rPr lang="en-US" b="1" dirty="0"/>
              <a:t>Intensitatea </a:t>
            </a:r>
            <a:r>
              <a:rPr lang="en-US" b="1" dirty="0" err="1"/>
              <a:t>sprijinului</a:t>
            </a:r>
            <a:r>
              <a:rPr lang="en-US" b="1" dirty="0"/>
              <a:t> public </a:t>
            </a:r>
            <a:r>
              <a:rPr lang="en-US" b="1" dirty="0" err="1"/>
              <a:t>nerambursabil</a:t>
            </a:r>
            <a:r>
              <a:rPr lang="en-US" b="1" dirty="0"/>
              <a:t> </a:t>
            </a:r>
            <a:r>
              <a:rPr lang="en-US" b="1" dirty="0" err="1"/>
              <a:t>este</a:t>
            </a:r>
            <a:r>
              <a:rPr lang="en-US" b="1" dirty="0"/>
              <a:t> de 100% </a:t>
            </a:r>
            <a:r>
              <a:rPr lang="en-US" dirty="0"/>
              <a:t>din </a:t>
            </a:r>
            <a:r>
              <a:rPr lang="en-US" dirty="0" err="1"/>
              <a:t>totalul</a:t>
            </a:r>
            <a:r>
              <a:rPr lang="en-US" dirty="0"/>
              <a:t> </a:t>
            </a:r>
            <a:r>
              <a:rPr lang="en-US" dirty="0" err="1"/>
              <a:t>costurilor</a:t>
            </a:r>
            <a:r>
              <a:rPr lang="en-US" dirty="0"/>
              <a:t> </a:t>
            </a:r>
            <a:r>
              <a:rPr lang="en-US" dirty="0" err="1"/>
              <a:t>eligibile</a:t>
            </a:r>
            <a:r>
              <a:rPr lang="ro-RO" dirty="0"/>
              <a:t> iar </a:t>
            </a:r>
            <a:r>
              <a:rPr lang="en-US" b="1" dirty="0" err="1"/>
              <a:t>nivelul</a:t>
            </a:r>
            <a:r>
              <a:rPr lang="en-US" b="1" dirty="0"/>
              <a:t> </a:t>
            </a:r>
            <a:r>
              <a:rPr lang="en-US" b="1" dirty="0" err="1"/>
              <a:t>plății</a:t>
            </a:r>
            <a:r>
              <a:rPr lang="en-US" b="1" dirty="0"/>
              <a:t> </a:t>
            </a:r>
            <a:r>
              <a:rPr lang="en-US" b="1" dirty="0" err="1"/>
              <a:t>compensatorii</a:t>
            </a:r>
            <a:r>
              <a:rPr lang="en-US" b="1" dirty="0"/>
              <a:t> </a:t>
            </a:r>
            <a:r>
              <a:rPr lang="en-US" b="1" dirty="0" err="1"/>
              <a:t>este</a:t>
            </a:r>
            <a:r>
              <a:rPr lang="en-US" b="1" dirty="0"/>
              <a:t> de 12 euro/ha/an.</a:t>
            </a:r>
            <a:endParaRPr lang="ro-RO" b="1" dirty="0"/>
          </a:p>
          <a:p>
            <a:pPr>
              <a:spcBef>
                <a:spcPts val="600"/>
              </a:spcBef>
              <a:spcAft>
                <a:spcPts val="300"/>
              </a:spcAft>
            </a:pPr>
            <a:r>
              <a:rPr lang="en-US" dirty="0"/>
              <a:t>Nu se </a:t>
            </a:r>
            <a:r>
              <a:rPr lang="en-US" dirty="0" err="1"/>
              <a:t>aplică</a:t>
            </a:r>
            <a:r>
              <a:rPr lang="en-US" dirty="0"/>
              <a:t> </a:t>
            </a:r>
            <a:r>
              <a:rPr lang="en-US" dirty="0" err="1"/>
              <a:t>intervale</a:t>
            </a:r>
            <a:r>
              <a:rPr lang="en-US" dirty="0"/>
              <a:t> de </a:t>
            </a:r>
            <a:r>
              <a:rPr lang="en-US" dirty="0" err="1"/>
              <a:t>degresivitate</a:t>
            </a:r>
            <a:r>
              <a:rPr lang="en-US" dirty="0"/>
              <a:t> a </a:t>
            </a:r>
            <a:r>
              <a:rPr lang="en-US" dirty="0" err="1"/>
              <a:t>plăților</a:t>
            </a:r>
            <a:r>
              <a:rPr lang="en-US" dirty="0"/>
              <a:t> </a:t>
            </a:r>
            <a:r>
              <a:rPr lang="en-US" dirty="0" err="1"/>
              <a:t>pentru</a:t>
            </a:r>
            <a:r>
              <a:rPr lang="en-US" dirty="0"/>
              <a:t> </a:t>
            </a:r>
            <a:r>
              <a:rPr lang="en-US" dirty="0" err="1"/>
              <a:t>suprafețe</a:t>
            </a:r>
            <a:r>
              <a:rPr lang="ro-RO" dirty="0"/>
              <a:t>.</a:t>
            </a:r>
            <a:endParaRPr lang="en-US" dirty="0"/>
          </a:p>
        </p:txBody>
      </p:sp>
    </p:spTree>
    <p:extLst>
      <p:ext uri="{BB962C8B-B14F-4D97-AF65-F5344CB8AC3E}">
        <p14:creationId xmlns:p14="http://schemas.microsoft.com/office/powerpoint/2010/main" val="10443180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109</a:t>
            </a:fld>
            <a:endParaRPr lang="ro-RO" dirty="0"/>
          </a:p>
        </p:txBody>
      </p:sp>
      <p:sp>
        <p:nvSpPr>
          <p:cNvPr id="3" name="Rectangle 2"/>
          <p:cNvSpPr/>
          <p:nvPr/>
        </p:nvSpPr>
        <p:spPr>
          <a:xfrm>
            <a:off x="799645" y="1254802"/>
            <a:ext cx="10934376" cy="4862870"/>
          </a:xfrm>
          <a:prstGeom prst="rect">
            <a:avLst/>
          </a:prstGeom>
        </p:spPr>
        <p:txBody>
          <a:bodyPr wrap="square">
            <a:spAutoFit/>
          </a:bodyPr>
          <a:lstStyle/>
          <a:p>
            <a:r>
              <a:rPr lang="en-US" b="1" u="sng" dirty="0">
                <a:solidFill>
                  <a:srgbClr val="0070C0"/>
                </a:solidFill>
              </a:rPr>
              <a:t>DR-1</a:t>
            </a:r>
            <a:r>
              <a:rPr lang="ro-RO" b="1" u="sng" dirty="0">
                <a:solidFill>
                  <a:srgbClr val="0070C0"/>
                </a:solidFill>
              </a:rPr>
              <a:t>1 </a:t>
            </a:r>
            <a:r>
              <a:rPr lang="en-US" b="1" u="sng" dirty="0">
                <a:solidFill>
                  <a:srgbClr val="0070C0"/>
                </a:solidFill>
              </a:rPr>
              <a:t>Zone </a:t>
            </a:r>
            <a:r>
              <a:rPr lang="en-US" b="1" u="sng" dirty="0" err="1">
                <a:solidFill>
                  <a:srgbClr val="0070C0"/>
                </a:solidFill>
              </a:rPr>
              <a:t>afectate</a:t>
            </a:r>
            <a:r>
              <a:rPr lang="en-US" b="1" u="sng" dirty="0">
                <a:solidFill>
                  <a:srgbClr val="0070C0"/>
                </a:solidFill>
              </a:rPr>
              <a:t> de </a:t>
            </a:r>
            <a:r>
              <a:rPr lang="en-US" b="1" u="sng" dirty="0" err="1">
                <a:solidFill>
                  <a:srgbClr val="0070C0"/>
                </a:solidFill>
              </a:rPr>
              <a:t>constrângeri</a:t>
            </a:r>
            <a:r>
              <a:rPr lang="en-US" b="1" u="sng" dirty="0">
                <a:solidFill>
                  <a:srgbClr val="0070C0"/>
                </a:solidFill>
              </a:rPr>
              <a:t> </a:t>
            </a:r>
            <a:r>
              <a:rPr lang="en-US" b="1" u="sng" dirty="0" err="1">
                <a:solidFill>
                  <a:srgbClr val="0070C0"/>
                </a:solidFill>
              </a:rPr>
              <a:t>naturale</a:t>
            </a:r>
            <a:r>
              <a:rPr lang="en-US" b="1" u="sng" dirty="0">
                <a:solidFill>
                  <a:srgbClr val="0070C0"/>
                </a:solidFill>
              </a:rPr>
              <a:t> </a:t>
            </a:r>
            <a:r>
              <a:rPr lang="ro-RO" b="1" u="sng" dirty="0">
                <a:solidFill>
                  <a:srgbClr val="0070C0"/>
                </a:solidFill>
              </a:rPr>
              <a:t>specifice</a:t>
            </a:r>
            <a:r>
              <a:rPr lang="ro-RO" b="1"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25.150.000 </a:t>
            </a:r>
            <a:r>
              <a:rPr lang="en-US" b="1" i="1" dirty="0">
                <a:solidFill>
                  <a:srgbClr val="0070C0"/>
                </a:solidFill>
              </a:rPr>
              <a:t>Euro</a:t>
            </a:r>
            <a:endParaRPr lang="ro-RO" b="1" i="1" dirty="0">
              <a:solidFill>
                <a:srgbClr val="0070C0"/>
              </a:solidFill>
            </a:endParaRPr>
          </a:p>
          <a:p>
            <a:pPr>
              <a:spcBef>
                <a:spcPts val="600"/>
              </a:spcBef>
            </a:pPr>
            <a:r>
              <a:rPr lang="en-US" b="1" dirty="0" err="1"/>
              <a:t>Beneficiarii</a:t>
            </a:r>
            <a:r>
              <a:rPr lang="en-US" b="1" dirty="0"/>
              <a:t> </a:t>
            </a:r>
            <a:r>
              <a:rPr lang="en-US" b="1" dirty="0" err="1"/>
              <a:t>acestei</a:t>
            </a:r>
            <a:r>
              <a:rPr lang="en-US" b="1" dirty="0"/>
              <a:t> </a:t>
            </a:r>
            <a:r>
              <a:rPr lang="en-US" b="1" dirty="0" err="1"/>
              <a:t>intervenție</a:t>
            </a:r>
            <a:r>
              <a:rPr lang="en-US" b="1" dirty="0"/>
              <a:t> </a:t>
            </a:r>
            <a:r>
              <a:rPr lang="en-US" b="1" dirty="0" err="1"/>
              <a:t>sunt</a:t>
            </a:r>
            <a:r>
              <a:rPr lang="en-US" b="1" dirty="0"/>
              <a:t> </a:t>
            </a:r>
            <a:r>
              <a:rPr lang="en-US" b="1" dirty="0" err="1"/>
              <a:t>fermierii</a:t>
            </a:r>
            <a:r>
              <a:rPr lang="en-US" b="1" dirty="0"/>
              <a:t> </a:t>
            </a:r>
            <a:r>
              <a:rPr lang="en-US" b="1" dirty="0" err="1"/>
              <a:t>activi</a:t>
            </a:r>
            <a:r>
              <a:rPr lang="en-US" dirty="0"/>
              <a:t>, </a:t>
            </a:r>
            <a:r>
              <a:rPr lang="en-US" dirty="0" err="1"/>
              <a:t>în</a:t>
            </a:r>
            <a:r>
              <a:rPr lang="en-US" dirty="0"/>
              <a:t> </a:t>
            </a:r>
            <a:r>
              <a:rPr lang="en-US" dirty="0" err="1"/>
              <a:t>conformitate</a:t>
            </a:r>
            <a:r>
              <a:rPr lang="en-US" dirty="0"/>
              <a:t> cu </a:t>
            </a:r>
            <a:r>
              <a:rPr lang="en-US" dirty="0" err="1"/>
              <a:t>prevederile</a:t>
            </a:r>
            <a:r>
              <a:rPr lang="en-US" dirty="0"/>
              <a:t> art. 4, </a:t>
            </a:r>
            <a:r>
              <a:rPr lang="en-US" dirty="0" err="1"/>
              <a:t>alin</a:t>
            </a:r>
            <a:r>
              <a:rPr lang="en-US" dirty="0"/>
              <a:t>. (1) al </a:t>
            </a:r>
            <a:r>
              <a:rPr lang="en-US" dirty="0" err="1"/>
              <a:t>Regulamentului</a:t>
            </a:r>
            <a:r>
              <a:rPr lang="en-US" dirty="0"/>
              <a:t> (UE) </a:t>
            </a:r>
            <a:r>
              <a:rPr lang="en-US" dirty="0" err="1"/>
              <a:t>nr</a:t>
            </a:r>
            <a:r>
              <a:rPr lang="en-US" dirty="0"/>
              <a:t>. 2115/2021.</a:t>
            </a:r>
            <a:r>
              <a:rPr lang="ro-RO" dirty="0"/>
              <a:t> </a:t>
            </a:r>
            <a:r>
              <a:rPr lang="en-US" dirty="0" err="1"/>
              <a:t>Condiționalitea</a:t>
            </a:r>
            <a:r>
              <a:rPr lang="en-US" dirty="0"/>
              <a:t> se </a:t>
            </a:r>
            <a:r>
              <a:rPr lang="en-US" dirty="0" err="1"/>
              <a:t>aplică</a:t>
            </a:r>
            <a:r>
              <a:rPr lang="en-US" dirty="0"/>
              <a:t> la </a:t>
            </a:r>
            <a:r>
              <a:rPr lang="en-US" dirty="0" err="1"/>
              <a:t>nivelul</a:t>
            </a:r>
            <a:r>
              <a:rPr lang="en-US" dirty="0"/>
              <a:t> </a:t>
            </a:r>
            <a:r>
              <a:rPr lang="en-US" dirty="0" err="1"/>
              <a:t>întregii</a:t>
            </a:r>
            <a:r>
              <a:rPr lang="en-US" dirty="0"/>
              <a:t> </a:t>
            </a:r>
            <a:r>
              <a:rPr lang="en-US" dirty="0" err="1"/>
              <a:t>exploatații</a:t>
            </a:r>
            <a:r>
              <a:rPr lang="en-US" dirty="0"/>
              <a:t> </a:t>
            </a:r>
            <a:r>
              <a:rPr lang="en-US" dirty="0" err="1"/>
              <a:t>și</a:t>
            </a:r>
            <a:r>
              <a:rPr lang="en-US" dirty="0"/>
              <a:t> </a:t>
            </a:r>
            <a:r>
              <a:rPr lang="en-US" dirty="0" err="1"/>
              <a:t>pe</a:t>
            </a:r>
            <a:r>
              <a:rPr lang="en-US" dirty="0"/>
              <a:t> </a:t>
            </a:r>
            <a:r>
              <a:rPr lang="en-US" dirty="0" err="1"/>
              <a:t>parcursul</a:t>
            </a:r>
            <a:r>
              <a:rPr lang="en-US" dirty="0"/>
              <a:t> </a:t>
            </a:r>
            <a:r>
              <a:rPr lang="en-US" dirty="0" err="1"/>
              <a:t>întregului</a:t>
            </a:r>
            <a:r>
              <a:rPr lang="en-US" dirty="0"/>
              <a:t> an </a:t>
            </a:r>
            <a:r>
              <a:rPr lang="en-US" dirty="0" err="1"/>
              <a:t>calendaristic</a:t>
            </a:r>
            <a:r>
              <a:rPr lang="ro-RO" dirty="0"/>
              <a:t>.</a:t>
            </a:r>
          </a:p>
          <a:p>
            <a:pPr>
              <a:spcBef>
                <a:spcPts val="600"/>
              </a:spcBef>
            </a:pPr>
            <a:r>
              <a:rPr lang="en-US" b="1" dirty="0" err="1"/>
              <a:t>Suprafața</a:t>
            </a:r>
            <a:r>
              <a:rPr lang="en-US" b="1" dirty="0"/>
              <a:t> </a:t>
            </a:r>
            <a:r>
              <a:rPr lang="en-US" b="1" dirty="0" err="1"/>
              <a:t>ocupată</a:t>
            </a:r>
            <a:r>
              <a:rPr lang="en-US" b="1" dirty="0"/>
              <a:t> de </a:t>
            </a:r>
            <a:r>
              <a:rPr lang="en-US" b="1" dirty="0" err="1"/>
              <a:t>cele</a:t>
            </a:r>
            <a:r>
              <a:rPr lang="en-US" b="1" dirty="0"/>
              <a:t> </a:t>
            </a:r>
            <a:r>
              <a:rPr lang="en-US" b="1" dirty="0" err="1"/>
              <a:t>zonele</a:t>
            </a:r>
            <a:r>
              <a:rPr lang="en-US" b="1" dirty="0"/>
              <a:t> care se </a:t>
            </a:r>
            <a:r>
              <a:rPr lang="en-US" b="1" dirty="0" err="1"/>
              <a:t>confruntă</a:t>
            </a:r>
            <a:r>
              <a:rPr lang="en-US" b="1" dirty="0"/>
              <a:t> cu </a:t>
            </a:r>
            <a:r>
              <a:rPr lang="en-US" b="1" dirty="0" err="1"/>
              <a:t>constrângeri</a:t>
            </a:r>
            <a:r>
              <a:rPr lang="en-US" b="1" dirty="0"/>
              <a:t> </a:t>
            </a:r>
            <a:r>
              <a:rPr lang="en-US" b="1" dirty="0" err="1"/>
              <a:t>specifice</a:t>
            </a:r>
            <a:r>
              <a:rPr lang="en-US" b="1" dirty="0"/>
              <a:t> (Delta </a:t>
            </a:r>
            <a:r>
              <a:rPr lang="en-US" b="1" dirty="0" err="1"/>
              <a:t>Dunării</a:t>
            </a:r>
            <a:r>
              <a:rPr lang="en-US" b="1" dirty="0"/>
              <a:t>) </a:t>
            </a:r>
            <a:r>
              <a:rPr lang="en-US" b="1" dirty="0" err="1"/>
              <a:t>este</a:t>
            </a:r>
            <a:r>
              <a:rPr lang="en-US" b="1" dirty="0"/>
              <a:t> de circa 5.900 km2, </a:t>
            </a:r>
            <a:r>
              <a:rPr lang="en-US" b="1" dirty="0" err="1"/>
              <a:t>reprezentând</a:t>
            </a:r>
            <a:r>
              <a:rPr lang="en-US" b="1" dirty="0"/>
              <a:t> 2,47% din </a:t>
            </a:r>
            <a:r>
              <a:rPr lang="en-US" b="1" dirty="0" err="1"/>
              <a:t>suprafața</a:t>
            </a:r>
            <a:r>
              <a:rPr lang="en-US" b="1" dirty="0"/>
              <a:t> </a:t>
            </a:r>
            <a:r>
              <a:rPr lang="en-US" b="1" dirty="0" err="1"/>
              <a:t>totală</a:t>
            </a:r>
            <a:r>
              <a:rPr lang="en-US" b="1" dirty="0"/>
              <a:t> a </a:t>
            </a:r>
            <a:r>
              <a:rPr lang="en-US" b="1" dirty="0" err="1"/>
              <a:t>României</a:t>
            </a:r>
            <a:r>
              <a:rPr lang="en-US" b="1" dirty="0"/>
              <a:t> </a:t>
            </a:r>
            <a:r>
              <a:rPr lang="en-US" b="1" dirty="0" err="1"/>
              <a:t>și</a:t>
            </a:r>
            <a:r>
              <a:rPr lang="en-US" b="1" dirty="0"/>
              <a:t> </a:t>
            </a:r>
            <a:r>
              <a:rPr lang="en-US" b="1" dirty="0" err="1"/>
              <a:t>în</a:t>
            </a:r>
            <a:r>
              <a:rPr lang="en-US" b="1" dirty="0"/>
              <a:t> care </a:t>
            </a:r>
            <a:r>
              <a:rPr lang="en-US" b="1" dirty="0" err="1"/>
              <a:t>suprafața</a:t>
            </a:r>
            <a:r>
              <a:rPr lang="en-US" b="1" dirty="0"/>
              <a:t> </a:t>
            </a:r>
            <a:r>
              <a:rPr lang="en-US" b="1" dirty="0" err="1"/>
              <a:t>agricolă</a:t>
            </a:r>
            <a:r>
              <a:rPr lang="en-US" b="1" dirty="0"/>
              <a:t> </a:t>
            </a:r>
            <a:r>
              <a:rPr lang="en-US" b="1" dirty="0" err="1"/>
              <a:t>este</a:t>
            </a:r>
            <a:r>
              <a:rPr lang="en-US" b="1" dirty="0"/>
              <a:t> de 175.117 ha (date APIA 2021).</a:t>
            </a:r>
            <a:endParaRPr lang="ro-RO" b="1" dirty="0"/>
          </a:p>
          <a:p>
            <a:pPr>
              <a:spcBef>
                <a:spcPts val="600"/>
              </a:spcBef>
            </a:pPr>
            <a:r>
              <a:rPr lang="en-US" b="1" dirty="0"/>
              <a:t>Intensitatea </a:t>
            </a:r>
            <a:r>
              <a:rPr lang="en-US" b="1" dirty="0" err="1"/>
              <a:t>sprijinului</a:t>
            </a:r>
            <a:r>
              <a:rPr lang="en-US" b="1" dirty="0"/>
              <a:t> public </a:t>
            </a:r>
            <a:r>
              <a:rPr lang="en-US" b="1" dirty="0" err="1"/>
              <a:t>nerambursabil</a:t>
            </a:r>
            <a:r>
              <a:rPr lang="en-US" b="1" dirty="0"/>
              <a:t> </a:t>
            </a:r>
            <a:r>
              <a:rPr lang="en-US" b="1" dirty="0" err="1"/>
              <a:t>este</a:t>
            </a:r>
            <a:r>
              <a:rPr lang="en-US" b="1" dirty="0"/>
              <a:t> de 100% </a:t>
            </a:r>
            <a:r>
              <a:rPr lang="en-US" dirty="0"/>
              <a:t>din </a:t>
            </a:r>
            <a:r>
              <a:rPr lang="en-US" dirty="0" err="1"/>
              <a:t>totalul</a:t>
            </a:r>
            <a:r>
              <a:rPr lang="en-US" dirty="0"/>
              <a:t> </a:t>
            </a:r>
            <a:r>
              <a:rPr lang="en-US" dirty="0" err="1"/>
              <a:t>costurilor</a:t>
            </a:r>
            <a:r>
              <a:rPr lang="en-US" dirty="0"/>
              <a:t> </a:t>
            </a:r>
            <a:r>
              <a:rPr lang="en-US" dirty="0" err="1"/>
              <a:t>eligibile</a:t>
            </a:r>
            <a:r>
              <a:rPr lang="ro-RO" dirty="0"/>
              <a:t>, iar </a:t>
            </a:r>
            <a:r>
              <a:rPr lang="en-US" dirty="0" err="1"/>
              <a:t>nivelul</a:t>
            </a:r>
            <a:r>
              <a:rPr lang="en-US" dirty="0"/>
              <a:t> </a:t>
            </a:r>
            <a:r>
              <a:rPr lang="en-US" dirty="0" err="1"/>
              <a:t>plății</a:t>
            </a:r>
            <a:r>
              <a:rPr lang="en-US" dirty="0"/>
              <a:t> </a:t>
            </a:r>
            <a:r>
              <a:rPr lang="en-US" dirty="0" err="1"/>
              <a:t>compensatorii</a:t>
            </a:r>
            <a:r>
              <a:rPr lang="en-US" dirty="0"/>
              <a:t> </a:t>
            </a:r>
            <a:r>
              <a:rPr lang="en-US" dirty="0" err="1"/>
              <a:t>este</a:t>
            </a:r>
            <a:r>
              <a:rPr lang="en-US" dirty="0"/>
              <a:t> de </a:t>
            </a:r>
            <a:r>
              <a:rPr lang="en-US" b="1" dirty="0"/>
              <a:t>80 euro/ha/an</a:t>
            </a:r>
            <a:r>
              <a:rPr lang="en-US" dirty="0"/>
              <a:t>.</a:t>
            </a:r>
          </a:p>
          <a:p>
            <a:pPr>
              <a:spcBef>
                <a:spcPts val="600"/>
              </a:spcBef>
            </a:pPr>
            <a:r>
              <a:rPr lang="en-US" dirty="0" err="1"/>
              <a:t>În</a:t>
            </a:r>
            <a:r>
              <a:rPr lang="en-US" dirty="0"/>
              <a:t> </a:t>
            </a:r>
            <a:r>
              <a:rPr lang="en-US" dirty="0" err="1"/>
              <a:t>cazul</a:t>
            </a:r>
            <a:r>
              <a:rPr lang="en-US" dirty="0"/>
              <a:t> </a:t>
            </a:r>
            <a:r>
              <a:rPr lang="en-US" dirty="0" err="1"/>
              <a:t>fermelor</a:t>
            </a:r>
            <a:r>
              <a:rPr lang="en-US" dirty="0"/>
              <a:t> cu </a:t>
            </a:r>
            <a:r>
              <a:rPr lang="en-US" dirty="0" err="1"/>
              <a:t>suprafețe</a:t>
            </a:r>
            <a:r>
              <a:rPr lang="en-US" dirty="0"/>
              <a:t> </a:t>
            </a:r>
            <a:r>
              <a:rPr lang="en-US" dirty="0" err="1"/>
              <a:t>agricole</a:t>
            </a:r>
            <a:r>
              <a:rPr lang="en-US" dirty="0"/>
              <a:t> </a:t>
            </a:r>
            <a:r>
              <a:rPr lang="en-US" dirty="0" err="1"/>
              <a:t>mai</a:t>
            </a:r>
            <a:r>
              <a:rPr lang="en-US" dirty="0"/>
              <a:t> </a:t>
            </a:r>
            <a:r>
              <a:rPr lang="en-US" dirty="0" err="1"/>
              <a:t>mari</a:t>
            </a:r>
            <a:r>
              <a:rPr lang="en-US" dirty="0"/>
              <a:t> de 50 ha (</a:t>
            </a:r>
            <a:r>
              <a:rPr lang="en-US" dirty="0" err="1"/>
              <a:t>prag</a:t>
            </a:r>
            <a:r>
              <a:rPr lang="en-US" dirty="0"/>
              <a:t> de la care </a:t>
            </a:r>
            <a:r>
              <a:rPr lang="en-US" dirty="0" err="1"/>
              <a:t>începe</a:t>
            </a:r>
            <a:r>
              <a:rPr lang="en-US" dirty="0"/>
              <a:t> </a:t>
            </a:r>
            <a:r>
              <a:rPr lang="en-US" dirty="0" err="1"/>
              <a:t>aplicarea</a:t>
            </a:r>
            <a:r>
              <a:rPr lang="en-US" dirty="0"/>
              <a:t> </a:t>
            </a:r>
            <a:r>
              <a:rPr lang="en-US" dirty="0" err="1"/>
              <a:t>degresivității</a:t>
            </a:r>
            <a:r>
              <a:rPr lang="en-US" dirty="0"/>
              <a:t>), </a:t>
            </a:r>
            <a:r>
              <a:rPr lang="en-US" dirty="0" err="1"/>
              <a:t>valoarea</a:t>
            </a:r>
            <a:r>
              <a:rPr lang="en-US" dirty="0"/>
              <a:t> </a:t>
            </a:r>
            <a:r>
              <a:rPr lang="en-US" dirty="0" err="1"/>
              <a:t>plății</a:t>
            </a:r>
            <a:r>
              <a:rPr lang="en-US" dirty="0"/>
              <a:t> </a:t>
            </a:r>
            <a:r>
              <a:rPr lang="en-US" dirty="0" err="1"/>
              <a:t>scade</a:t>
            </a:r>
            <a:r>
              <a:rPr lang="en-US" dirty="0"/>
              <a:t> </a:t>
            </a:r>
            <a:r>
              <a:rPr lang="en-US" dirty="0" err="1"/>
              <a:t>pentru</a:t>
            </a:r>
            <a:r>
              <a:rPr lang="en-US" dirty="0"/>
              <a:t> </a:t>
            </a:r>
            <a:r>
              <a:rPr lang="en-US" dirty="0" err="1"/>
              <a:t>acele</a:t>
            </a:r>
            <a:r>
              <a:rPr lang="en-US" dirty="0"/>
              <a:t> </a:t>
            </a:r>
            <a:r>
              <a:rPr lang="en-US" dirty="0" err="1"/>
              <a:t>suprafețe</a:t>
            </a:r>
            <a:r>
              <a:rPr lang="en-US" dirty="0"/>
              <a:t> </a:t>
            </a:r>
            <a:r>
              <a:rPr lang="en-US" dirty="0" err="1"/>
              <a:t>agricole</a:t>
            </a:r>
            <a:r>
              <a:rPr lang="en-US" dirty="0"/>
              <a:t> care </a:t>
            </a:r>
            <a:r>
              <a:rPr lang="en-US" dirty="0" err="1"/>
              <a:t>depășesc</a:t>
            </a:r>
            <a:r>
              <a:rPr lang="en-US" dirty="0"/>
              <a:t> </a:t>
            </a:r>
            <a:r>
              <a:rPr lang="en-US" dirty="0" err="1"/>
              <a:t>această</a:t>
            </a:r>
            <a:r>
              <a:rPr lang="en-US" dirty="0"/>
              <a:t> </a:t>
            </a:r>
            <a:r>
              <a:rPr lang="en-US" dirty="0" err="1"/>
              <a:t>valoare</a:t>
            </a:r>
            <a:r>
              <a:rPr lang="en-US" dirty="0"/>
              <a:t>:</a:t>
            </a:r>
          </a:p>
          <a:p>
            <a:pPr lvl="3">
              <a:spcBef>
                <a:spcPts val="600"/>
              </a:spcBef>
            </a:pPr>
            <a:r>
              <a:rPr lang="en-US" dirty="0"/>
              <a:t>• 1-50 ha - 100% din prima </a:t>
            </a:r>
            <a:r>
              <a:rPr lang="en-US" dirty="0" err="1"/>
              <a:t>acordată</a:t>
            </a:r>
            <a:r>
              <a:rPr lang="en-US" dirty="0"/>
              <a:t> </a:t>
            </a:r>
            <a:r>
              <a:rPr lang="en-US" dirty="0" err="1"/>
              <a:t>pe</a:t>
            </a:r>
            <a:r>
              <a:rPr lang="en-US" dirty="0"/>
              <a:t> </a:t>
            </a:r>
            <a:r>
              <a:rPr lang="en-US" dirty="0" err="1"/>
              <a:t>hectar</a:t>
            </a:r>
            <a:r>
              <a:rPr lang="en-US" dirty="0"/>
              <a:t> - </a:t>
            </a:r>
            <a:r>
              <a:rPr lang="en-US" b="1" dirty="0"/>
              <a:t>80 euro/ha/an</a:t>
            </a:r>
            <a:r>
              <a:rPr lang="en-US" dirty="0"/>
              <a:t>,</a:t>
            </a:r>
          </a:p>
          <a:p>
            <a:pPr lvl="3">
              <a:spcBef>
                <a:spcPts val="600"/>
              </a:spcBef>
            </a:pPr>
            <a:r>
              <a:rPr lang="en-US" dirty="0"/>
              <a:t>• 50,01-100 ha – 75% din prima </a:t>
            </a:r>
            <a:r>
              <a:rPr lang="en-US" dirty="0" err="1"/>
              <a:t>acordată</a:t>
            </a:r>
            <a:r>
              <a:rPr lang="en-US" dirty="0"/>
              <a:t> </a:t>
            </a:r>
            <a:r>
              <a:rPr lang="en-US" dirty="0" err="1"/>
              <a:t>pe</a:t>
            </a:r>
            <a:r>
              <a:rPr lang="en-US" dirty="0"/>
              <a:t> </a:t>
            </a:r>
            <a:r>
              <a:rPr lang="en-US" dirty="0" err="1"/>
              <a:t>hectar</a:t>
            </a:r>
            <a:r>
              <a:rPr lang="en-US" dirty="0"/>
              <a:t> - </a:t>
            </a:r>
            <a:r>
              <a:rPr lang="en-US" b="1" dirty="0"/>
              <a:t>60 euro/ha/an</a:t>
            </a:r>
            <a:r>
              <a:rPr lang="en-US" dirty="0"/>
              <a:t>,</a:t>
            </a:r>
          </a:p>
          <a:p>
            <a:pPr lvl="3">
              <a:spcBef>
                <a:spcPts val="600"/>
              </a:spcBef>
            </a:pPr>
            <a:r>
              <a:rPr lang="en-US" dirty="0"/>
              <a:t>• 100,01-300 ha - 50% din prima </a:t>
            </a:r>
            <a:r>
              <a:rPr lang="en-US" dirty="0" err="1"/>
              <a:t>acordată</a:t>
            </a:r>
            <a:r>
              <a:rPr lang="en-US" dirty="0"/>
              <a:t> </a:t>
            </a:r>
            <a:r>
              <a:rPr lang="en-US" dirty="0" err="1"/>
              <a:t>pe</a:t>
            </a:r>
            <a:r>
              <a:rPr lang="en-US" dirty="0"/>
              <a:t> </a:t>
            </a:r>
            <a:r>
              <a:rPr lang="en-US" dirty="0" err="1"/>
              <a:t>hectar</a:t>
            </a:r>
            <a:r>
              <a:rPr lang="en-US" dirty="0"/>
              <a:t> - </a:t>
            </a:r>
            <a:r>
              <a:rPr lang="en-US" b="1" dirty="0"/>
              <a:t>40 euro/ha/an</a:t>
            </a:r>
            <a:r>
              <a:rPr lang="en-US" dirty="0"/>
              <a:t>,</a:t>
            </a:r>
          </a:p>
          <a:p>
            <a:pPr lvl="3">
              <a:spcBef>
                <a:spcPts val="600"/>
              </a:spcBef>
            </a:pPr>
            <a:r>
              <a:rPr lang="en-US" dirty="0"/>
              <a:t>• </a:t>
            </a:r>
            <a:r>
              <a:rPr lang="en-US" dirty="0" err="1"/>
              <a:t>peste</a:t>
            </a:r>
            <a:r>
              <a:rPr lang="en-US" dirty="0"/>
              <a:t> 300 ha - 35% din prima </a:t>
            </a:r>
            <a:r>
              <a:rPr lang="en-US" dirty="0" err="1"/>
              <a:t>acordată</a:t>
            </a:r>
            <a:r>
              <a:rPr lang="en-US" dirty="0"/>
              <a:t> </a:t>
            </a:r>
            <a:r>
              <a:rPr lang="en-US" dirty="0" err="1"/>
              <a:t>pe</a:t>
            </a:r>
            <a:r>
              <a:rPr lang="en-US" dirty="0"/>
              <a:t> </a:t>
            </a:r>
            <a:r>
              <a:rPr lang="en-US" dirty="0" err="1"/>
              <a:t>hectar</a:t>
            </a:r>
            <a:r>
              <a:rPr lang="en-US" dirty="0"/>
              <a:t> - </a:t>
            </a:r>
            <a:r>
              <a:rPr lang="en-US" b="1" dirty="0"/>
              <a:t>28 euro/ha/an</a:t>
            </a:r>
            <a:r>
              <a:rPr lang="en-US" dirty="0"/>
              <a:t>.</a:t>
            </a:r>
          </a:p>
        </p:txBody>
      </p:sp>
    </p:spTree>
    <p:extLst>
      <p:ext uri="{BB962C8B-B14F-4D97-AF65-F5344CB8AC3E}">
        <p14:creationId xmlns:p14="http://schemas.microsoft.com/office/powerpoint/2010/main" val="2165051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18873D23-2DCF-4B31-A009-95721C06E8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C13EF075-D4EF-4929-ADBC-91B27DA199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179" name="Group 7178">
            <a:extLst>
              <a:ext uri="{FF2B5EF4-FFF2-40B4-BE49-F238E27FC236}">
                <a16:creationId xmlns:a16="http://schemas.microsoft.com/office/drawing/2014/main" id="{DAA26DFA-AAB2-4973-9C17-16D587C7B1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7180" name="Freeform: Shape 7179">
              <a:extLst>
                <a:ext uri="{FF2B5EF4-FFF2-40B4-BE49-F238E27FC236}">
                  <a16:creationId xmlns:a16="http://schemas.microsoft.com/office/drawing/2014/main" id="{3F407F11-7321-4BF6-8536-CCE8E342454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1" name="Freeform: Shape 7180">
              <a:extLst>
                <a:ext uri="{FF2B5EF4-FFF2-40B4-BE49-F238E27FC236}">
                  <a16:creationId xmlns:a16="http://schemas.microsoft.com/office/drawing/2014/main" id="{06AC5DCC-C3CC-4FD5-AD4E-13A1BE5F7F6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2" name="Freeform: Shape 7181">
              <a:extLst>
                <a:ext uri="{FF2B5EF4-FFF2-40B4-BE49-F238E27FC236}">
                  <a16:creationId xmlns:a16="http://schemas.microsoft.com/office/drawing/2014/main" id="{4BBCC2F4-EFA7-4AF4-B538-AC4022D90F4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3" name="Freeform: Shape 7182">
              <a:extLst>
                <a:ext uri="{FF2B5EF4-FFF2-40B4-BE49-F238E27FC236}">
                  <a16:creationId xmlns:a16="http://schemas.microsoft.com/office/drawing/2014/main" id="{2A9D1364-B6A3-44CB-9FBA-C528F0CE909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170" name="Rectangle 2"/>
          <p:cNvSpPr>
            <a:spLocks noGrp="1" noChangeArrowheads="1"/>
          </p:cNvSpPr>
          <p:nvPr>
            <p:ph type="title"/>
          </p:nvPr>
        </p:nvSpPr>
        <p:spPr>
          <a:xfrm>
            <a:off x="477432" y="1574575"/>
            <a:ext cx="3239633" cy="4371974"/>
          </a:xfrm>
        </p:spPr>
        <p:txBody>
          <a:bodyPr>
            <a:normAutofit/>
          </a:bodyPr>
          <a:lstStyle/>
          <a:p>
            <a:pPr algn="ctr"/>
            <a:r>
              <a:rPr lang="it-IT" altLang="en-US" sz="4000" b="1" spc="-50" dirty="0">
                <a:solidFill>
                  <a:schemeClr val="accent6"/>
                </a:solidFill>
                <a:effectLst>
                  <a:outerShdw blurRad="38100" dist="38100" dir="2700000" algn="tl">
                    <a:srgbClr val="C0C0C0"/>
                  </a:outerShdw>
                </a:effectLst>
                <a:latin typeface="+mn-lt"/>
              </a:rPr>
              <a:t>Alocări financiare minime și maxime în cadrul PNS: </a:t>
            </a:r>
            <a:br>
              <a:rPr lang="it-IT" altLang="en-US" sz="4000" b="1" spc="-50" dirty="0">
                <a:solidFill>
                  <a:schemeClr val="accent6"/>
                </a:solidFill>
                <a:effectLst>
                  <a:outerShdw blurRad="38100" dist="38100" dir="2700000" algn="tl">
                    <a:srgbClr val="C0C0C0"/>
                  </a:outerShdw>
                </a:effectLst>
                <a:latin typeface="+mn-lt"/>
              </a:rPr>
            </a:br>
            <a:r>
              <a:rPr lang="it-IT" altLang="en-US" sz="4000" b="1" spc="-50" dirty="0" smtClean="0">
                <a:solidFill>
                  <a:schemeClr val="accent6"/>
                </a:solidFill>
                <a:effectLst>
                  <a:outerShdw blurRad="38100" dist="38100" dir="2700000" algn="tl">
                    <a:srgbClr val="C0C0C0"/>
                  </a:outerShdw>
                </a:effectLst>
                <a:latin typeface="+mn-lt"/>
              </a:rPr>
              <a:t>FEADR</a:t>
            </a:r>
            <a:endParaRPr lang="it-IT" altLang="en-US" sz="4000" b="1" spc="-50" dirty="0">
              <a:solidFill>
                <a:schemeClr val="accent6"/>
              </a:solidFill>
              <a:effectLst>
                <a:outerShdw blurRad="38100" dist="38100" dir="2700000" algn="tl">
                  <a:srgbClr val="C0C0C0"/>
                </a:outerShdw>
              </a:effectLst>
              <a:latin typeface="+mn-lt"/>
            </a:endParaRPr>
          </a:p>
        </p:txBody>
      </p:sp>
      <p:sp>
        <p:nvSpPr>
          <p:cNvPr id="3075" name="Rectangle 3"/>
          <p:cNvSpPr>
            <a:spLocks noGrp="1" noChangeArrowheads="1"/>
          </p:cNvSpPr>
          <p:nvPr>
            <p:ph idx="1"/>
          </p:nvPr>
        </p:nvSpPr>
        <p:spPr>
          <a:xfrm>
            <a:off x="5347813" y="804672"/>
            <a:ext cx="6214921" cy="5230368"/>
          </a:xfrm>
        </p:spPr>
        <p:txBody>
          <a:bodyPr anchor="ctr">
            <a:noAutofit/>
          </a:bodyPr>
          <a:lstStyle/>
          <a:p>
            <a:pPr marL="0" lvl="1" indent="0">
              <a:spcBef>
                <a:spcPts val="0"/>
              </a:spcBef>
              <a:spcAft>
                <a:spcPts val="600"/>
              </a:spcAft>
              <a:buNone/>
            </a:pPr>
            <a:endParaRPr lang="en-US" altLang="en-US" sz="2000" dirty="0">
              <a:solidFill>
                <a:schemeClr val="tx2"/>
              </a:solidFill>
              <a:cs typeface="Calibri" panose="020F0502020204030204" pitchFamily="34" charset="0"/>
            </a:endParaRPr>
          </a:p>
          <a:p>
            <a:pPr marL="285750" lvl="1">
              <a:spcBef>
                <a:spcPts val="0"/>
              </a:spcBef>
              <a:spcAft>
                <a:spcPts val="600"/>
              </a:spcAft>
            </a:pPr>
            <a:r>
              <a:rPr lang="en-US" altLang="en-US" sz="2000" dirty="0">
                <a:solidFill>
                  <a:schemeClr val="tx2"/>
                </a:solidFill>
                <a:cs typeface="Calibri" panose="020F0502020204030204" pitchFamily="34" charset="0"/>
              </a:rPr>
              <a:t>Un </a:t>
            </a:r>
            <a:r>
              <a:rPr lang="en-US" altLang="en-US" sz="2000" dirty="0" err="1">
                <a:solidFill>
                  <a:schemeClr val="tx2"/>
                </a:solidFill>
                <a:cs typeface="Calibri" panose="020F0502020204030204" pitchFamily="34" charset="0"/>
              </a:rPr>
              <a:t>procent</a:t>
            </a:r>
            <a:r>
              <a:rPr lang="en-US" altLang="en-US" sz="2000" dirty="0">
                <a:solidFill>
                  <a:schemeClr val="tx2"/>
                </a:solidFill>
                <a:cs typeface="Calibri" panose="020F0502020204030204" pitchFamily="34" charset="0"/>
              </a:rPr>
              <a:t> de </a:t>
            </a:r>
            <a:r>
              <a:rPr lang="en-US" altLang="en-US" sz="2000" dirty="0" err="1">
                <a:solidFill>
                  <a:schemeClr val="tx2"/>
                </a:solidFill>
                <a:cs typeface="Calibri" panose="020F0502020204030204" pitchFamily="34" charset="0"/>
              </a:rPr>
              <a:t>cel</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puțin</a:t>
            </a:r>
            <a:r>
              <a:rPr lang="en-US" altLang="en-US" sz="2000" dirty="0">
                <a:solidFill>
                  <a:schemeClr val="tx2"/>
                </a:solidFill>
                <a:cs typeface="Calibri" panose="020F0502020204030204" pitchFamily="34" charset="0"/>
              </a:rPr>
              <a:t> 35% din </a:t>
            </a:r>
            <a:r>
              <a:rPr lang="en-US" altLang="en-US" sz="2000" dirty="0" err="1">
                <a:solidFill>
                  <a:schemeClr val="tx2"/>
                </a:solidFill>
                <a:cs typeface="Calibri" panose="020F0502020204030204" pitchFamily="34" charset="0"/>
              </a:rPr>
              <a:t>contribuția</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totală</a:t>
            </a:r>
            <a:r>
              <a:rPr lang="en-US" altLang="en-US" sz="2000" dirty="0">
                <a:solidFill>
                  <a:schemeClr val="tx2"/>
                </a:solidFill>
                <a:cs typeface="Calibri" panose="020F0502020204030204" pitchFamily="34" charset="0"/>
              </a:rPr>
              <a:t> a FEADR la </a:t>
            </a:r>
            <a:r>
              <a:rPr lang="en-US" altLang="en-US" sz="2000" dirty="0" err="1">
                <a:solidFill>
                  <a:schemeClr val="tx2"/>
                </a:solidFill>
                <a:cs typeface="Calibri" panose="020F0502020204030204" pitchFamily="34" charset="0"/>
              </a:rPr>
              <a:t>planul</a:t>
            </a:r>
            <a:r>
              <a:rPr lang="en-US" altLang="en-US" sz="2000" dirty="0">
                <a:solidFill>
                  <a:schemeClr val="tx2"/>
                </a:solidFill>
                <a:cs typeface="Calibri" panose="020F0502020204030204" pitchFamily="34" charset="0"/>
              </a:rPr>
              <a:t> strategic PAC </a:t>
            </a:r>
            <a:r>
              <a:rPr lang="en-US" altLang="en-US" sz="2000" dirty="0" err="1">
                <a:solidFill>
                  <a:schemeClr val="tx2"/>
                </a:solidFill>
                <a:cs typeface="Calibri" panose="020F0502020204030204" pitchFamily="34" charset="0"/>
              </a:rPr>
              <a:t>este</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rezervat</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pentru</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intervențiile</a:t>
            </a:r>
            <a:r>
              <a:rPr lang="en-US" altLang="en-US" sz="2000" dirty="0">
                <a:solidFill>
                  <a:schemeClr val="tx2"/>
                </a:solidFill>
                <a:cs typeface="Calibri" panose="020F0502020204030204" pitchFamily="34" charset="0"/>
              </a:rPr>
              <a:t> care </a:t>
            </a:r>
            <a:r>
              <a:rPr lang="en-US" altLang="en-US" sz="2000" dirty="0" err="1">
                <a:solidFill>
                  <a:schemeClr val="tx2"/>
                </a:solidFill>
                <a:cs typeface="Calibri" panose="020F0502020204030204" pitchFamily="34" charset="0"/>
              </a:rPr>
              <a:t>vizează</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îndeplinirea</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obiectivelor</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specifice</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privind</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mediul</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și</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bunăstarea</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animalelor</a:t>
            </a:r>
            <a:r>
              <a:rPr lang="en-US" altLang="en-US" sz="2000" dirty="0">
                <a:solidFill>
                  <a:schemeClr val="tx2"/>
                </a:solidFill>
                <a:cs typeface="Calibri" panose="020F0502020204030204" pitchFamily="34" charset="0"/>
              </a:rPr>
              <a:t> (la </a:t>
            </a:r>
            <a:r>
              <a:rPr lang="en-US" altLang="en-US" sz="2000" dirty="0" err="1">
                <a:solidFill>
                  <a:schemeClr val="tx2"/>
                </a:solidFill>
                <a:cs typeface="Calibri" panose="020F0502020204030204" pitchFamily="34" charset="0"/>
              </a:rPr>
              <a:t>stabilirea</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procentului</a:t>
            </a:r>
            <a:r>
              <a:rPr lang="en-US" altLang="en-US" sz="2000" dirty="0">
                <a:solidFill>
                  <a:schemeClr val="tx2"/>
                </a:solidFill>
                <a:cs typeface="Calibri" panose="020F0502020204030204" pitchFamily="34" charset="0"/>
              </a:rPr>
              <a:t> se </a:t>
            </a:r>
            <a:r>
              <a:rPr lang="en-US" altLang="en-US" sz="2000" dirty="0" err="1">
                <a:solidFill>
                  <a:schemeClr val="tx2"/>
                </a:solidFill>
                <a:cs typeface="Calibri" panose="020F0502020204030204" pitchFamily="34" charset="0"/>
              </a:rPr>
              <a:t>cuantifică</a:t>
            </a:r>
            <a:r>
              <a:rPr lang="en-US" altLang="en-US" sz="2000" dirty="0">
                <a:solidFill>
                  <a:schemeClr val="tx2"/>
                </a:solidFill>
                <a:cs typeface="Calibri" panose="020F0502020204030204" pitchFamily="34" charset="0"/>
              </a:rPr>
              <a:t> 100% din </a:t>
            </a:r>
            <a:r>
              <a:rPr lang="en-US" altLang="en-US" sz="2000" dirty="0" err="1">
                <a:solidFill>
                  <a:schemeClr val="tx2"/>
                </a:solidFill>
                <a:cs typeface="Calibri" panose="020F0502020204030204" pitchFamily="34" charset="0"/>
              </a:rPr>
              <a:t>alocarea</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Agriculturii</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ecologice</a:t>
            </a:r>
            <a:r>
              <a:rPr lang="en-US" altLang="en-US" sz="2000" dirty="0">
                <a:solidFill>
                  <a:schemeClr val="tx2"/>
                </a:solidFill>
                <a:cs typeface="Calibri" panose="020F0502020204030204" pitchFamily="34" charset="0"/>
              </a:rPr>
              <a:t>, Agro-</a:t>
            </a:r>
            <a:r>
              <a:rPr lang="en-US" altLang="en-US" sz="2000" dirty="0" err="1">
                <a:solidFill>
                  <a:schemeClr val="tx2"/>
                </a:solidFill>
                <a:cs typeface="Calibri" panose="020F0502020204030204" pitchFamily="34" charset="0"/>
              </a:rPr>
              <a:t>mediu</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și</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climă</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Bunăstarea</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animalelor</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Împădurire</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Silvo-mediu</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Investiții</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în</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tehnologii</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forestiere</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și</a:t>
            </a:r>
            <a:r>
              <a:rPr lang="en-US" altLang="en-US" sz="2000" dirty="0">
                <a:solidFill>
                  <a:schemeClr val="tx2"/>
                </a:solidFill>
                <a:cs typeface="Calibri" panose="020F0502020204030204" pitchFamily="34" charset="0"/>
              </a:rPr>
              <a:t> 50% din </a:t>
            </a:r>
            <a:r>
              <a:rPr lang="en-US" altLang="en-US" sz="2000" dirty="0" err="1">
                <a:solidFill>
                  <a:schemeClr val="tx2"/>
                </a:solidFill>
                <a:cs typeface="Calibri" panose="020F0502020204030204" pitchFamily="34" charset="0"/>
              </a:rPr>
              <a:t>alocarea</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Zonelor</a:t>
            </a:r>
            <a:r>
              <a:rPr lang="en-US" altLang="en-US" sz="2000" dirty="0">
                <a:solidFill>
                  <a:schemeClr val="tx2"/>
                </a:solidFill>
                <a:cs typeface="Calibri" panose="020F0502020204030204" pitchFamily="34" charset="0"/>
              </a:rPr>
              <a:t> cu </a:t>
            </a:r>
            <a:r>
              <a:rPr lang="en-US" altLang="en-US" sz="2000" dirty="0" err="1">
                <a:solidFill>
                  <a:schemeClr val="tx2"/>
                </a:solidFill>
                <a:cs typeface="Calibri" panose="020F0502020204030204" pitchFamily="34" charset="0"/>
              </a:rPr>
              <a:t>constrângeri</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naturale</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sau</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alte</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constrângeri</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specifice</a:t>
            </a:r>
            <a:r>
              <a:rPr lang="en-US" altLang="en-US" sz="2000" dirty="0">
                <a:solidFill>
                  <a:schemeClr val="tx2"/>
                </a:solidFill>
                <a:cs typeface="Calibri" panose="020F0502020204030204" pitchFamily="34" charset="0"/>
              </a:rPr>
              <a:t>);</a:t>
            </a:r>
          </a:p>
          <a:p>
            <a:pPr marL="285750" lvl="1">
              <a:spcBef>
                <a:spcPts val="0"/>
              </a:spcBef>
              <a:spcAft>
                <a:spcPts val="600"/>
              </a:spcAft>
            </a:pPr>
            <a:endParaRPr lang="en-US" altLang="en-US" sz="2000" dirty="0">
              <a:solidFill>
                <a:schemeClr val="tx2"/>
              </a:solidFill>
              <a:cs typeface="Calibri" panose="020F0502020204030204" pitchFamily="34" charset="0"/>
            </a:endParaRPr>
          </a:p>
          <a:p>
            <a:pPr marL="285750" lvl="1">
              <a:spcBef>
                <a:spcPts val="0"/>
              </a:spcBef>
              <a:spcAft>
                <a:spcPts val="600"/>
              </a:spcAft>
            </a:pPr>
            <a:r>
              <a:rPr lang="en-US" altLang="en-US" sz="2000" dirty="0" err="1">
                <a:solidFill>
                  <a:schemeClr val="tx2"/>
                </a:solidFill>
                <a:cs typeface="Calibri" panose="020F0502020204030204" pitchFamily="34" charset="0"/>
              </a:rPr>
              <a:t>Procentul</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rezervat</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pentru</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inițiativa</a:t>
            </a:r>
            <a:r>
              <a:rPr lang="en-US" altLang="en-US" sz="2000" dirty="0">
                <a:solidFill>
                  <a:schemeClr val="tx2"/>
                </a:solidFill>
                <a:cs typeface="Calibri" panose="020F0502020204030204" pitchFamily="34" charset="0"/>
              </a:rPr>
              <a:t> LEADER </a:t>
            </a:r>
            <a:r>
              <a:rPr lang="en-US" altLang="en-US" sz="2000" dirty="0" err="1">
                <a:solidFill>
                  <a:schemeClr val="tx2"/>
                </a:solidFill>
                <a:cs typeface="Calibri" panose="020F0502020204030204" pitchFamily="34" charset="0"/>
              </a:rPr>
              <a:t>este</a:t>
            </a:r>
            <a:r>
              <a:rPr lang="en-US" altLang="en-US" sz="2000" dirty="0">
                <a:solidFill>
                  <a:schemeClr val="tx2"/>
                </a:solidFill>
                <a:cs typeface="Calibri" panose="020F0502020204030204" pitchFamily="34" charset="0"/>
              </a:rPr>
              <a:t> de 8,52% din </a:t>
            </a:r>
            <a:r>
              <a:rPr lang="en-US" altLang="en-US" sz="2000" dirty="0" err="1">
                <a:solidFill>
                  <a:schemeClr val="tx2"/>
                </a:solidFill>
                <a:cs typeface="Calibri" panose="020F0502020204030204" pitchFamily="34" charset="0"/>
              </a:rPr>
              <a:t>contribuția</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totală</a:t>
            </a:r>
            <a:r>
              <a:rPr lang="en-US" altLang="en-US" sz="2000" dirty="0">
                <a:solidFill>
                  <a:schemeClr val="tx2"/>
                </a:solidFill>
                <a:cs typeface="Calibri" panose="020F0502020204030204" pitchFamily="34" charset="0"/>
              </a:rPr>
              <a:t> a FEADR la </a:t>
            </a:r>
            <a:r>
              <a:rPr lang="en-US" altLang="en-US" sz="2000" dirty="0" err="1">
                <a:solidFill>
                  <a:schemeClr val="tx2"/>
                </a:solidFill>
                <a:cs typeface="Calibri" panose="020F0502020204030204" pitchFamily="34" charset="0"/>
              </a:rPr>
              <a:t>planul</a:t>
            </a:r>
            <a:r>
              <a:rPr lang="en-US" altLang="en-US" sz="2000" dirty="0">
                <a:solidFill>
                  <a:schemeClr val="tx2"/>
                </a:solidFill>
                <a:cs typeface="Calibri" panose="020F0502020204030204" pitchFamily="34" charset="0"/>
              </a:rPr>
              <a:t> strategic PAC, </a:t>
            </a:r>
            <a:r>
              <a:rPr lang="en-US" altLang="en-US" sz="2000" dirty="0" err="1">
                <a:solidFill>
                  <a:schemeClr val="tx2"/>
                </a:solidFill>
                <a:cs typeface="Calibri" panose="020F0502020204030204" pitchFamily="34" charset="0"/>
              </a:rPr>
              <a:t>față</a:t>
            </a:r>
            <a:r>
              <a:rPr lang="en-US" altLang="en-US" sz="2000" dirty="0">
                <a:solidFill>
                  <a:schemeClr val="tx2"/>
                </a:solidFill>
                <a:cs typeface="Calibri" panose="020F0502020204030204" pitchFamily="34" charset="0"/>
              </a:rPr>
              <a:t> de minimum </a:t>
            </a:r>
            <a:r>
              <a:rPr lang="en-US" altLang="en-US" sz="2000" dirty="0" err="1">
                <a:solidFill>
                  <a:schemeClr val="tx2"/>
                </a:solidFill>
                <a:cs typeface="Calibri" panose="020F0502020204030204" pitchFamily="34" charset="0"/>
              </a:rPr>
              <a:t>impus</a:t>
            </a:r>
            <a:r>
              <a:rPr lang="en-US" altLang="en-US" sz="2000" dirty="0">
                <a:solidFill>
                  <a:schemeClr val="tx2"/>
                </a:solidFill>
                <a:cs typeface="Calibri" panose="020F0502020204030204" pitchFamily="34" charset="0"/>
              </a:rPr>
              <a:t> de </a:t>
            </a:r>
            <a:r>
              <a:rPr lang="en-US" altLang="en-US" sz="2000" dirty="0" err="1">
                <a:solidFill>
                  <a:schemeClr val="tx2"/>
                </a:solidFill>
                <a:cs typeface="Calibri" panose="020F0502020204030204" pitchFamily="34" charset="0"/>
              </a:rPr>
              <a:t>Regulament</a:t>
            </a:r>
            <a:r>
              <a:rPr lang="en-US" altLang="en-US" sz="2000" dirty="0">
                <a:solidFill>
                  <a:schemeClr val="tx2"/>
                </a:solidFill>
                <a:cs typeface="Calibri" panose="020F0502020204030204" pitchFamily="34" charset="0"/>
              </a:rPr>
              <a:t>, de 5%;</a:t>
            </a:r>
          </a:p>
          <a:p>
            <a:pPr marL="285750" lvl="1">
              <a:spcBef>
                <a:spcPts val="0"/>
              </a:spcBef>
              <a:spcAft>
                <a:spcPts val="600"/>
              </a:spcAft>
            </a:pPr>
            <a:endParaRPr lang="en-US" altLang="en-US" sz="2000" dirty="0">
              <a:solidFill>
                <a:schemeClr val="tx2"/>
              </a:solidFill>
              <a:cs typeface="Calibri" panose="020F0502020204030204" pitchFamily="34" charset="0"/>
            </a:endParaRPr>
          </a:p>
          <a:p>
            <a:pPr marL="285750" lvl="1">
              <a:spcBef>
                <a:spcPts val="0"/>
              </a:spcBef>
              <a:spcAft>
                <a:spcPts val="600"/>
              </a:spcAft>
            </a:pPr>
            <a:r>
              <a:rPr lang="en-US" altLang="en-US" sz="2000" dirty="0">
                <a:solidFill>
                  <a:schemeClr val="tx2"/>
                </a:solidFill>
                <a:cs typeface="Calibri" panose="020F0502020204030204" pitchFamily="34" charset="0"/>
              </a:rPr>
              <a:t>Un </a:t>
            </a:r>
            <a:r>
              <a:rPr lang="en-US" altLang="en-US" sz="2000" dirty="0" err="1">
                <a:solidFill>
                  <a:schemeClr val="tx2"/>
                </a:solidFill>
                <a:cs typeface="Calibri" panose="020F0502020204030204" pitchFamily="34" charset="0"/>
              </a:rPr>
              <a:t>procent</a:t>
            </a:r>
            <a:r>
              <a:rPr lang="en-US" altLang="en-US" sz="2000" dirty="0">
                <a:solidFill>
                  <a:schemeClr val="tx2"/>
                </a:solidFill>
                <a:cs typeface="Calibri" panose="020F0502020204030204" pitchFamily="34" charset="0"/>
              </a:rPr>
              <a:t> de </a:t>
            </a:r>
            <a:r>
              <a:rPr lang="en-US" altLang="en-US" sz="2000" dirty="0" err="1">
                <a:solidFill>
                  <a:schemeClr val="tx2"/>
                </a:solidFill>
                <a:cs typeface="Calibri" panose="020F0502020204030204" pitchFamily="34" charset="0"/>
              </a:rPr>
              <a:t>cel</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mult</a:t>
            </a:r>
            <a:r>
              <a:rPr lang="en-US" altLang="en-US" sz="2000" dirty="0">
                <a:solidFill>
                  <a:schemeClr val="tx2"/>
                </a:solidFill>
                <a:cs typeface="Calibri" panose="020F0502020204030204" pitchFamily="34" charset="0"/>
              </a:rPr>
              <a:t> 4% din </a:t>
            </a:r>
            <a:r>
              <a:rPr lang="en-US" altLang="en-US" sz="2000" dirty="0" err="1">
                <a:solidFill>
                  <a:schemeClr val="tx2"/>
                </a:solidFill>
                <a:cs typeface="Calibri" panose="020F0502020204030204" pitchFamily="34" charset="0"/>
              </a:rPr>
              <a:t>contribuția</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totală</a:t>
            </a:r>
            <a:r>
              <a:rPr lang="en-US" altLang="en-US" sz="2000" dirty="0">
                <a:solidFill>
                  <a:schemeClr val="tx2"/>
                </a:solidFill>
                <a:cs typeface="Calibri" panose="020F0502020204030204" pitchFamily="34" charset="0"/>
              </a:rPr>
              <a:t> a FEADR la </a:t>
            </a:r>
            <a:r>
              <a:rPr lang="en-US" altLang="en-US" sz="2000" dirty="0" err="1">
                <a:solidFill>
                  <a:schemeClr val="tx2"/>
                </a:solidFill>
                <a:cs typeface="Calibri" panose="020F0502020204030204" pitchFamily="34" charset="0"/>
              </a:rPr>
              <a:t>planul</a:t>
            </a:r>
            <a:r>
              <a:rPr lang="en-US" altLang="en-US" sz="2000" dirty="0">
                <a:solidFill>
                  <a:schemeClr val="tx2"/>
                </a:solidFill>
                <a:cs typeface="Calibri" panose="020F0502020204030204" pitchFamily="34" charset="0"/>
              </a:rPr>
              <a:t> strategic PAC </a:t>
            </a:r>
            <a:r>
              <a:rPr lang="en-US" altLang="en-US" sz="2000" dirty="0" err="1">
                <a:solidFill>
                  <a:schemeClr val="tx2"/>
                </a:solidFill>
                <a:cs typeface="Calibri" panose="020F0502020204030204" pitchFamily="34" charset="0"/>
              </a:rPr>
              <a:t>poate</a:t>
            </a:r>
            <a:r>
              <a:rPr lang="en-US" altLang="en-US" sz="2000" dirty="0">
                <a:solidFill>
                  <a:schemeClr val="tx2"/>
                </a:solidFill>
                <a:cs typeface="Calibri" panose="020F0502020204030204" pitchFamily="34" charset="0"/>
              </a:rPr>
              <a:t> fi </a:t>
            </a:r>
            <a:r>
              <a:rPr lang="en-US" altLang="en-US" sz="2000" dirty="0" err="1">
                <a:solidFill>
                  <a:schemeClr val="tx2"/>
                </a:solidFill>
                <a:cs typeface="Calibri" panose="020F0502020204030204" pitchFamily="34" charset="0"/>
              </a:rPr>
              <a:t>utilizat</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pentru</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finanțarea</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acțiunilor</a:t>
            </a:r>
            <a:r>
              <a:rPr lang="en-US" altLang="en-US" sz="2000" dirty="0">
                <a:solidFill>
                  <a:schemeClr val="tx2"/>
                </a:solidFill>
                <a:cs typeface="Calibri" panose="020F0502020204030204" pitchFamily="34" charset="0"/>
              </a:rPr>
              <a:t> de </a:t>
            </a:r>
            <a:r>
              <a:rPr lang="en-US" altLang="en-US" sz="2000" dirty="0" err="1">
                <a:solidFill>
                  <a:schemeClr val="tx2"/>
                </a:solidFill>
                <a:cs typeface="Calibri" panose="020F0502020204030204" pitchFamily="34" charset="0"/>
              </a:rPr>
              <a:t>asistență</a:t>
            </a:r>
            <a:r>
              <a:rPr lang="en-US" altLang="en-US" sz="2000" dirty="0">
                <a:solidFill>
                  <a:schemeClr val="tx2"/>
                </a:solidFill>
                <a:cs typeface="Calibri" panose="020F0502020204030204" pitchFamily="34" charset="0"/>
              </a:rPr>
              <a:t> </a:t>
            </a:r>
            <a:r>
              <a:rPr lang="en-US" altLang="en-US" sz="2000" dirty="0" err="1">
                <a:solidFill>
                  <a:schemeClr val="tx2"/>
                </a:solidFill>
                <a:cs typeface="Calibri" panose="020F0502020204030204" pitchFamily="34" charset="0"/>
              </a:rPr>
              <a:t>tehnică</a:t>
            </a:r>
            <a:r>
              <a:rPr lang="en-US" altLang="en-US" sz="2000" dirty="0">
                <a:solidFill>
                  <a:schemeClr val="tx2"/>
                </a:solidFill>
                <a:cs typeface="Calibri" panose="020F0502020204030204" pitchFamily="34" charset="0"/>
              </a:rPr>
              <a:t>.</a:t>
            </a:r>
          </a:p>
        </p:txBody>
      </p:sp>
      <p:sp>
        <p:nvSpPr>
          <p:cNvPr id="5" name="Slide Number Placeholder 4"/>
          <p:cNvSpPr>
            <a:spLocks noGrp="1"/>
          </p:cNvSpPr>
          <p:nvPr>
            <p:ph type="sldNum" sz="quarter" idx="12"/>
          </p:nvPr>
        </p:nvSpPr>
        <p:spPr>
          <a:xfrm>
            <a:off x="8610600" y="6356350"/>
            <a:ext cx="2743200" cy="365125"/>
          </a:xfrm>
        </p:spPr>
        <p:txBody>
          <a:bodyP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fld id="{C4041C98-9322-4959-91A3-6B5EB0C1030A}" type="slidenum">
              <a:rPr lang="ro-RO" altLang="en-US">
                <a:latin typeface="Constantia" panose="02030602050306030303" pitchFamily="18" charset="0"/>
              </a:rPr>
              <a:pPr eaLnBrk="1" hangingPunct="1">
                <a:spcAft>
                  <a:spcPts val="600"/>
                </a:spcAft>
              </a:pPr>
              <a:t>11</a:t>
            </a:fld>
            <a:endParaRPr lang="ro-RO" altLang="en-US">
              <a:latin typeface="Constantia" panose="02030602050306030303" pitchFamily="18" charset="0"/>
            </a:endParaRPr>
          </a:p>
        </p:txBody>
      </p:sp>
    </p:spTree>
    <p:extLst>
      <p:ext uri="{BB962C8B-B14F-4D97-AF65-F5344CB8AC3E}">
        <p14:creationId xmlns:p14="http://schemas.microsoft.com/office/powerpoint/2010/main" val="1573844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a:srcRect l="3157" t="2016" r="3714" b="86735"/>
          <a:stretch/>
        </p:blipFill>
        <p:spPr>
          <a:xfrm>
            <a:off x="0" y="92364"/>
            <a:ext cx="12192000" cy="1025236"/>
          </a:xfrm>
          <a:prstGeom prst="rect">
            <a:avLst/>
          </a:prstGeom>
        </p:spPr>
      </p:pic>
      <p:sp>
        <p:nvSpPr>
          <p:cNvPr id="2" name="Title 1"/>
          <p:cNvSpPr>
            <a:spLocks noGrp="1"/>
          </p:cNvSpPr>
          <p:nvPr>
            <p:ph type="ctrTitle"/>
          </p:nvPr>
        </p:nvSpPr>
        <p:spPr>
          <a:xfrm>
            <a:off x="3334327" y="3275765"/>
            <a:ext cx="5523345" cy="959181"/>
          </a:xfrm>
        </p:spPr>
        <p:txBody>
          <a:bodyPr anchor="t">
            <a:normAutofit/>
          </a:bodyPr>
          <a:lstStyle/>
          <a:p>
            <a:pPr algn="ctr"/>
            <a:r>
              <a:rPr lang="ro-RO" sz="5000" b="1" i="1" dirty="0">
                <a:solidFill>
                  <a:srgbClr val="0070C0"/>
                </a:solidFill>
                <a:latin typeface="Trebuchet MS" panose="020B0603020202020204" pitchFamily="34" charset="0"/>
              </a:rPr>
              <a:t>Vă mulțumim!</a:t>
            </a:r>
            <a:endParaRPr lang="ro-RO" sz="5000" b="1" dirty="0">
              <a:solidFill>
                <a:srgbClr val="0070C0"/>
              </a:solidFill>
              <a:latin typeface="Trebuchet MS" panose="020B0603020202020204" pitchFamily="34" charset="0"/>
            </a:endParaRPr>
          </a:p>
        </p:txBody>
      </p:sp>
      <p:pic>
        <p:nvPicPr>
          <p:cNvPr id="7" name="Picture 6"/>
          <p:cNvPicPr>
            <a:picLocks noChangeAspect="1"/>
          </p:cNvPicPr>
          <p:nvPr/>
        </p:nvPicPr>
        <p:blipFill rotWithShape="1">
          <a:blip r:embed="rId2"/>
          <a:srcRect t="91837" r="255"/>
          <a:stretch/>
        </p:blipFill>
        <p:spPr>
          <a:xfrm>
            <a:off x="0" y="4397506"/>
            <a:ext cx="12192001" cy="723839"/>
          </a:xfrm>
          <a:prstGeom prst="rect">
            <a:avLst/>
          </a:prstGeom>
        </p:spPr>
      </p:pic>
      <p:sp>
        <p:nvSpPr>
          <p:cNvPr id="8" name="TextBox 7"/>
          <p:cNvSpPr txBox="1"/>
          <p:nvPr/>
        </p:nvSpPr>
        <p:spPr>
          <a:xfrm>
            <a:off x="3972560" y="92364"/>
            <a:ext cx="4812376" cy="769441"/>
          </a:xfrm>
          <a:prstGeom prst="rect">
            <a:avLst/>
          </a:prstGeom>
          <a:noFill/>
        </p:spPr>
        <p:txBody>
          <a:bodyPr wrap="square" rtlCol="0">
            <a:spAutoFit/>
          </a:bodyPr>
          <a:lstStyle/>
          <a:p>
            <a:r>
              <a:rPr lang="en-US" sz="4400" dirty="0">
                <a:solidFill>
                  <a:srgbClr val="33CC33"/>
                </a:solidFill>
                <a:effectLst>
                  <a:outerShdw blurRad="38100" dist="38100" dir="2700000" algn="tl">
                    <a:srgbClr val="000000">
                      <a:alpha val="43137"/>
                    </a:srgbClr>
                  </a:outerShdw>
                </a:effectLst>
                <a:latin typeface="Algerian" panose="04020705040A02060702" pitchFamily="82" charset="0"/>
              </a:rPr>
              <a:t>PNS 2023-2027</a:t>
            </a:r>
          </a:p>
        </p:txBody>
      </p:sp>
    </p:spTree>
    <p:extLst>
      <p:ext uri="{BB962C8B-B14F-4D97-AF65-F5344CB8AC3E}">
        <p14:creationId xmlns:p14="http://schemas.microsoft.com/office/powerpoint/2010/main" val="682220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3" name="Rectangle 7174">
            <a:extLst>
              <a:ext uri="{FF2B5EF4-FFF2-40B4-BE49-F238E27FC236}">
                <a16:creationId xmlns:a16="http://schemas.microsoft.com/office/drawing/2014/main" id="{66E48AFA-8884-4F68-A44F-D2C1E8609C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70" name="Rectangle 2"/>
          <p:cNvSpPr>
            <a:spLocks noGrp="1" noChangeArrowheads="1"/>
          </p:cNvSpPr>
          <p:nvPr>
            <p:ph type="title"/>
          </p:nvPr>
        </p:nvSpPr>
        <p:spPr>
          <a:xfrm>
            <a:off x="988981" y="4233992"/>
            <a:ext cx="3533858" cy="1606369"/>
          </a:xfrm>
        </p:spPr>
        <p:txBody>
          <a:bodyPr>
            <a:normAutofit fontScale="90000"/>
          </a:bodyPr>
          <a:lstStyle/>
          <a:p>
            <a:pPr algn="ctr"/>
            <a:r>
              <a:rPr lang="it-IT" altLang="en-US" sz="2800" b="1" dirty="0">
                <a:effectLst>
                  <a:outerShdw blurRad="38100" dist="38100" dir="2700000" algn="tl">
                    <a:srgbClr val="C0C0C0"/>
                  </a:outerShdw>
                </a:effectLst>
                <a:latin typeface="Calibri" panose="020F0502020204030204" pitchFamily="34" charset="0"/>
                <a:ea typeface="+mn-ea"/>
                <a:cs typeface="Arial" panose="020B0604020202020204" pitchFamily="34" charset="0"/>
              </a:rPr>
              <a:t>Alocări financiare propuse în cadrul </a:t>
            </a:r>
            <a:r>
              <a:rPr lang="it-IT" altLang="en-US" sz="2800" b="1" dirty="0" smtClean="0">
                <a:effectLst>
                  <a:outerShdw blurRad="38100" dist="38100" dir="2700000" algn="tl">
                    <a:srgbClr val="C0C0C0"/>
                  </a:outerShdw>
                </a:effectLst>
                <a:latin typeface="Calibri" panose="020F0502020204030204" pitchFamily="34" charset="0"/>
                <a:ea typeface="+mn-ea"/>
                <a:cs typeface="Arial" panose="020B0604020202020204" pitchFamily="34" charset="0"/>
              </a:rPr>
              <a:t>PNS</a:t>
            </a:r>
            <a:r>
              <a:rPr lang="it-IT" altLang="en-US" sz="2800" b="1" dirty="0">
                <a:effectLst>
                  <a:outerShdw blurRad="38100" dist="38100" dir="2700000" algn="tl">
                    <a:srgbClr val="C0C0C0"/>
                  </a:outerShdw>
                </a:effectLst>
                <a:latin typeface="Calibri" panose="020F0502020204030204" pitchFamily="34" charset="0"/>
                <a:ea typeface="+mn-ea"/>
                <a:cs typeface="Arial" panose="020B0604020202020204" pitchFamily="34" charset="0"/>
              </a:rPr>
              <a:t/>
            </a:r>
            <a:br>
              <a:rPr lang="it-IT" altLang="en-US" sz="2800" b="1" dirty="0">
                <a:effectLst>
                  <a:outerShdw blurRad="38100" dist="38100" dir="2700000" algn="tl">
                    <a:srgbClr val="C0C0C0"/>
                  </a:outerShdw>
                </a:effectLst>
                <a:latin typeface="Calibri" panose="020F0502020204030204" pitchFamily="34" charset="0"/>
                <a:ea typeface="+mn-ea"/>
                <a:cs typeface="Arial" panose="020B0604020202020204" pitchFamily="34" charset="0"/>
              </a:rPr>
            </a:br>
            <a:r>
              <a:rPr lang="it-IT" altLang="en-US" sz="2800" b="1" dirty="0">
                <a:effectLst>
                  <a:outerShdw blurRad="38100" dist="38100" dir="2700000" algn="tl">
                    <a:srgbClr val="C0C0C0"/>
                  </a:outerShdw>
                </a:effectLst>
                <a:latin typeface="Calibri" panose="020F0502020204030204" pitchFamily="34" charset="0"/>
                <a:ea typeface="+mn-ea"/>
                <a:cs typeface="Arial" panose="020B0604020202020204" pitchFamily="34" charset="0"/>
              </a:rPr>
              <a:t>– FEADR Pilon </a:t>
            </a:r>
            <a:r>
              <a:rPr lang="it-IT" altLang="en-US" sz="2800" b="1" dirty="0" smtClean="0">
                <a:effectLst>
                  <a:outerShdw blurRad="38100" dist="38100" dir="2700000" algn="tl">
                    <a:srgbClr val="C0C0C0"/>
                  </a:outerShdw>
                </a:effectLst>
                <a:latin typeface="Calibri" panose="020F0502020204030204" pitchFamily="34" charset="0"/>
                <a:ea typeface="+mn-ea"/>
                <a:cs typeface="Arial" panose="020B0604020202020204" pitchFamily="34" charset="0"/>
              </a:rPr>
              <a:t>II</a:t>
            </a:r>
            <a:r>
              <a:rPr lang="it-IT" altLang="en-US" sz="2800" b="1" dirty="0">
                <a:effectLst>
                  <a:outerShdw blurRad="38100" dist="38100" dir="2700000" algn="tl">
                    <a:srgbClr val="C0C0C0"/>
                  </a:outerShdw>
                </a:effectLst>
                <a:latin typeface="Calibri" panose="020F0502020204030204" pitchFamily="34" charset="0"/>
                <a:ea typeface="+mn-ea"/>
                <a:cs typeface="Arial" panose="020B0604020202020204" pitchFamily="34" charset="0"/>
              </a:rPr>
              <a:t/>
            </a:r>
            <a:br>
              <a:rPr lang="it-IT" altLang="en-US" sz="2800" b="1" dirty="0">
                <a:effectLst>
                  <a:outerShdw blurRad="38100" dist="38100" dir="2700000" algn="tl">
                    <a:srgbClr val="C0C0C0"/>
                  </a:outerShdw>
                </a:effectLst>
                <a:latin typeface="Calibri" panose="020F0502020204030204" pitchFamily="34" charset="0"/>
                <a:ea typeface="+mn-ea"/>
                <a:cs typeface="Arial" panose="020B0604020202020204" pitchFamily="34" charset="0"/>
              </a:rPr>
            </a:br>
            <a:endParaRPr lang="it-IT" altLang="en-US" sz="2800" b="1" dirty="0">
              <a:effectLst>
                <a:outerShdw blurRad="38100" dist="38100" dir="2700000" algn="tl">
                  <a:srgbClr val="C0C0C0"/>
                </a:outerShdw>
              </a:effectLst>
              <a:latin typeface="Calibri" panose="020F0502020204030204" pitchFamily="34" charset="0"/>
              <a:ea typeface="+mn-ea"/>
              <a:cs typeface="Arial" panose="020B0604020202020204" pitchFamily="34" charset="0"/>
            </a:endParaRPr>
          </a:p>
        </p:txBody>
      </p:sp>
      <p:sp>
        <p:nvSpPr>
          <p:cNvPr id="7184" name="Arc 7176">
            <a:extLst>
              <a:ext uri="{FF2B5EF4-FFF2-40B4-BE49-F238E27FC236}">
                <a16:creationId xmlns:a16="http://schemas.microsoft.com/office/drawing/2014/main" id="{969D19A6-08CB-498C-93EC-3FFB021FC6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1052052" y="1014878"/>
            <a:ext cx="10087896" cy="2556616"/>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075" name="Rectangle 3"/>
          <p:cNvSpPr>
            <a:spLocks noGrp="1" noChangeArrowheads="1"/>
          </p:cNvSpPr>
          <p:nvPr>
            <p:ph idx="1"/>
          </p:nvPr>
        </p:nvSpPr>
        <p:spPr>
          <a:xfrm>
            <a:off x="4551966" y="3935191"/>
            <a:ext cx="6382965" cy="2216512"/>
          </a:xfrm>
        </p:spPr>
        <p:txBody>
          <a:bodyPr>
            <a:normAutofit/>
          </a:bodyPr>
          <a:lstStyle/>
          <a:p>
            <a:pPr marL="0" lvl="1" indent="0">
              <a:spcBef>
                <a:spcPts val="0"/>
              </a:spcBef>
              <a:spcAft>
                <a:spcPts val="600"/>
              </a:spcAft>
              <a:buNone/>
            </a:pPr>
            <a:endParaRPr lang="en-US" altLang="en-US" sz="2200" dirty="0">
              <a:cs typeface="Calibri" panose="020F0502020204030204" pitchFamily="34" charset="0"/>
            </a:endParaRPr>
          </a:p>
          <a:p>
            <a:pPr marL="285750" lvl="1">
              <a:spcBef>
                <a:spcPts val="0"/>
              </a:spcBef>
              <a:spcAft>
                <a:spcPts val="600"/>
              </a:spcAft>
            </a:pPr>
            <a:r>
              <a:rPr lang="en-US" altLang="en-US" sz="2200" dirty="0">
                <a:cs typeface="Calibri" panose="020F0502020204030204" pitchFamily="34" charset="0"/>
              </a:rPr>
              <a:t>50% din </a:t>
            </a:r>
            <a:r>
              <a:rPr lang="en-US" altLang="en-US" sz="2200" dirty="0" err="1">
                <a:cs typeface="Calibri" panose="020F0502020204030204" pitchFamily="34" charset="0"/>
              </a:rPr>
              <a:t>alocarea</a:t>
            </a:r>
            <a:r>
              <a:rPr lang="en-US" altLang="en-US" sz="2200" dirty="0">
                <a:cs typeface="Calibri" panose="020F0502020204030204" pitchFamily="34" charset="0"/>
              </a:rPr>
              <a:t> ANC </a:t>
            </a:r>
            <a:r>
              <a:rPr lang="en-US" altLang="en-US" sz="2200" dirty="0" err="1">
                <a:cs typeface="Calibri" panose="020F0502020204030204" pitchFamily="34" charset="0"/>
              </a:rPr>
              <a:t>contribuie</a:t>
            </a:r>
            <a:r>
              <a:rPr lang="en-US" altLang="en-US" sz="2200" dirty="0">
                <a:cs typeface="Calibri" panose="020F0502020204030204" pitchFamily="34" charset="0"/>
              </a:rPr>
              <a:t> la </a:t>
            </a:r>
            <a:r>
              <a:rPr lang="en-US" altLang="en-US" sz="2200" dirty="0" err="1">
                <a:cs typeface="Calibri" panose="020F0502020204030204" pitchFamily="34" charset="0"/>
              </a:rPr>
              <a:t>procentul</a:t>
            </a:r>
            <a:r>
              <a:rPr lang="en-US" altLang="en-US" sz="2200" dirty="0">
                <a:cs typeface="Calibri" panose="020F0502020204030204" pitchFamily="34" charset="0"/>
              </a:rPr>
              <a:t> </a:t>
            </a:r>
            <a:r>
              <a:rPr lang="en-US" altLang="en-US" sz="2200" dirty="0" err="1">
                <a:cs typeface="Calibri" panose="020F0502020204030204" pitchFamily="34" charset="0"/>
              </a:rPr>
              <a:t>obiectivului</a:t>
            </a:r>
            <a:r>
              <a:rPr lang="en-US" altLang="en-US" sz="2200" dirty="0">
                <a:cs typeface="Calibri" panose="020F0502020204030204" pitchFamily="34" charset="0"/>
              </a:rPr>
              <a:t> de </a:t>
            </a:r>
            <a:r>
              <a:rPr lang="en-US" altLang="en-US" sz="2200" dirty="0" err="1">
                <a:cs typeface="Calibri" panose="020F0502020204030204" pitchFamily="34" charset="0"/>
              </a:rPr>
              <a:t>mediu</a:t>
            </a:r>
            <a:r>
              <a:rPr lang="en-US" altLang="en-US" sz="2200" dirty="0">
                <a:cs typeface="Calibri" panose="020F0502020204030204" pitchFamily="34" charset="0"/>
              </a:rPr>
              <a:t> </a:t>
            </a:r>
            <a:r>
              <a:rPr lang="en-US" altLang="en-US" sz="2200" dirty="0" err="1">
                <a:cs typeface="Calibri" panose="020F0502020204030204" pitchFamily="34" charset="0"/>
              </a:rPr>
              <a:t>si</a:t>
            </a:r>
            <a:r>
              <a:rPr lang="en-US" altLang="en-US" sz="2200" dirty="0">
                <a:cs typeface="Calibri" panose="020F0502020204030204" pitchFamily="34" charset="0"/>
              </a:rPr>
              <a:t> </a:t>
            </a:r>
            <a:r>
              <a:rPr lang="en-US" altLang="en-US" sz="2200" dirty="0" err="1">
                <a:cs typeface="Calibri" panose="020F0502020204030204" pitchFamily="34" charset="0"/>
              </a:rPr>
              <a:t>clima</a:t>
            </a:r>
            <a:endParaRPr lang="en-US" altLang="en-US" sz="2200" dirty="0">
              <a:cs typeface="Calibri" panose="020F0502020204030204" pitchFamily="34" charset="0"/>
            </a:endParaRPr>
          </a:p>
          <a:p>
            <a:pPr marL="285750" lvl="1">
              <a:spcBef>
                <a:spcPts val="0"/>
              </a:spcBef>
              <a:spcAft>
                <a:spcPts val="600"/>
              </a:spcAft>
            </a:pPr>
            <a:r>
              <a:rPr lang="en-US" altLang="en-US" sz="2200" dirty="0">
                <a:cs typeface="Calibri" panose="020F0502020204030204" pitchFamily="34" charset="0"/>
              </a:rPr>
              <a:t>** Include </a:t>
            </a:r>
            <a:r>
              <a:rPr lang="en-US" altLang="en-US" sz="2200" dirty="0" err="1">
                <a:cs typeface="Calibri" panose="020F0502020204030204" pitchFamily="34" charset="0"/>
              </a:rPr>
              <a:t>alocarea</a:t>
            </a:r>
            <a:r>
              <a:rPr lang="en-US" altLang="en-US" sz="2200" dirty="0">
                <a:cs typeface="Calibri" panose="020F0502020204030204" pitchFamily="34" charset="0"/>
              </a:rPr>
              <a:t> </a:t>
            </a:r>
            <a:r>
              <a:rPr lang="en-US" altLang="en-US" sz="2200" dirty="0" err="1">
                <a:cs typeface="Calibri" panose="020F0502020204030204" pitchFamily="34" charset="0"/>
              </a:rPr>
              <a:t>financiară</a:t>
            </a:r>
            <a:r>
              <a:rPr lang="en-US" altLang="en-US" sz="2200" dirty="0">
                <a:cs typeface="Calibri" panose="020F0502020204030204" pitchFamily="34" charset="0"/>
              </a:rPr>
              <a:t> </a:t>
            </a:r>
            <a:r>
              <a:rPr lang="en-US" altLang="en-US" sz="2200" dirty="0" err="1">
                <a:cs typeface="Calibri" panose="020F0502020204030204" pitchFamily="34" charset="0"/>
              </a:rPr>
              <a:t>aferentă</a:t>
            </a:r>
            <a:r>
              <a:rPr lang="en-US" altLang="en-US" sz="2200" dirty="0">
                <a:cs typeface="Calibri" panose="020F0502020204030204" pitchFamily="34" charset="0"/>
              </a:rPr>
              <a:t> </a:t>
            </a:r>
            <a:r>
              <a:rPr lang="en-US" altLang="en-US" sz="2200" dirty="0" err="1">
                <a:cs typeface="Calibri" panose="020F0502020204030204" pitchFamily="34" charset="0"/>
              </a:rPr>
              <a:t>instalării</a:t>
            </a:r>
            <a:r>
              <a:rPr lang="en-US" altLang="en-US" sz="2200" dirty="0">
                <a:cs typeface="Calibri" panose="020F0502020204030204" pitchFamily="34" charset="0"/>
              </a:rPr>
              <a:t> </a:t>
            </a:r>
            <a:r>
              <a:rPr lang="en-US" altLang="en-US" sz="2200" dirty="0" err="1">
                <a:cs typeface="Calibri" panose="020F0502020204030204" pitchFamily="34" charset="0"/>
              </a:rPr>
              <a:t>tinerilor</a:t>
            </a:r>
            <a:r>
              <a:rPr lang="en-US" altLang="en-US" sz="2200" dirty="0">
                <a:cs typeface="Calibri" panose="020F0502020204030204" pitchFamily="34" charset="0"/>
              </a:rPr>
              <a:t> </a:t>
            </a:r>
            <a:r>
              <a:rPr lang="en-US" altLang="en-US" sz="2200" dirty="0" err="1">
                <a:cs typeface="Calibri" panose="020F0502020204030204" pitchFamily="34" charset="0"/>
              </a:rPr>
              <a:t>fermieri</a:t>
            </a:r>
            <a:r>
              <a:rPr lang="en-US" altLang="en-US" sz="2200" dirty="0">
                <a:cs typeface="Calibri" panose="020F0502020204030204" pitchFamily="34" charset="0"/>
              </a:rPr>
              <a:t> </a:t>
            </a:r>
            <a:r>
              <a:rPr lang="en-US" altLang="en-US" sz="2200" dirty="0" err="1">
                <a:cs typeface="Calibri" panose="020F0502020204030204" pitchFamily="34" charset="0"/>
              </a:rPr>
              <a:t>transferată</a:t>
            </a:r>
            <a:r>
              <a:rPr lang="en-US" altLang="en-US" sz="2200" dirty="0">
                <a:cs typeface="Calibri" panose="020F0502020204030204" pitchFamily="34" charset="0"/>
              </a:rPr>
              <a:t> din </a:t>
            </a:r>
            <a:r>
              <a:rPr lang="en-US" altLang="en-US" sz="2200" dirty="0" err="1">
                <a:cs typeface="Calibri" panose="020F0502020204030204" pitchFamily="34" charset="0"/>
              </a:rPr>
              <a:t>Pilonul</a:t>
            </a:r>
            <a:r>
              <a:rPr lang="en-US" altLang="en-US" sz="2200" dirty="0">
                <a:cs typeface="Calibri" panose="020F0502020204030204" pitchFamily="34" charset="0"/>
              </a:rPr>
              <a:t> I </a:t>
            </a:r>
            <a:r>
              <a:rPr lang="en-US" altLang="en-US" sz="2200" dirty="0" err="1">
                <a:cs typeface="Calibri" panose="020F0502020204030204" pitchFamily="34" charset="0"/>
              </a:rPr>
              <a:t>în</a:t>
            </a:r>
            <a:r>
              <a:rPr lang="en-US" altLang="en-US" sz="2200" dirty="0">
                <a:cs typeface="Calibri" panose="020F0502020204030204" pitchFamily="34" charset="0"/>
              </a:rPr>
              <a:t> </a:t>
            </a:r>
            <a:r>
              <a:rPr lang="en-US" altLang="en-US" sz="2200" dirty="0" err="1">
                <a:cs typeface="Calibri" panose="020F0502020204030204" pitchFamily="34" charset="0"/>
              </a:rPr>
              <a:t>Pilonul</a:t>
            </a:r>
            <a:r>
              <a:rPr lang="en-US" altLang="en-US" sz="2200" dirty="0">
                <a:cs typeface="Calibri" panose="020F0502020204030204" pitchFamily="34" charset="0"/>
              </a:rPr>
              <a:t> II </a:t>
            </a:r>
          </a:p>
        </p:txBody>
      </p:sp>
      <p:sp>
        <p:nvSpPr>
          <p:cNvPr id="5" name="Slide Number Placeholder 4"/>
          <p:cNvSpPr>
            <a:spLocks noGrp="1"/>
          </p:cNvSpPr>
          <p:nvPr>
            <p:ph type="sldNum" sz="quarter" idx="12"/>
          </p:nvPr>
        </p:nvSpPr>
        <p:spPr>
          <a:xfrm>
            <a:off x="8610600" y="6356350"/>
            <a:ext cx="2743200" cy="365125"/>
          </a:xfrm>
        </p:spPr>
        <p:txBody>
          <a:bodyP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fld id="{C4041C98-9322-4959-91A3-6B5EB0C1030A}" type="slidenum">
              <a:rPr lang="ro-RO" altLang="en-US">
                <a:latin typeface="Constantia" panose="02030602050306030303" pitchFamily="18" charset="0"/>
              </a:rPr>
              <a:pPr eaLnBrk="1" hangingPunct="1">
                <a:spcAft>
                  <a:spcPts val="600"/>
                </a:spcAft>
              </a:pPr>
              <a:t>12</a:t>
            </a:fld>
            <a:endParaRPr lang="ro-RO" altLang="en-US">
              <a:latin typeface="Constantia" panose="02030602050306030303" pitchFamily="18" charset="0"/>
            </a:endParaRPr>
          </a:p>
        </p:txBody>
      </p:sp>
    </p:spTree>
    <p:extLst>
      <p:ext uri="{BB962C8B-B14F-4D97-AF65-F5344CB8AC3E}">
        <p14:creationId xmlns:p14="http://schemas.microsoft.com/office/powerpoint/2010/main" val="347787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76906711-0AFB-47DD-A4B6-4E94B38B8C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Freeform: Shape 7176">
            <a:extLst>
              <a:ext uri="{FF2B5EF4-FFF2-40B4-BE49-F238E27FC236}">
                <a16:creationId xmlns:a16="http://schemas.microsoft.com/office/drawing/2014/main" id="{AA91F649-894C-41F6-A21D-3D1AC558E9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70" name="Rectangle 2"/>
          <p:cNvSpPr>
            <a:spLocks noGrp="1" noChangeArrowheads="1"/>
          </p:cNvSpPr>
          <p:nvPr>
            <p:ph type="title"/>
          </p:nvPr>
        </p:nvSpPr>
        <p:spPr>
          <a:xfrm>
            <a:off x="638881" y="390525"/>
            <a:ext cx="10909640" cy="1510301"/>
          </a:xfrm>
        </p:spPr>
        <p:txBody>
          <a:bodyPr vert="horz" lIns="91440" tIns="45720" rIns="91440" bIns="45720" rtlCol="0" anchor="ctr">
            <a:noAutofit/>
          </a:bodyPr>
          <a:lstStyle/>
          <a:p>
            <a:pPr algn="ctr"/>
            <a:r>
              <a:rPr lang="en-US" altLang="en-US" sz="3600" b="1" kern="1200" dirty="0" err="1">
                <a:solidFill>
                  <a:srgbClr val="FFFFFF"/>
                </a:solidFill>
                <a:latin typeface="+mj-lt"/>
                <a:ea typeface="+mj-ea"/>
                <a:cs typeface="+mj-cs"/>
              </a:rPr>
              <a:t>Alocări</a:t>
            </a:r>
            <a:r>
              <a:rPr lang="en-US" altLang="en-US" sz="3600" b="1" kern="1200" dirty="0">
                <a:solidFill>
                  <a:srgbClr val="FFFFFF"/>
                </a:solidFill>
                <a:latin typeface="+mj-lt"/>
                <a:ea typeface="+mj-ea"/>
                <a:cs typeface="+mj-cs"/>
              </a:rPr>
              <a:t> </a:t>
            </a:r>
            <a:r>
              <a:rPr lang="en-US" altLang="en-US" sz="3600" b="1" kern="1200" dirty="0" err="1">
                <a:solidFill>
                  <a:srgbClr val="FFFFFF"/>
                </a:solidFill>
                <a:latin typeface="+mj-lt"/>
                <a:ea typeface="+mj-ea"/>
                <a:cs typeface="+mj-cs"/>
              </a:rPr>
              <a:t>financiare</a:t>
            </a:r>
            <a:r>
              <a:rPr lang="en-US" altLang="en-US" sz="3600" b="1" kern="1200" dirty="0">
                <a:solidFill>
                  <a:srgbClr val="FFFFFF"/>
                </a:solidFill>
                <a:latin typeface="+mj-lt"/>
                <a:ea typeface="+mj-ea"/>
                <a:cs typeface="+mj-cs"/>
              </a:rPr>
              <a:t> </a:t>
            </a:r>
            <a:r>
              <a:rPr lang="en-US" altLang="en-US" sz="3600" b="1" kern="1200" dirty="0" err="1">
                <a:solidFill>
                  <a:srgbClr val="FFFFFF"/>
                </a:solidFill>
                <a:latin typeface="+mj-lt"/>
                <a:ea typeface="+mj-ea"/>
                <a:cs typeface="+mj-cs"/>
              </a:rPr>
              <a:t>propuse</a:t>
            </a:r>
            <a:r>
              <a:rPr lang="en-US" altLang="en-US" sz="3600" b="1" kern="1200" dirty="0">
                <a:solidFill>
                  <a:srgbClr val="FFFFFF"/>
                </a:solidFill>
                <a:latin typeface="+mj-lt"/>
                <a:ea typeface="+mj-ea"/>
                <a:cs typeface="+mj-cs"/>
              </a:rPr>
              <a:t> </a:t>
            </a:r>
            <a:r>
              <a:rPr lang="en-US" altLang="en-US" sz="3600" b="1" kern="1200" dirty="0" err="1">
                <a:solidFill>
                  <a:srgbClr val="FFFFFF"/>
                </a:solidFill>
                <a:latin typeface="+mj-lt"/>
                <a:ea typeface="+mj-ea"/>
                <a:cs typeface="+mj-cs"/>
              </a:rPr>
              <a:t>în</a:t>
            </a:r>
            <a:r>
              <a:rPr lang="en-US" altLang="en-US" sz="3600" b="1" kern="1200" dirty="0">
                <a:solidFill>
                  <a:srgbClr val="FFFFFF"/>
                </a:solidFill>
                <a:latin typeface="+mj-lt"/>
                <a:ea typeface="+mj-ea"/>
                <a:cs typeface="+mj-cs"/>
              </a:rPr>
              <a:t> </a:t>
            </a:r>
            <a:r>
              <a:rPr lang="en-US" altLang="en-US" sz="3600" b="1" kern="1200" dirty="0" err="1">
                <a:solidFill>
                  <a:srgbClr val="FFFFFF"/>
                </a:solidFill>
                <a:latin typeface="+mj-lt"/>
                <a:ea typeface="+mj-ea"/>
                <a:cs typeface="+mj-cs"/>
              </a:rPr>
              <a:t>cadrul</a:t>
            </a:r>
            <a:r>
              <a:rPr lang="en-US" altLang="en-US" sz="3600" b="1" kern="1200" dirty="0">
                <a:solidFill>
                  <a:srgbClr val="FFFFFF"/>
                </a:solidFill>
                <a:latin typeface="+mj-lt"/>
                <a:ea typeface="+mj-ea"/>
                <a:cs typeface="+mj-cs"/>
              </a:rPr>
              <a:t> PNS (II) </a:t>
            </a:r>
            <a:br>
              <a:rPr lang="en-US" altLang="en-US" sz="3600" b="1" kern="1200" dirty="0">
                <a:solidFill>
                  <a:srgbClr val="FFFFFF"/>
                </a:solidFill>
                <a:latin typeface="+mj-lt"/>
                <a:ea typeface="+mj-ea"/>
                <a:cs typeface="+mj-cs"/>
              </a:rPr>
            </a:br>
            <a:r>
              <a:rPr lang="en-US" altLang="en-US" sz="3600" b="1" kern="1200" dirty="0">
                <a:solidFill>
                  <a:srgbClr val="FFFFFF"/>
                </a:solidFill>
                <a:latin typeface="+mj-lt"/>
                <a:ea typeface="+mj-ea"/>
                <a:cs typeface="+mj-cs"/>
              </a:rPr>
              <a:t>– FEADR </a:t>
            </a:r>
            <a:r>
              <a:rPr lang="en-US" altLang="en-US" sz="3600" b="1" kern="1200" dirty="0" err="1">
                <a:solidFill>
                  <a:srgbClr val="FFFFFF"/>
                </a:solidFill>
                <a:latin typeface="+mj-lt"/>
                <a:ea typeface="+mj-ea"/>
                <a:cs typeface="+mj-cs"/>
              </a:rPr>
              <a:t>Pilon</a:t>
            </a:r>
            <a:r>
              <a:rPr lang="en-US" altLang="en-US" sz="3600" b="1" kern="1200" dirty="0">
                <a:solidFill>
                  <a:srgbClr val="FFFFFF"/>
                </a:solidFill>
                <a:latin typeface="+mj-lt"/>
                <a:ea typeface="+mj-ea"/>
                <a:cs typeface="+mj-cs"/>
              </a:rPr>
              <a:t> </a:t>
            </a:r>
            <a:r>
              <a:rPr lang="en-US" altLang="en-US" sz="3600" b="1" kern="1200" dirty="0" smtClean="0">
                <a:solidFill>
                  <a:srgbClr val="FFFFFF"/>
                </a:solidFill>
                <a:latin typeface="+mj-lt"/>
                <a:ea typeface="+mj-ea"/>
                <a:cs typeface="+mj-cs"/>
              </a:rPr>
              <a:t>II</a:t>
            </a:r>
            <a:endParaRPr lang="en-US" altLang="en-US" sz="3600" b="1" kern="1200" dirty="0">
              <a:solidFill>
                <a:srgbClr val="FFFFFF"/>
              </a:solidFill>
              <a:latin typeface="+mj-lt"/>
              <a:ea typeface="+mj-ea"/>
              <a:cs typeface="+mj-cs"/>
            </a:endParaRPr>
          </a:p>
        </p:txBody>
      </p:sp>
      <p:sp>
        <p:nvSpPr>
          <p:cNvPr id="7179" name="sketch line">
            <a:extLst>
              <a:ext uri="{FF2B5EF4-FFF2-40B4-BE49-F238E27FC236}">
                <a16:creationId xmlns:a16="http://schemas.microsoft.com/office/drawing/2014/main" id="{56037404-66BD-46B5-9323-1B53131967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325736" y="3067050"/>
            <a:ext cx="9537480" cy="3019537"/>
          </a:xfrm>
          <a:prstGeom prst="rect">
            <a:avLst/>
          </a:prstGeom>
        </p:spPr>
      </p:pic>
      <p:sp>
        <p:nvSpPr>
          <p:cNvPr id="5" name="Slide Number Placeholder 4"/>
          <p:cNvSpPr>
            <a:spLocks noGrp="1"/>
          </p:cNvSpPr>
          <p:nvPr>
            <p:ph type="sldNum" sz="quarter" idx="12"/>
          </p:nvPr>
        </p:nvSpPr>
        <p:spPr>
          <a:xfrm>
            <a:off x="8610600" y="6356350"/>
            <a:ext cx="2743200" cy="365125"/>
          </a:xfrm>
        </p:spPr>
        <p:txBody>
          <a:bodyPr vert="horz" lIns="91440" tIns="45720" rIns="91440" bIns="45720" rtlCol="0"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fld id="{C4041C98-9322-4959-91A3-6B5EB0C1030A}" type="slidenum">
              <a:rPr lang="en-US" altLang="en-US">
                <a:solidFill>
                  <a:schemeClr val="tx1">
                    <a:tint val="75000"/>
                  </a:schemeClr>
                </a:solidFill>
                <a:latin typeface="+mn-lt"/>
              </a:rPr>
              <a:pPr eaLnBrk="1" hangingPunct="1">
                <a:spcAft>
                  <a:spcPts val="600"/>
                </a:spcAft>
              </a:pPr>
              <a:t>13</a:t>
            </a:fld>
            <a:endParaRPr lang="en-US" altLang="en-US">
              <a:solidFill>
                <a:schemeClr val="tx1">
                  <a:tint val="75000"/>
                </a:schemeClr>
              </a:solidFill>
              <a:latin typeface="+mn-lt"/>
            </a:endParaRPr>
          </a:p>
        </p:txBody>
      </p:sp>
    </p:spTree>
    <p:extLst>
      <p:ext uri="{BB962C8B-B14F-4D97-AF65-F5344CB8AC3E}">
        <p14:creationId xmlns:p14="http://schemas.microsoft.com/office/powerpoint/2010/main" val="1963344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496" y="1756020"/>
            <a:ext cx="1985963" cy="3352800"/>
          </a:xfrm>
        </p:spPr>
        <p:txBody>
          <a:bodyPr/>
          <a:lstStyle/>
          <a:p>
            <a:pPr algn="ctr"/>
            <a:r>
              <a:rPr lang="it-IT" altLang="en-US" sz="2800" b="1" dirty="0">
                <a:solidFill>
                  <a:srgbClr val="0070C0"/>
                </a:solidFill>
                <a:effectLst>
                  <a:outerShdw blurRad="38100" dist="38100" dir="2700000" algn="tl">
                    <a:srgbClr val="C0C0C0"/>
                  </a:outerShdw>
                </a:effectLst>
                <a:latin typeface="Calibri" panose="020F0502020204030204" pitchFamily="34" charset="0"/>
                <a:cs typeface="Arial" panose="020B0604020202020204" pitchFamily="34" charset="0"/>
              </a:rPr>
              <a:t>Alocări financiare propuse în cadrul PNS (III) </a:t>
            </a:r>
            <a:br>
              <a:rPr lang="it-IT" altLang="en-US" sz="2800" b="1" dirty="0">
                <a:solidFill>
                  <a:srgbClr val="0070C0"/>
                </a:solidFill>
                <a:effectLst>
                  <a:outerShdw blurRad="38100" dist="38100" dir="2700000" algn="tl">
                    <a:srgbClr val="C0C0C0"/>
                  </a:outerShdw>
                </a:effectLst>
                <a:latin typeface="Calibri" panose="020F0502020204030204" pitchFamily="34" charset="0"/>
                <a:cs typeface="Arial" panose="020B0604020202020204" pitchFamily="34" charset="0"/>
              </a:rPr>
            </a:br>
            <a:r>
              <a:rPr lang="it-IT" altLang="en-US" sz="2800" b="1" dirty="0">
                <a:solidFill>
                  <a:srgbClr val="0070C0"/>
                </a:solidFill>
                <a:effectLst>
                  <a:outerShdw blurRad="38100" dist="38100" dir="2700000" algn="tl">
                    <a:srgbClr val="C0C0C0"/>
                  </a:outerShdw>
                </a:effectLst>
                <a:latin typeface="Calibri" panose="020F0502020204030204" pitchFamily="34" charset="0"/>
                <a:cs typeface="Arial" panose="020B0604020202020204" pitchFamily="34" charset="0"/>
              </a:rPr>
              <a:t>– FEADR Pilon II</a:t>
            </a:r>
            <a:endParaRPr lang="en-US" sz="2800" dirty="0"/>
          </a:p>
        </p:txBody>
      </p:sp>
      <p:pic>
        <p:nvPicPr>
          <p:cNvPr id="4" name="Picture 3"/>
          <p:cNvPicPr>
            <a:picLocks noChangeAspect="1"/>
          </p:cNvPicPr>
          <p:nvPr/>
        </p:nvPicPr>
        <p:blipFill>
          <a:blip r:embed="rId3"/>
          <a:stretch>
            <a:fillRect/>
          </a:stretch>
        </p:blipFill>
        <p:spPr>
          <a:xfrm>
            <a:off x="3380754" y="185531"/>
            <a:ext cx="6380616" cy="6493778"/>
          </a:xfrm>
          <a:prstGeom prst="rect">
            <a:avLst/>
          </a:prstGeom>
        </p:spPr>
      </p:pic>
    </p:spTree>
    <p:extLst>
      <p:ext uri="{BB962C8B-B14F-4D97-AF65-F5344CB8AC3E}">
        <p14:creationId xmlns:p14="http://schemas.microsoft.com/office/powerpoint/2010/main" val="3658656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nvPr>
        </p:nvGraphicFramePr>
        <p:xfrm>
          <a:off x="1295400" y="1323975"/>
          <a:ext cx="9677400" cy="4626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124" name="TextBox 12"/>
          <p:cNvSpPr txBox="1">
            <a:spLocks noChangeArrowheads="1"/>
          </p:cNvSpPr>
          <p:nvPr/>
        </p:nvSpPr>
        <p:spPr bwMode="auto">
          <a:xfrm>
            <a:off x="1580291" y="1843313"/>
            <a:ext cx="8972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en-US" altLang="ro-RO" sz="1600" b="1" dirty="0">
                <a:solidFill>
                  <a:srgbClr val="0C52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2116 </a:t>
            </a:r>
          </a:p>
          <a:p>
            <a:pPr algn="ctr">
              <a:defRPr/>
            </a:pPr>
            <a:r>
              <a:rPr lang="en-US" altLang="ro-RO" sz="1600" b="1" dirty="0">
                <a:solidFill>
                  <a:srgbClr val="0C52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din </a:t>
            </a:r>
          </a:p>
          <a:p>
            <a:pPr algn="ctr">
              <a:defRPr/>
            </a:pPr>
            <a:r>
              <a:rPr lang="en-US" altLang="ro-RO" sz="1600" b="1" dirty="0">
                <a:solidFill>
                  <a:srgbClr val="0C52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2021</a:t>
            </a:r>
            <a:endParaRPr lang="ro-RO" altLang="ro-RO" sz="1600" b="1" dirty="0">
              <a:solidFill>
                <a:srgbClr val="0C52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125" name="TextBox 13"/>
          <p:cNvSpPr txBox="1">
            <a:spLocks noChangeArrowheads="1"/>
          </p:cNvSpPr>
          <p:nvPr/>
        </p:nvSpPr>
        <p:spPr bwMode="auto">
          <a:xfrm>
            <a:off x="1889783" y="3080582"/>
            <a:ext cx="88451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en-US" altLang="ro-RO" sz="1600" b="1" dirty="0">
                <a:solidFill>
                  <a:srgbClr val="0C52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2115 </a:t>
            </a:r>
          </a:p>
          <a:p>
            <a:pPr algn="ctr">
              <a:defRPr/>
            </a:pPr>
            <a:r>
              <a:rPr lang="en-US" altLang="ro-RO" sz="1600" b="1" dirty="0">
                <a:solidFill>
                  <a:srgbClr val="0C52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din </a:t>
            </a:r>
          </a:p>
          <a:p>
            <a:pPr algn="ctr">
              <a:defRPr/>
            </a:pPr>
            <a:r>
              <a:rPr lang="en-US" altLang="ro-RO" sz="1600" b="1" dirty="0">
                <a:solidFill>
                  <a:srgbClr val="0C52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2021</a:t>
            </a:r>
            <a:endParaRPr lang="ro-RO" altLang="ro-RO" sz="1600" b="1" dirty="0">
              <a:solidFill>
                <a:srgbClr val="0C52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126" name="TextBox 14"/>
          <p:cNvSpPr txBox="1">
            <a:spLocks noChangeArrowheads="1"/>
          </p:cNvSpPr>
          <p:nvPr/>
        </p:nvSpPr>
        <p:spPr bwMode="auto">
          <a:xfrm>
            <a:off x="1732691" y="4603430"/>
            <a:ext cx="62950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en-US" altLang="ro-RO" sz="1600" b="1" dirty="0">
                <a:solidFill>
                  <a:srgbClr val="0C52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2117 </a:t>
            </a:r>
          </a:p>
          <a:p>
            <a:pPr algn="ctr">
              <a:defRPr/>
            </a:pPr>
            <a:r>
              <a:rPr lang="en-US" altLang="ro-RO" sz="1600" b="1" dirty="0">
                <a:solidFill>
                  <a:srgbClr val="0C52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din </a:t>
            </a:r>
          </a:p>
          <a:p>
            <a:pPr algn="ctr">
              <a:defRPr/>
            </a:pPr>
            <a:r>
              <a:rPr lang="en-US" altLang="ro-RO" sz="1600" b="1" dirty="0">
                <a:solidFill>
                  <a:srgbClr val="0C52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2021</a:t>
            </a:r>
            <a:endParaRPr lang="ro-RO" altLang="ro-RO" sz="1600" b="1" dirty="0">
              <a:solidFill>
                <a:srgbClr val="0C52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2"/>
          <p:cNvSpPr txBox="1">
            <a:spLocks noChangeArrowheads="1"/>
          </p:cNvSpPr>
          <p:nvPr/>
        </p:nvSpPr>
        <p:spPr bwMode="auto">
          <a:xfrm>
            <a:off x="1747952" y="511395"/>
            <a:ext cx="91258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600" dirty="0">
                <a:solidFill>
                  <a:schemeClr val="accent6"/>
                </a:solidFill>
                <a:effectLst>
                  <a:outerShdw blurRad="38100" dist="38100" dir="2700000" algn="tl">
                    <a:srgbClr val="000000">
                      <a:alpha val="43137"/>
                    </a:srgbClr>
                  </a:outerShdw>
                </a:effectLst>
                <a:latin typeface="Algerian" panose="04020705040A02060702" pitchFamily="82" charset="0"/>
              </a:rPr>
              <a:t>REGULAMENTELE PAC 2023- 2027</a:t>
            </a:r>
          </a:p>
        </p:txBody>
      </p:sp>
      <p:pic>
        <p:nvPicPr>
          <p:cNvPr id="16" name="Picture 8" descr="\\fs\Relatii PUBLICE\VIZUAL AFIR\LUCRARI SUITA ADOBE\prezentare director general 20.11.2017\poze\spi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0860" y="1987365"/>
            <a:ext cx="157092" cy="52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fs\Relatii PUBLICE\VIZUAL AFIR\LUCRARI SUITA ADOBE\prezentare director general 20.11.2017\poze\spi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4886" y="3218171"/>
            <a:ext cx="157092" cy="52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fs\Relatii PUBLICE\VIZUAL AFIR\LUCRARI SUITA ADOBE\prezentare director general 20.11.2017\poze\spi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3608" y="4769679"/>
            <a:ext cx="157092" cy="52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812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0E5ACB-D30E-4324-9678-C44FF9E0BD2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b="5664"/>
          <a:stretch/>
        </p:blipFill>
        <p:spPr>
          <a:xfrm>
            <a:off x="1" y="0"/>
            <a:ext cx="12191999" cy="6858000"/>
          </a:xfrm>
          <a:prstGeom prst="rect">
            <a:avLst/>
          </a:prstGeom>
        </p:spPr>
      </p:pic>
      <p:sp>
        <p:nvSpPr>
          <p:cNvPr id="2" name="Slide Number Placeholder 1">
            <a:extLst>
              <a:ext uri="{FF2B5EF4-FFF2-40B4-BE49-F238E27FC236}">
                <a16:creationId xmlns:a16="http://schemas.microsoft.com/office/drawing/2014/main" id="{B767DC4F-FE47-45E5-98CE-82DC48C92219}"/>
              </a:ext>
            </a:extLst>
          </p:cNvPr>
          <p:cNvSpPr>
            <a:spLocks noGrp="1"/>
          </p:cNvSpPr>
          <p:nvPr>
            <p:ph type="sldNum" sz="quarter" idx="12"/>
          </p:nvPr>
        </p:nvSpPr>
        <p:spPr/>
        <p:txBody>
          <a:bodyPr/>
          <a:lstStyle/>
          <a:p>
            <a:fld id="{7FA2401A-6C0A-4240-B78F-43709A42D409}" type="slidenum">
              <a:rPr lang="en-GB" smtClean="0"/>
              <a:t>16</a:t>
            </a:fld>
            <a:endParaRPr lang="en-GB"/>
          </a:p>
        </p:txBody>
      </p:sp>
      <p:graphicFrame>
        <p:nvGraphicFramePr>
          <p:cNvPr id="9" name="Content Placeholder 7">
            <a:extLst>
              <a:ext uri="{FF2B5EF4-FFF2-40B4-BE49-F238E27FC236}">
                <a16:creationId xmlns:a16="http://schemas.microsoft.com/office/drawing/2014/main" id="{9455BA57-60F0-4F01-A35E-2BE73C73EFA3}"/>
              </a:ext>
            </a:extLst>
          </p:cNvPr>
          <p:cNvGraphicFramePr>
            <a:graphicFrameLocks noGrp="1"/>
          </p:cNvGraphicFramePr>
          <p:nvPr>
            <p:ph idx="1"/>
            <p:extLst>
              <p:ext uri="{D42A27DB-BD31-4B8C-83A1-F6EECF244321}">
                <p14:modId xmlns:p14="http://schemas.microsoft.com/office/powerpoint/2010/main" val="900808934"/>
              </p:ext>
            </p:extLst>
          </p:nvPr>
        </p:nvGraphicFramePr>
        <p:xfrm>
          <a:off x="365920" y="132030"/>
          <a:ext cx="11481951" cy="46747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3" name="Arrow: Right 32">
            <a:extLst>
              <a:ext uri="{FF2B5EF4-FFF2-40B4-BE49-F238E27FC236}">
                <a16:creationId xmlns:a16="http://schemas.microsoft.com/office/drawing/2014/main" id="{E53518BA-914B-4C21-BD28-CEAD0A14C69A}"/>
              </a:ext>
            </a:extLst>
          </p:cNvPr>
          <p:cNvSpPr/>
          <p:nvPr/>
        </p:nvSpPr>
        <p:spPr>
          <a:xfrm rot="10800000">
            <a:off x="3530000" y="3011012"/>
            <a:ext cx="653143" cy="223965"/>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a:extLst>
              <a:ext uri="{FF2B5EF4-FFF2-40B4-BE49-F238E27FC236}">
                <a16:creationId xmlns:a16="http://schemas.microsoft.com/office/drawing/2014/main" id="{332EE5B3-E1A7-41C7-ADA3-D1A6FA9D89FE}"/>
              </a:ext>
            </a:extLst>
          </p:cNvPr>
          <p:cNvPicPr>
            <a:picLocks noChangeAspect="1"/>
          </p:cNvPicPr>
          <p:nvPr/>
        </p:nvPicPr>
        <p:blipFill>
          <a:blip r:embed="rId10"/>
          <a:stretch>
            <a:fillRect/>
          </a:stretch>
        </p:blipFill>
        <p:spPr>
          <a:xfrm>
            <a:off x="3529999" y="3367008"/>
            <a:ext cx="676715" cy="237765"/>
          </a:xfrm>
          <a:prstGeom prst="rect">
            <a:avLst/>
          </a:prstGeom>
        </p:spPr>
      </p:pic>
      <p:sp>
        <p:nvSpPr>
          <p:cNvPr id="35" name="Arrow: Right 34">
            <a:extLst>
              <a:ext uri="{FF2B5EF4-FFF2-40B4-BE49-F238E27FC236}">
                <a16:creationId xmlns:a16="http://schemas.microsoft.com/office/drawing/2014/main" id="{0F200A6E-5DAE-4B3F-8C45-370E5F8DAEBE}"/>
              </a:ext>
            </a:extLst>
          </p:cNvPr>
          <p:cNvSpPr/>
          <p:nvPr/>
        </p:nvSpPr>
        <p:spPr>
          <a:xfrm rot="10800000">
            <a:off x="6006038" y="3346089"/>
            <a:ext cx="653143" cy="223965"/>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rrow: Right 35">
            <a:extLst>
              <a:ext uri="{FF2B5EF4-FFF2-40B4-BE49-F238E27FC236}">
                <a16:creationId xmlns:a16="http://schemas.microsoft.com/office/drawing/2014/main" id="{D829F766-F3A7-48C5-A81F-51426C2E65B5}"/>
              </a:ext>
            </a:extLst>
          </p:cNvPr>
          <p:cNvSpPr/>
          <p:nvPr/>
        </p:nvSpPr>
        <p:spPr>
          <a:xfrm rot="10800000">
            <a:off x="6006037" y="3641943"/>
            <a:ext cx="653143" cy="199053"/>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Right 36">
            <a:extLst>
              <a:ext uri="{FF2B5EF4-FFF2-40B4-BE49-F238E27FC236}">
                <a16:creationId xmlns:a16="http://schemas.microsoft.com/office/drawing/2014/main" id="{963BBE20-AA12-43E4-8892-BC0789D8B920}"/>
              </a:ext>
            </a:extLst>
          </p:cNvPr>
          <p:cNvSpPr/>
          <p:nvPr/>
        </p:nvSpPr>
        <p:spPr>
          <a:xfrm rot="10800000">
            <a:off x="8482077" y="3159455"/>
            <a:ext cx="653143" cy="199053"/>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Arrow: Right 39">
            <a:extLst>
              <a:ext uri="{FF2B5EF4-FFF2-40B4-BE49-F238E27FC236}">
                <a16:creationId xmlns:a16="http://schemas.microsoft.com/office/drawing/2014/main" id="{C2C37C68-8B8F-47E4-9C49-A73B8F93FF95}"/>
              </a:ext>
            </a:extLst>
          </p:cNvPr>
          <p:cNvSpPr/>
          <p:nvPr/>
        </p:nvSpPr>
        <p:spPr>
          <a:xfrm rot="10800000">
            <a:off x="10449562" y="3429000"/>
            <a:ext cx="653143" cy="199053"/>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A2DFFAD-08ED-4509-99B5-0E9C8454F9F9}"/>
              </a:ext>
            </a:extLst>
          </p:cNvPr>
          <p:cNvSpPr txBox="1"/>
          <p:nvPr/>
        </p:nvSpPr>
        <p:spPr>
          <a:xfrm>
            <a:off x="2948689" y="3840509"/>
            <a:ext cx="2299815" cy="338554"/>
          </a:xfrm>
          <a:prstGeom prst="rect">
            <a:avLst/>
          </a:prstGeom>
          <a:noFill/>
        </p:spPr>
        <p:txBody>
          <a:bodyPr wrap="square" rtlCol="0">
            <a:spAutoFit/>
          </a:bodyPr>
          <a:lstStyle/>
          <a:p>
            <a:r>
              <a:rPr lang="ro-RO" sz="1600" b="1" dirty="0">
                <a:latin typeface="Trebuchet MS" panose="020B0603020202020204" pitchFamily="34" charset="0"/>
              </a:rPr>
              <a:t>Buget: 151 mil. euro</a:t>
            </a:r>
            <a:endParaRPr lang="en-US" sz="1600" b="1" dirty="0">
              <a:latin typeface="Trebuchet MS" panose="020B0603020202020204" pitchFamily="34" charset="0"/>
            </a:endParaRPr>
          </a:p>
        </p:txBody>
      </p:sp>
      <p:sp>
        <p:nvSpPr>
          <p:cNvPr id="17" name="TextBox 16">
            <a:extLst>
              <a:ext uri="{FF2B5EF4-FFF2-40B4-BE49-F238E27FC236}">
                <a16:creationId xmlns:a16="http://schemas.microsoft.com/office/drawing/2014/main" id="{194824A4-BBB5-4078-971F-F983BC716C1C}"/>
              </a:ext>
            </a:extLst>
          </p:cNvPr>
          <p:cNvSpPr txBox="1"/>
          <p:nvPr/>
        </p:nvSpPr>
        <p:spPr>
          <a:xfrm>
            <a:off x="5395610" y="3888377"/>
            <a:ext cx="2299815" cy="338554"/>
          </a:xfrm>
          <a:prstGeom prst="rect">
            <a:avLst/>
          </a:prstGeom>
          <a:noFill/>
        </p:spPr>
        <p:txBody>
          <a:bodyPr wrap="square" rtlCol="0">
            <a:spAutoFit/>
          </a:bodyPr>
          <a:lstStyle/>
          <a:p>
            <a:r>
              <a:rPr lang="ro-RO" sz="1600" b="1" dirty="0">
                <a:latin typeface="Trebuchet MS" panose="020B0603020202020204" pitchFamily="34" charset="0"/>
              </a:rPr>
              <a:t>Buget: 151 mil. euro</a:t>
            </a:r>
            <a:endParaRPr lang="en-US" sz="1600" b="1" dirty="0">
              <a:latin typeface="Trebuchet MS" panose="020B0603020202020204" pitchFamily="34" charset="0"/>
            </a:endParaRPr>
          </a:p>
        </p:txBody>
      </p:sp>
      <p:sp>
        <p:nvSpPr>
          <p:cNvPr id="18" name="TextBox 17">
            <a:extLst>
              <a:ext uri="{FF2B5EF4-FFF2-40B4-BE49-F238E27FC236}">
                <a16:creationId xmlns:a16="http://schemas.microsoft.com/office/drawing/2014/main" id="{F12541D5-A657-4371-9990-13CE6543C113}"/>
              </a:ext>
            </a:extLst>
          </p:cNvPr>
          <p:cNvSpPr txBox="1"/>
          <p:nvPr/>
        </p:nvSpPr>
        <p:spPr>
          <a:xfrm>
            <a:off x="8039554" y="3724342"/>
            <a:ext cx="1853503" cy="584775"/>
          </a:xfrm>
          <a:prstGeom prst="rect">
            <a:avLst/>
          </a:prstGeom>
          <a:noFill/>
        </p:spPr>
        <p:txBody>
          <a:bodyPr wrap="square" rtlCol="0">
            <a:spAutoFit/>
          </a:bodyPr>
          <a:lstStyle/>
          <a:p>
            <a:pPr algn="ctr"/>
            <a:r>
              <a:rPr lang="ro-RO" sz="1600" b="1" dirty="0">
                <a:latin typeface="Trebuchet MS" panose="020B0603020202020204" pitchFamily="34" charset="0"/>
              </a:rPr>
              <a:t>Buget: 45 mil. euro</a:t>
            </a:r>
            <a:endParaRPr lang="en-US" sz="1600" b="1" dirty="0">
              <a:latin typeface="Trebuchet MS" panose="020B0603020202020204" pitchFamily="34" charset="0"/>
            </a:endParaRPr>
          </a:p>
        </p:txBody>
      </p:sp>
      <p:sp>
        <p:nvSpPr>
          <p:cNvPr id="11" name="TextBox 10">
            <a:extLst>
              <a:ext uri="{FF2B5EF4-FFF2-40B4-BE49-F238E27FC236}">
                <a16:creationId xmlns:a16="http://schemas.microsoft.com/office/drawing/2014/main" id="{821859E2-B568-4034-B389-E05DEF7A251D}"/>
              </a:ext>
            </a:extLst>
          </p:cNvPr>
          <p:cNvSpPr txBox="1"/>
          <p:nvPr/>
        </p:nvSpPr>
        <p:spPr>
          <a:xfrm>
            <a:off x="10131088" y="3762905"/>
            <a:ext cx="1694664" cy="584775"/>
          </a:xfrm>
          <a:prstGeom prst="rect">
            <a:avLst/>
          </a:prstGeom>
          <a:noFill/>
        </p:spPr>
        <p:txBody>
          <a:bodyPr wrap="square" rtlCol="0">
            <a:spAutoFit/>
          </a:bodyPr>
          <a:lstStyle/>
          <a:p>
            <a:pPr algn="ctr"/>
            <a:r>
              <a:rPr lang="ro-RO" sz="1600" b="1" dirty="0">
                <a:latin typeface="Trebuchet MS" panose="020B0603020202020204" pitchFamily="34" charset="0"/>
              </a:rPr>
              <a:t>Buget: 5 mil. euro</a:t>
            </a:r>
            <a:endParaRPr lang="en-US" sz="1600" b="1" dirty="0">
              <a:latin typeface="Trebuchet MS" panose="020B0603020202020204" pitchFamily="34" charset="0"/>
            </a:endParaRPr>
          </a:p>
        </p:txBody>
      </p:sp>
      <p:sp>
        <p:nvSpPr>
          <p:cNvPr id="3" name="Rectangle 2"/>
          <p:cNvSpPr/>
          <p:nvPr/>
        </p:nvSpPr>
        <p:spPr>
          <a:xfrm>
            <a:off x="582237" y="111849"/>
            <a:ext cx="8028362" cy="461665"/>
          </a:xfrm>
          <a:prstGeom prst="rect">
            <a:avLst/>
          </a:prstGeom>
        </p:spPr>
        <p:txBody>
          <a:bodyPr wrap="square">
            <a:spAutoFit/>
          </a:bodyPr>
          <a:lstStyle/>
          <a:p>
            <a:r>
              <a:rPr lang="en-US" sz="2400" b="1" u="sng" dirty="0">
                <a:solidFill>
                  <a:srgbClr val="0070C0"/>
                </a:solidFill>
              </a:rPr>
              <a:t>DR-13 -</a:t>
            </a:r>
            <a:r>
              <a:rPr lang="en-US" sz="2400" b="1" u="sng" dirty="0" err="1">
                <a:solidFill>
                  <a:srgbClr val="0070C0"/>
                </a:solidFill>
              </a:rPr>
              <a:t>Achiziții</a:t>
            </a:r>
            <a:r>
              <a:rPr lang="en-US" sz="2400" b="1" u="sng" dirty="0">
                <a:solidFill>
                  <a:srgbClr val="0070C0"/>
                </a:solidFill>
              </a:rPr>
              <a:t>  de </a:t>
            </a:r>
            <a:r>
              <a:rPr lang="en-US" sz="2400" b="1" u="sng" dirty="0" err="1">
                <a:solidFill>
                  <a:srgbClr val="0070C0"/>
                </a:solidFill>
              </a:rPr>
              <a:t>utilaje</a:t>
            </a:r>
            <a:r>
              <a:rPr lang="en-US" sz="2400" b="1" u="sng" dirty="0">
                <a:solidFill>
                  <a:srgbClr val="0070C0"/>
                </a:solidFill>
              </a:rPr>
              <a:t> </a:t>
            </a:r>
            <a:r>
              <a:rPr lang="en-US" sz="2400" b="1" u="sng" dirty="0" err="1">
                <a:solidFill>
                  <a:srgbClr val="0070C0"/>
                </a:solidFill>
              </a:rPr>
              <a:t>agricole</a:t>
            </a:r>
            <a:r>
              <a:rPr lang="en-US" sz="2400" b="1" u="sng" dirty="0">
                <a:solidFill>
                  <a:srgbClr val="0070C0"/>
                </a:solidFill>
              </a:rPr>
              <a:t> </a:t>
            </a:r>
            <a:r>
              <a:rPr lang="en-US" sz="2400" b="1" u="sng" dirty="0" err="1">
                <a:solidFill>
                  <a:srgbClr val="0070C0"/>
                </a:solidFill>
              </a:rPr>
              <a:t>pentru</a:t>
            </a:r>
            <a:r>
              <a:rPr lang="en-US" sz="2400" b="1" u="sng" dirty="0">
                <a:solidFill>
                  <a:srgbClr val="0070C0"/>
                </a:solidFill>
              </a:rPr>
              <a:t> </a:t>
            </a:r>
            <a:r>
              <a:rPr lang="en-US" sz="2400" b="1" u="sng" dirty="0" err="1">
                <a:solidFill>
                  <a:srgbClr val="0070C0"/>
                </a:solidFill>
              </a:rPr>
              <a:t>sectorul</a:t>
            </a:r>
            <a:r>
              <a:rPr lang="en-US" sz="2400" b="1" u="sng" dirty="0">
                <a:solidFill>
                  <a:srgbClr val="0070C0"/>
                </a:solidFill>
              </a:rPr>
              <a:t> vegetal</a:t>
            </a:r>
            <a:r>
              <a:rPr lang="en-US" sz="2400" b="1" dirty="0">
                <a:solidFill>
                  <a:srgbClr val="0070C0"/>
                </a:solidFill>
              </a:rPr>
              <a:t> </a:t>
            </a:r>
            <a:endParaRPr lang="en-US" sz="2400" dirty="0"/>
          </a:p>
        </p:txBody>
      </p:sp>
      <p:sp>
        <p:nvSpPr>
          <p:cNvPr id="20" name="Arrow: Right 36">
            <a:extLst>
              <a:ext uri="{FF2B5EF4-FFF2-40B4-BE49-F238E27FC236}">
                <a16:creationId xmlns:a16="http://schemas.microsoft.com/office/drawing/2014/main" id="{963BBE20-AA12-43E4-8892-BC0789D8B920}"/>
              </a:ext>
            </a:extLst>
          </p:cNvPr>
          <p:cNvSpPr/>
          <p:nvPr/>
        </p:nvSpPr>
        <p:spPr>
          <a:xfrm rot="10800000">
            <a:off x="8482076" y="3441898"/>
            <a:ext cx="653143" cy="199053"/>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39">
            <a:extLst>
              <a:ext uri="{FF2B5EF4-FFF2-40B4-BE49-F238E27FC236}">
                <a16:creationId xmlns:a16="http://schemas.microsoft.com/office/drawing/2014/main" id="{C2C37C68-8B8F-47E4-9C49-A73B8F93FF95}"/>
              </a:ext>
            </a:extLst>
          </p:cNvPr>
          <p:cNvSpPr/>
          <p:nvPr/>
        </p:nvSpPr>
        <p:spPr>
          <a:xfrm rot="10800000">
            <a:off x="10449563" y="3122995"/>
            <a:ext cx="653143" cy="199053"/>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7189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17</a:t>
            </a:fld>
            <a:endParaRPr lang="ro-RO" dirty="0"/>
          </a:p>
        </p:txBody>
      </p:sp>
      <p:sp>
        <p:nvSpPr>
          <p:cNvPr id="3" name="Rectangle 2"/>
          <p:cNvSpPr/>
          <p:nvPr/>
        </p:nvSpPr>
        <p:spPr>
          <a:xfrm>
            <a:off x="720435" y="1411821"/>
            <a:ext cx="10934376" cy="4678204"/>
          </a:xfrm>
          <a:prstGeom prst="rect">
            <a:avLst/>
          </a:prstGeom>
        </p:spPr>
        <p:txBody>
          <a:bodyPr wrap="square">
            <a:spAutoFit/>
          </a:bodyPr>
          <a:lstStyle/>
          <a:p>
            <a:r>
              <a:rPr lang="en-US" b="1" u="sng" dirty="0">
                <a:solidFill>
                  <a:srgbClr val="0070C0"/>
                </a:solidFill>
              </a:rPr>
              <a:t>DR-13 -</a:t>
            </a:r>
            <a:r>
              <a:rPr lang="en-US" b="1" u="sng" dirty="0" err="1">
                <a:solidFill>
                  <a:srgbClr val="0070C0"/>
                </a:solidFill>
              </a:rPr>
              <a:t>Achiziții</a:t>
            </a:r>
            <a:r>
              <a:rPr lang="en-US" b="1" u="sng" dirty="0">
                <a:solidFill>
                  <a:srgbClr val="0070C0"/>
                </a:solidFill>
              </a:rPr>
              <a:t>  de </a:t>
            </a:r>
            <a:r>
              <a:rPr lang="en-US" b="1" u="sng" dirty="0" err="1">
                <a:solidFill>
                  <a:srgbClr val="0070C0"/>
                </a:solidFill>
              </a:rPr>
              <a:t>utilaje</a:t>
            </a:r>
            <a:r>
              <a:rPr lang="en-US" b="1" u="sng" dirty="0">
                <a:solidFill>
                  <a:srgbClr val="0070C0"/>
                </a:solidFill>
              </a:rPr>
              <a:t> </a:t>
            </a:r>
            <a:r>
              <a:rPr lang="en-US" b="1" u="sng" dirty="0" err="1">
                <a:solidFill>
                  <a:srgbClr val="0070C0"/>
                </a:solidFill>
              </a:rPr>
              <a:t>agricole</a:t>
            </a:r>
            <a:r>
              <a:rPr lang="en-US" b="1" u="sng" dirty="0">
                <a:solidFill>
                  <a:srgbClr val="0070C0"/>
                </a:solidFill>
              </a:rPr>
              <a:t> </a:t>
            </a:r>
            <a:r>
              <a:rPr lang="en-US" b="1" u="sng" dirty="0" err="1">
                <a:solidFill>
                  <a:srgbClr val="0070C0"/>
                </a:solidFill>
              </a:rPr>
              <a:t>pentru</a:t>
            </a:r>
            <a:r>
              <a:rPr lang="en-US" b="1" u="sng" dirty="0">
                <a:solidFill>
                  <a:srgbClr val="0070C0"/>
                </a:solidFill>
              </a:rPr>
              <a:t> </a:t>
            </a:r>
            <a:r>
              <a:rPr lang="en-US" b="1" u="sng" dirty="0" err="1">
                <a:solidFill>
                  <a:srgbClr val="0070C0"/>
                </a:solidFill>
              </a:rPr>
              <a:t>sectorul</a:t>
            </a:r>
            <a:r>
              <a:rPr lang="en-US" b="1" u="sng" dirty="0">
                <a:solidFill>
                  <a:srgbClr val="0070C0"/>
                </a:solidFill>
              </a:rPr>
              <a:t> vegetal</a:t>
            </a:r>
            <a:r>
              <a:rPr lang="en-US" b="1" dirty="0">
                <a:solidFill>
                  <a:srgbClr val="0070C0"/>
                </a:solidFill>
              </a:rPr>
              <a:t> </a:t>
            </a:r>
            <a:r>
              <a:rPr lang="ro-RO" b="1" dirty="0">
                <a:solidFill>
                  <a:srgbClr val="0070C0"/>
                </a:solidFill>
              </a:rPr>
              <a:t>		 </a:t>
            </a:r>
            <a:r>
              <a:rPr lang="ro-RO" b="1" i="1" dirty="0">
                <a:solidFill>
                  <a:srgbClr val="0070C0"/>
                </a:solidFill>
              </a:rPr>
              <a:t>Alocare publică</a:t>
            </a:r>
            <a:r>
              <a:rPr lang="en-US" b="1" i="1" dirty="0">
                <a:solidFill>
                  <a:srgbClr val="0070C0"/>
                </a:solidFill>
              </a:rPr>
              <a:t>: 100.000</a:t>
            </a:r>
            <a:r>
              <a:rPr lang="ro-RO" b="1" i="1" dirty="0">
                <a:solidFill>
                  <a:srgbClr val="0070C0"/>
                </a:solidFill>
              </a:rPr>
              <a:t>.000 </a:t>
            </a:r>
            <a:r>
              <a:rPr lang="en-US" b="1" i="1" dirty="0">
                <a:solidFill>
                  <a:srgbClr val="0070C0"/>
                </a:solidFill>
              </a:rPr>
              <a:t>Euro</a:t>
            </a:r>
            <a:endParaRPr lang="ro-RO" b="1" i="1" dirty="0">
              <a:solidFill>
                <a:srgbClr val="0070C0"/>
              </a:solidFill>
            </a:endParaRPr>
          </a:p>
          <a:p>
            <a:endParaRPr lang="en-US" b="1" u="sng" dirty="0"/>
          </a:p>
          <a:p>
            <a:r>
              <a:rPr lang="en-US" b="1" u="sng" dirty="0" err="1"/>
              <a:t>Beneficiari</a:t>
            </a:r>
            <a:r>
              <a:rPr lang="en-US" b="1" u="sng" dirty="0"/>
              <a:t> </a:t>
            </a:r>
            <a:r>
              <a:rPr lang="en-US" b="1" u="sng" dirty="0" err="1"/>
              <a:t>eligibili</a:t>
            </a:r>
            <a:r>
              <a:rPr lang="en-US" b="1" u="sng" dirty="0"/>
              <a:t>:</a:t>
            </a:r>
            <a:endParaRPr lang="en-US" dirty="0"/>
          </a:p>
          <a:p>
            <a:pPr marL="742950" lvl="1" indent="-285750">
              <a:buFont typeface="Arial" panose="020B0604020202020204" pitchFamily="34" charset="0"/>
              <a:buChar char="•"/>
            </a:pPr>
            <a:r>
              <a:rPr lang="en-US" dirty="0" err="1"/>
              <a:t>fermieri</a:t>
            </a:r>
            <a:r>
              <a:rPr lang="en-US" dirty="0"/>
              <a:t> cu </a:t>
            </a:r>
            <a:r>
              <a:rPr lang="en-US" dirty="0" err="1"/>
              <a:t>excepția</a:t>
            </a:r>
            <a:r>
              <a:rPr lang="en-US" dirty="0"/>
              <a:t> </a:t>
            </a:r>
            <a:r>
              <a:rPr lang="en-US" dirty="0" err="1"/>
              <a:t>persoanelor</a:t>
            </a:r>
            <a:r>
              <a:rPr lang="en-US" dirty="0"/>
              <a:t> </a:t>
            </a:r>
            <a:r>
              <a:rPr lang="en-US" dirty="0" err="1"/>
              <a:t>fizice</a:t>
            </a:r>
            <a:r>
              <a:rPr lang="en-US" dirty="0"/>
              <a:t>;</a:t>
            </a:r>
          </a:p>
          <a:p>
            <a:pPr marL="742950" lvl="1" indent="-285750">
              <a:buFont typeface="Arial" panose="020B0604020202020204" pitchFamily="34" charset="0"/>
              <a:buChar char="•"/>
            </a:pPr>
            <a:r>
              <a:rPr lang="en-US" dirty="0"/>
              <a:t>cooperative </a:t>
            </a:r>
            <a:r>
              <a:rPr lang="en-US" dirty="0" err="1"/>
              <a:t>agricole</a:t>
            </a:r>
            <a:r>
              <a:rPr lang="en-US" dirty="0"/>
              <a:t> </a:t>
            </a:r>
            <a:r>
              <a:rPr lang="en-US" dirty="0" err="1"/>
              <a:t>și</a:t>
            </a:r>
            <a:r>
              <a:rPr lang="en-US" dirty="0"/>
              <a:t> </a:t>
            </a:r>
            <a:r>
              <a:rPr lang="en-US" dirty="0" err="1"/>
              <a:t>societățile</a:t>
            </a:r>
            <a:r>
              <a:rPr lang="en-US" dirty="0"/>
              <a:t> cooperative care </a:t>
            </a:r>
            <a:r>
              <a:rPr lang="en-US" dirty="0" err="1"/>
              <a:t>reprezintă</a:t>
            </a:r>
            <a:r>
              <a:rPr lang="en-US" dirty="0"/>
              <a:t> </a:t>
            </a:r>
            <a:r>
              <a:rPr lang="en-US" dirty="0" err="1"/>
              <a:t>interesele</a:t>
            </a:r>
            <a:r>
              <a:rPr lang="en-US" dirty="0"/>
              <a:t> </a:t>
            </a:r>
            <a:r>
              <a:rPr lang="en-US" dirty="0" err="1"/>
              <a:t>membrilor</a:t>
            </a:r>
            <a:r>
              <a:rPr lang="en-US" dirty="0"/>
              <a:t> </a:t>
            </a:r>
            <a:r>
              <a:rPr lang="en-US" dirty="0" err="1"/>
              <a:t>fermieri</a:t>
            </a:r>
            <a:r>
              <a:rPr lang="en-US" dirty="0"/>
              <a:t>,</a:t>
            </a:r>
          </a:p>
          <a:p>
            <a:pPr marL="742950" lvl="1" indent="-285750">
              <a:buFont typeface="Arial" panose="020B0604020202020204" pitchFamily="34" charset="0"/>
              <a:buChar char="•"/>
            </a:pPr>
            <a:r>
              <a:rPr lang="en-US" dirty="0" err="1"/>
              <a:t>grupuri</a:t>
            </a:r>
            <a:r>
              <a:rPr lang="en-US" dirty="0"/>
              <a:t> </a:t>
            </a:r>
            <a:r>
              <a:rPr lang="en-US" dirty="0" err="1"/>
              <a:t>și</a:t>
            </a:r>
            <a:r>
              <a:rPr lang="en-US" dirty="0"/>
              <a:t> </a:t>
            </a:r>
            <a:r>
              <a:rPr lang="en-US" dirty="0" err="1"/>
              <a:t>organizații</a:t>
            </a:r>
            <a:r>
              <a:rPr lang="en-US" dirty="0"/>
              <a:t> de </a:t>
            </a:r>
            <a:r>
              <a:rPr lang="en-US" dirty="0" err="1"/>
              <a:t>producători</a:t>
            </a:r>
            <a:r>
              <a:rPr lang="en-US" dirty="0"/>
              <a:t> legal </a:t>
            </a:r>
            <a:r>
              <a:rPr lang="en-US" dirty="0" err="1"/>
              <a:t>constituite</a:t>
            </a:r>
            <a:r>
              <a:rPr lang="en-US" dirty="0"/>
              <a:t> </a:t>
            </a:r>
            <a:r>
              <a:rPr lang="en-US" dirty="0" err="1"/>
              <a:t>în</a:t>
            </a:r>
            <a:r>
              <a:rPr lang="en-US" dirty="0"/>
              <a:t> </a:t>
            </a:r>
            <a:r>
              <a:rPr lang="en-US" dirty="0" err="1"/>
              <a:t>baza</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şi</a:t>
            </a:r>
            <a:r>
              <a:rPr lang="en-US" dirty="0"/>
              <a:t> </a:t>
            </a:r>
            <a:r>
              <a:rPr lang="en-US" dirty="0" err="1"/>
              <a:t>recunoscute</a:t>
            </a:r>
            <a:r>
              <a:rPr lang="en-US" dirty="0"/>
              <a:t> de MADR care </a:t>
            </a:r>
            <a:r>
              <a:rPr lang="en-US" dirty="0" err="1"/>
              <a:t>deservesc</a:t>
            </a:r>
            <a:r>
              <a:rPr lang="en-US" dirty="0"/>
              <a:t> </a:t>
            </a:r>
            <a:r>
              <a:rPr lang="en-US" dirty="0" err="1"/>
              <a:t>interesele</a:t>
            </a:r>
            <a:r>
              <a:rPr lang="en-US" dirty="0"/>
              <a:t> </a:t>
            </a:r>
            <a:r>
              <a:rPr lang="en-US" dirty="0" err="1"/>
              <a:t>membrilor</a:t>
            </a:r>
            <a:r>
              <a:rPr lang="en-US" dirty="0"/>
              <a:t>. </a:t>
            </a:r>
          </a:p>
          <a:p>
            <a:pPr>
              <a:spcBef>
                <a:spcPts val="600"/>
              </a:spcBef>
            </a:pPr>
            <a:r>
              <a:rPr lang="en-US" dirty="0" err="1"/>
              <a:t>Intervenția</a:t>
            </a:r>
            <a:r>
              <a:rPr lang="en-US" dirty="0"/>
              <a:t> </a:t>
            </a:r>
            <a:r>
              <a:rPr lang="en-US" dirty="0" err="1"/>
              <a:t>vizează</a:t>
            </a:r>
            <a:r>
              <a:rPr lang="en-US" dirty="0"/>
              <a:t> </a:t>
            </a:r>
            <a:r>
              <a:rPr lang="en-US" dirty="0" err="1"/>
              <a:t>investițiile</a:t>
            </a:r>
            <a:r>
              <a:rPr lang="en-US" dirty="0"/>
              <a:t> orientate </a:t>
            </a:r>
            <a:r>
              <a:rPr lang="en-US" dirty="0" err="1"/>
              <a:t>spre</a:t>
            </a:r>
            <a:r>
              <a:rPr lang="en-US" dirty="0"/>
              <a:t> </a:t>
            </a:r>
            <a:r>
              <a:rPr lang="en-US" dirty="0" err="1"/>
              <a:t>creșterea</a:t>
            </a:r>
            <a:r>
              <a:rPr lang="en-US" dirty="0"/>
              <a:t> </a:t>
            </a:r>
            <a:r>
              <a:rPr lang="en-US" dirty="0" err="1"/>
              <a:t>competitivității</a:t>
            </a:r>
            <a:r>
              <a:rPr lang="en-US" dirty="0"/>
              <a:t> </a:t>
            </a:r>
            <a:r>
              <a:rPr lang="en-US" dirty="0" err="1"/>
              <a:t>exploatațiilor</a:t>
            </a:r>
            <a:r>
              <a:rPr lang="en-US" dirty="0"/>
              <a:t> </a:t>
            </a:r>
            <a:r>
              <a:rPr lang="en-US" dirty="0" err="1"/>
              <a:t>agricole</a:t>
            </a:r>
            <a:r>
              <a:rPr lang="en-US" dirty="0"/>
              <a:t> </a:t>
            </a:r>
            <a:r>
              <a:rPr lang="en-US" dirty="0" err="1"/>
              <a:t>specializate</a:t>
            </a:r>
            <a:r>
              <a:rPr lang="en-US" dirty="0"/>
              <a:t> </a:t>
            </a:r>
            <a:r>
              <a:rPr lang="en-US" dirty="0" err="1"/>
              <a:t>în</a:t>
            </a:r>
            <a:r>
              <a:rPr lang="en-US" dirty="0"/>
              <a:t> </a:t>
            </a:r>
            <a:r>
              <a:rPr lang="en-US" dirty="0" err="1"/>
              <a:t>culturile</a:t>
            </a:r>
            <a:r>
              <a:rPr lang="en-US" dirty="0"/>
              <a:t> de </a:t>
            </a:r>
            <a:r>
              <a:rPr lang="en-US" dirty="0" err="1"/>
              <a:t>câmp</a:t>
            </a:r>
            <a:r>
              <a:rPr lang="en-US" dirty="0"/>
              <a:t>, </a:t>
            </a:r>
            <a:r>
              <a:rPr lang="en-US" dirty="0" err="1"/>
              <a:t>prin</a:t>
            </a:r>
            <a:r>
              <a:rPr lang="en-US" dirty="0"/>
              <a:t> </a:t>
            </a:r>
            <a:r>
              <a:rPr lang="en-US" dirty="0" err="1"/>
              <a:t>dotarea</a:t>
            </a:r>
            <a:r>
              <a:rPr lang="en-US" dirty="0"/>
              <a:t> cu </a:t>
            </a:r>
            <a:r>
              <a:rPr lang="en-US" dirty="0" err="1"/>
              <a:t>utilaje</a:t>
            </a:r>
            <a:r>
              <a:rPr lang="en-US" dirty="0"/>
              <a:t> </a:t>
            </a:r>
            <a:r>
              <a:rPr lang="en-US" dirty="0" err="1"/>
              <a:t>performante</a:t>
            </a:r>
            <a:r>
              <a:rPr lang="en-US" dirty="0"/>
              <a:t>, </a:t>
            </a:r>
            <a:r>
              <a:rPr lang="en-US" dirty="0" err="1"/>
              <a:t>îmbunătățind</a:t>
            </a:r>
            <a:r>
              <a:rPr lang="en-US" dirty="0"/>
              <a:t> </a:t>
            </a:r>
            <a:r>
              <a:rPr lang="en-US" dirty="0" err="1"/>
              <a:t>astfel</a:t>
            </a:r>
            <a:r>
              <a:rPr lang="en-US" dirty="0"/>
              <a:t> </a:t>
            </a:r>
            <a:r>
              <a:rPr lang="en-US" dirty="0" err="1"/>
              <a:t>factorii</a:t>
            </a:r>
            <a:r>
              <a:rPr lang="en-US" dirty="0"/>
              <a:t> de </a:t>
            </a:r>
            <a:r>
              <a:rPr lang="en-US" dirty="0" err="1"/>
              <a:t>producție</a:t>
            </a:r>
            <a:r>
              <a:rPr lang="en-US" dirty="0"/>
              <a:t>, aspect </a:t>
            </a:r>
            <a:r>
              <a:rPr lang="en-US" dirty="0" err="1"/>
              <a:t>ce</a:t>
            </a:r>
            <a:r>
              <a:rPr lang="en-US" dirty="0"/>
              <a:t> conduce implicit la </a:t>
            </a:r>
            <a:r>
              <a:rPr lang="en-US" dirty="0" err="1"/>
              <a:t>creșterea</a:t>
            </a:r>
            <a:r>
              <a:rPr lang="en-US" dirty="0"/>
              <a:t> </a:t>
            </a:r>
            <a:r>
              <a:rPr lang="en-US" dirty="0" err="1"/>
              <a:t>productivității</a:t>
            </a:r>
            <a:r>
              <a:rPr lang="en-US" dirty="0"/>
              <a:t> </a:t>
            </a:r>
            <a:r>
              <a:rPr lang="en-US" dirty="0" err="1"/>
              <a:t>exploatațiilor</a:t>
            </a:r>
            <a:r>
              <a:rPr lang="en-US" dirty="0"/>
              <a:t> </a:t>
            </a:r>
            <a:r>
              <a:rPr lang="en-US" dirty="0" err="1"/>
              <a:t>agricole</a:t>
            </a:r>
            <a:r>
              <a:rPr lang="en-US" dirty="0"/>
              <a:t>, cu accent </a:t>
            </a:r>
            <a:r>
              <a:rPr lang="en-US" dirty="0" err="1"/>
              <a:t>pe</a:t>
            </a:r>
            <a:r>
              <a:rPr lang="en-US" dirty="0"/>
              <a:t> </a:t>
            </a:r>
            <a:r>
              <a:rPr lang="en-US" dirty="0" err="1"/>
              <a:t>fermele</a:t>
            </a:r>
            <a:r>
              <a:rPr lang="en-US" dirty="0"/>
              <a:t> </a:t>
            </a:r>
            <a:r>
              <a:rPr lang="en-US" dirty="0" err="1"/>
              <a:t>medii</a:t>
            </a:r>
            <a:r>
              <a:rPr lang="en-US" dirty="0"/>
              <a:t>.</a:t>
            </a:r>
          </a:p>
          <a:p>
            <a:pPr>
              <a:spcBef>
                <a:spcPts val="600"/>
              </a:spcBef>
            </a:pPr>
            <a:endParaRPr lang="en-US" dirty="0"/>
          </a:p>
          <a:p>
            <a:r>
              <a:rPr lang="en-US" b="1" dirty="0" err="1"/>
              <a:t>Valoare</a:t>
            </a:r>
            <a:r>
              <a:rPr lang="en-US" b="1" dirty="0"/>
              <a:t> </a:t>
            </a:r>
            <a:r>
              <a:rPr lang="en-US" b="1" dirty="0" err="1"/>
              <a:t>maximă</a:t>
            </a:r>
            <a:r>
              <a:rPr lang="en-US" b="1" dirty="0"/>
              <a:t> a </a:t>
            </a:r>
            <a:r>
              <a:rPr lang="en-US" b="1" dirty="0" err="1"/>
              <a:t>sprijinului</a:t>
            </a:r>
            <a:r>
              <a:rPr lang="en-US" b="1" dirty="0"/>
              <a:t> public </a:t>
            </a:r>
            <a:r>
              <a:rPr lang="en-US" b="1" dirty="0" err="1"/>
              <a:t>va</a:t>
            </a:r>
            <a:r>
              <a:rPr lang="en-US" b="1" dirty="0"/>
              <a:t> fi 300.000 euro/</a:t>
            </a:r>
            <a:r>
              <a:rPr lang="en-US" b="1" dirty="0" err="1"/>
              <a:t>proiect</a:t>
            </a:r>
            <a:r>
              <a:rPr lang="en-US" b="1" dirty="0"/>
              <a:t>.</a:t>
            </a:r>
            <a:endParaRPr lang="ro-RO" b="1" dirty="0"/>
          </a:p>
          <a:p>
            <a:endParaRPr lang="en-US" dirty="0"/>
          </a:p>
          <a:p>
            <a:r>
              <a:rPr lang="en-US" dirty="0"/>
              <a:t> Intensitatea </a:t>
            </a:r>
            <a:r>
              <a:rPr lang="en-US" dirty="0" err="1"/>
              <a:t>sprijinului</a:t>
            </a:r>
            <a:r>
              <a:rPr lang="en-US" dirty="0"/>
              <a:t> public </a:t>
            </a:r>
            <a:r>
              <a:rPr lang="en-US" dirty="0" err="1"/>
              <a:t>nerambursabil</a:t>
            </a:r>
            <a:r>
              <a:rPr lang="en-US" dirty="0"/>
              <a:t> </a:t>
            </a:r>
            <a:r>
              <a:rPr lang="en-US" dirty="0" err="1"/>
              <a:t>va</a:t>
            </a:r>
            <a:r>
              <a:rPr lang="en-US" dirty="0"/>
              <a:t> fi de maximum </a:t>
            </a:r>
            <a:r>
              <a:rPr lang="en-US" b="1" dirty="0"/>
              <a:t>65% din </a:t>
            </a:r>
            <a:r>
              <a:rPr lang="en-US" b="1" dirty="0" err="1"/>
              <a:t>costurile</a:t>
            </a:r>
            <a:r>
              <a:rPr lang="en-US" b="1" dirty="0"/>
              <a:t> </a:t>
            </a:r>
            <a:r>
              <a:rPr lang="en-US" b="1" dirty="0" err="1"/>
              <a:t>eligibile</a:t>
            </a:r>
            <a:r>
              <a:rPr lang="en-US" b="1" dirty="0"/>
              <a:t>. </a:t>
            </a:r>
          </a:p>
          <a:p>
            <a:endParaRPr lang="en-US" b="1" dirty="0"/>
          </a:p>
          <a:p>
            <a:endParaRPr lang="ro-RO" dirty="0"/>
          </a:p>
        </p:txBody>
      </p:sp>
    </p:spTree>
    <p:extLst>
      <p:ext uri="{BB962C8B-B14F-4D97-AF65-F5344CB8AC3E}">
        <p14:creationId xmlns:p14="http://schemas.microsoft.com/office/powerpoint/2010/main" val="2480366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18</a:t>
            </a:fld>
            <a:endParaRPr lang="ro-RO" dirty="0"/>
          </a:p>
        </p:txBody>
      </p:sp>
      <p:sp>
        <p:nvSpPr>
          <p:cNvPr id="3" name="Rectangle 2"/>
          <p:cNvSpPr/>
          <p:nvPr/>
        </p:nvSpPr>
        <p:spPr>
          <a:xfrm>
            <a:off x="720435" y="1141512"/>
            <a:ext cx="10934376" cy="5078313"/>
          </a:xfrm>
          <a:prstGeom prst="rect">
            <a:avLst/>
          </a:prstGeom>
        </p:spPr>
        <p:txBody>
          <a:bodyPr wrap="square">
            <a:spAutoFit/>
          </a:bodyPr>
          <a:lstStyle/>
          <a:p>
            <a:r>
              <a:rPr lang="en-US" b="1" u="sng" dirty="0">
                <a:solidFill>
                  <a:srgbClr val="0070C0"/>
                </a:solidFill>
              </a:rPr>
              <a:t>DR-13 -</a:t>
            </a:r>
            <a:r>
              <a:rPr lang="en-US" b="1" u="sng" dirty="0" err="1">
                <a:solidFill>
                  <a:srgbClr val="0070C0"/>
                </a:solidFill>
              </a:rPr>
              <a:t>Achiziții</a:t>
            </a:r>
            <a:r>
              <a:rPr lang="en-US" b="1" u="sng" dirty="0">
                <a:solidFill>
                  <a:srgbClr val="0070C0"/>
                </a:solidFill>
              </a:rPr>
              <a:t>  de </a:t>
            </a:r>
            <a:r>
              <a:rPr lang="en-US" b="1" u="sng" dirty="0" err="1">
                <a:solidFill>
                  <a:srgbClr val="0070C0"/>
                </a:solidFill>
              </a:rPr>
              <a:t>utilaje</a:t>
            </a:r>
            <a:r>
              <a:rPr lang="en-US" b="1" u="sng" dirty="0">
                <a:solidFill>
                  <a:srgbClr val="0070C0"/>
                </a:solidFill>
              </a:rPr>
              <a:t> </a:t>
            </a:r>
            <a:r>
              <a:rPr lang="en-US" b="1" u="sng" dirty="0" err="1">
                <a:solidFill>
                  <a:srgbClr val="0070C0"/>
                </a:solidFill>
              </a:rPr>
              <a:t>agricole</a:t>
            </a:r>
            <a:r>
              <a:rPr lang="en-US" b="1" u="sng" dirty="0">
                <a:solidFill>
                  <a:srgbClr val="0070C0"/>
                </a:solidFill>
              </a:rPr>
              <a:t> </a:t>
            </a:r>
            <a:r>
              <a:rPr lang="en-US" b="1" u="sng" dirty="0" err="1">
                <a:solidFill>
                  <a:srgbClr val="0070C0"/>
                </a:solidFill>
              </a:rPr>
              <a:t>pentru</a:t>
            </a:r>
            <a:r>
              <a:rPr lang="en-US" b="1" u="sng" dirty="0">
                <a:solidFill>
                  <a:srgbClr val="0070C0"/>
                </a:solidFill>
              </a:rPr>
              <a:t> </a:t>
            </a:r>
            <a:r>
              <a:rPr lang="en-US" b="1" u="sng" dirty="0" err="1">
                <a:solidFill>
                  <a:srgbClr val="0070C0"/>
                </a:solidFill>
              </a:rPr>
              <a:t>sectorul</a:t>
            </a:r>
            <a:r>
              <a:rPr lang="en-US" b="1" u="sng" dirty="0">
                <a:solidFill>
                  <a:srgbClr val="0070C0"/>
                </a:solidFill>
              </a:rPr>
              <a:t> vegetal</a:t>
            </a:r>
            <a:r>
              <a:rPr lang="en-US" b="1" dirty="0">
                <a:solidFill>
                  <a:srgbClr val="0070C0"/>
                </a:solidFill>
              </a:rPr>
              <a:t> </a:t>
            </a:r>
            <a:r>
              <a:rPr lang="ro-RO" b="1" dirty="0">
                <a:solidFill>
                  <a:srgbClr val="0070C0"/>
                </a:solidFill>
              </a:rPr>
              <a:t>		 </a:t>
            </a:r>
            <a:r>
              <a:rPr lang="ro-RO" b="1" i="1" dirty="0">
                <a:solidFill>
                  <a:srgbClr val="0070C0"/>
                </a:solidFill>
              </a:rPr>
              <a:t>Alocare publică</a:t>
            </a:r>
            <a:r>
              <a:rPr lang="en-US" b="1" i="1" dirty="0">
                <a:solidFill>
                  <a:srgbClr val="0070C0"/>
                </a:solidFill>
              </a:rPr>
              <a:t>: 100.000</a:t>
            </a:r>
            <a:r>
              <a:rPr lang="ro-RO" b="1" i="1" dirty="0">
                <a:solidFill>
                  <a:srgbClr val="0070C0"/>
                </a:solidFill>
              </a:rPr>
              <a:t>.000 </a:t>
            </a:r>
            <a:r>
              <a:rPr lang="en-US" b="1" i="1" dirty="0">
                <a:solidFill>
                  <a:srgbClr val="0070C0"/>
                </a:solidFill>
              </a:rPr>
              <a:t>Euro</a:t>
            </a:r>
            <a:endParaRPr lang="ro-RO" b="1" i="1" dirty="0">
              <a:solidFill>
                <a:srgbClr val="0070C0"/>
              </a:solidFill>
            </a:endParaRPr>
          </a:p>
          <a:p>
            <a:endParaRPr lang="en-US" b="1" u="sng" dirty="0"/>
          </a:p>
          <a:p>
            <a:r>
              <a:rPr lang="en-US" b="1" u="sng" dirty="0" err="1">
                <a:solidFill>
                  <a:srgbClr val="0070C0"/>
                </a:solidFill>
              </a:rPr>
              <a:t>Conditii</a:t>
            </a:r>
            <a:r>
              <a:rPr lang="en-US" b="1" u="sng" dirty="0">
                <a:solidFill>
                  <a:srgbClr val="0070C0"/>
                </a:solidFill>
              </a:rPr>
              <a:t> de </a:t>
            </a:r>
            <a:r>
              <a:rPr lang="en-US" b="1" u="sng" dirty="0" err="1">
                <a:solidFill>
                  <a:srgbClr val="0070C0"/>
                </a:solidFill>
              </a:rPr>
              <a:t>eligibilitate</a:t>
            </a:r>
            <a:r>
              <a:rPr lang="en-US" b="1" u="sng" dirty="0">
                <a:solidFill>
                  <a:srgbClr val="0070C0"/>
                </a:solidFill>
              </a:rPr>
              <a:t>: </a:t>
            </a:r>
          </a:p>
          <a:p>
            <a:pPr marL="285750" lvl="0" indent="-285750">
              <a:buFont typeface="Wingdings" panose="05000000000000000000" pitchFamily="2" charset="2"/>
              <a:buChar char="§"/>
            </a:pPr>
            <a:r>
              <a:rPr lang="en-US" dirty="0" err="1"/>
              <a:t>Investiția</a:t>
            </a:r>
            <a:r>
              <a:rPr lang="en-US" dirty="0"/>
              <a:t> </a:t>
            </a:r>
            <a:r>
              <a:rPr lang="en-US" dirty="0" err="1"/>
              <a:t>trebuie</a:t>
            </a:r>
            <a:r>
              <a:rPr lang="en-US" dirty="0"/>
              <a:t> </a:t>
            </a:r>
            <a:r>
              <a:rPr lang="en-US" dirty="0" err="1"/>
              <a:t>să</a:t>
            </a:r>
            <a:r>
              <a:rPr lang="en-US" dirty="0"/>
              <a:t> se </a:t>
            </a:r>
            <a:r>
              <a:rPr lang="en-US" dirty="0" err="1"/>
              <a:t>realizeze</a:t>
            </a:r>
            <a:r>
              <a:rPr lang="en-US" dirty="0"/>
              <a:t> </a:t>
            </a:r>
            <a:r>
              <a:rPr lang="en-US" dirty="0" err="1"/>
              <a:t>în</a:t>
            </a:r>
            <a:r>
              <a:rPr lang="en-US" dirty="0"/>
              <a:t> </a:t>
            </a:r>
            <a:r>
              <a:rPr lang="en-US" dirty="0" err="1"/>
              <a:t>cadrul</a:t>
            </a:r>
            <a:r>
              <a:rPr lang="en-US" dirty="0"/>
              <a:t> </a:t>
            </a:r>
            <a:r>
              <a:rPr lang="en-US" dirty="0" err="1"/>
              <a:t>unei</a:t>
            </a:r>
            <a:r>
              <a:rPr lang="en-US" dirty="0"/>
              <a:t> </a:t>
            </a:r>
            <a:r>
              <a:rPr lang="en-US" dirty="0" err="1"/>
              <a:t>ferme</a:t>
            </a:r>
            <a:r>
              <a:rPr lang="en-US" dirty="0"/>
              <a:t> cu o </a:t>
            </a:r>
            <a:r>
              <a:rPr lang="en-US" dirty="0" err="1"/>
              <a:t>dimensiune</a:t>
            </a:r>
            <a:r>
              <a:rPr lang="en-US" dirty="0"/>
              <a:t> </a:t>
            </a:r>
            <a:r>
              <a:rPr lang="en-US" dirty="0" err="1"/>
              <a:t>economică</a:t>
            </a:r>
            <a:r>
              <a:rPr lang="en-US" dirty="0"/>
              <a:t> de minimum 12.000 € SO;</a:t>
            </a:r>
          </a:p>
          <a:p>
            <a:pPr marL="285750" lvl="0" indent="-285750">
              <a:buFont typeface="Wingdings" panose="05000000000000000000" pitchFamily="2" charset="2"/>
              <a:buChar char="§"/>
            </a:pPr>
            <a:r>
              <a:rPr lang="en-US" dirty="0" err="1"/>
              <a:t>Solicitantul</a:t>
            </a:r>
            <a:r>
              <a:rPr lang="en-US" dirty="0"/>
              <a:t> </a:t>
            </a:r>
            <a:r>
              <a:rPr lang="en-US" dirty="0" err="1"/>
              <a:t>va</a:t>
            </a:r>
            <a:r>
              <a:rPr lang="en-US" dirty="0"/>
              <a:t> </a:t>
            </a:r>
            <a:r>
              <a:rPr lang="en-US" dirty="0" err="1"/>
              <a:t>figura</a:t>
            </a:r>
            <a:r>
              <a:rPr lang="en-US" dirty="0"/>
              <a:t> </a:t>
            </a:r>
            <a:r>
              <a:rPr lang="en-US" dirty="0" err="1"/>
              <a:t>în</a:t>
            </a:r>
            <a:r>
              <a:rPr lang="en-US" dirty="0"/>
              <a:t> </a:t>
            </a:r>
            <a:r>
              <a:rPr lang="en-US" dirty="0" err="1"/>
              <a:t>sistemul</a:t>
            </a:r>
            <a:r>
              <a:rPr lang="en-US" dirty="0"/>
              <a:t> APIA/ANSVSA (</a:t>
            </a:r>
            <a:r>
              <a:rPr lang="en-US" dirty="0" err="1"/>
              <a:t>după</a:t>
            </a:r>
            <a:r>
              <a:rPr lang="en-US" dirty="0"/>
              <a:t> </a:t>
            </a:r>
            <a:r>
              <a:rPr lang="en-US" dirty="0" err="1"/>
              <a:t>caz</a:t>
            </a:r>
            <a:r>
              <a:rPr lang="en-US" dirty="0"/>
              <a:t>), anterior </a:t>
            </a:r>
            <a:r>
              <a:rPr lang="en-US" dirty="0" err="1"/>
              <a:t>depunerii</a:t>
            </a:r>
            <a:r>
              <a:rPr lang="en-US" dirty="0"/>
              <a:t> </a:t>
            </a:r>
            <a:r>
              <a:rPr lang="en-US" dirty="0" err="1"/>
              <a:t>cererii</a:t>
            </a:r>
            <a:r>
              <a:rPr lang="en-US" dirty="0"/>
              <a:t> de </a:t>
            </a:r>
            <a:r>
              <a:rPr lang="en-US" dirty="0" err="1"/>
              <a:t>finanțare</a:t>
            </a:r>
            <a:r>
              <a:rPr lang="en-US" dirty="0"/>
              <a:t>, cu forma de </a:t>
            </a:r>
            <a:r>
              <a:rPr lang="en-US" dirty="0" err="1"/>
              <a:t>desfășurare</a:t>
            </a:r>
            <a:r>
              <a:rPr lang="en-US" dirty="0"/>
              <a:t> a </a:t>
            </a:r>
            <a:r>
              <a:rPr lang="en-US" dirty="0" err="1"/>
              <a:t>activității</a:t>
            </a:r>
            <a:r>
              <a:rPr lang="en-US" dirty="0"/>
              <a:t> </a:t>
            </a:r>
            <a:r>
              <a:rPr lang="en-US" dirty="0" err="1"/>
              <a:t>economice</a:t>
            </a:r>
            <a:r>
              <a:rPr lang="en-US" dirty="0"/>
              <a:t> cu care </a:t>
            </a:r>
            <a:r>
              <a:rPr lang="en-US" dirty="0" err="1"/>
              <a:t>solicită</a:t>
            </a:r>
            <a:r>
              <a:rPr lang="en-US" dirty="0"/>
              <a:t> </a:t>
            </a:r>
            <a:r>
              <a:rPr lang="en-US" dirty="0" err="1"/>
              <a:t>sprijin</a:t>
            </a:r>
            <a:r>
              <a:rPr lang="en-US" dirty="0"/>
              <a:t> </a:t>
            </a:r>
            <a:r>
              <a:rPr lang="en-US" dirty="0" err="1"/>
              <a:t>prin</a:t>
            </a:r>
            <a:r>
              <a:rPr lang="en-US" dirty="0"/>
              <a:t> </a:t>
            </a:r>
            <a:r>
              <a:rPr lang="en-US" dirty="0" err="1"/>
              <a:t>prezenta</a:t>
            </a:r>
            <a:r>
              <a:rPr lang="en-US" dirty="0"/>
              <a:t> </a:t>
            </a:r>
            <a:r>
              <a:rPr lang="en-US" dirty="0" err="1"/>
              <a:t>intervenție</a:t>
            </a:r>
            <a:r>
              <a:rPr lang="en-US" dirty="0"/>
              <a:t>;</a:t>
            </a:r>
          </a:p>
          <a:p>
            <a:pPr marL="285750" lvl="0" indent="-285750">
              <a:buFont typeface="Wingdings" panose="05000000000000000000" pitchFamily="2" charset="2"/>
              <a:buChar char="§"/>
            </a:pPr>
            <a:r>
              <a:rPr lang="en-US" dirty="0" err="1"/>
              <a:t>Viabilitatea</a:t>
            </a:r>
            <a:r>
              <a:rPr lang="en-US" dirty="0"/>
              <a:t> </a:t>
            </a:r>
            <a:r>
              <a:rPr lang="en-US" dirty="0" err="1"/>
              <a:t>economică</a:t>
            </a:r>
            <a:r>
              <a:rPr lang="en-US" dirty="0"/>
              <a:t> a </a:t>
            </a:r>
            <a:r>
              <a:rPr lang="en-US" dirty="0" err="1"/>
              <a:t>investiției</a:t>
            </a:r>
            <a:r>
              <a:rPr lang="en-US" dirty="0"/>
              <a:t> </a:t>
            </a:r>
            <a:r>
              <a:rPr lang="en-US" dirty="0" err="1"/>
              <a:t>trebuie</a:t>
            </a:r>
            <a:r>
              <a:rPr lang="en-US" dirty="0"/>
              <a:t> </a:t>
            </a:r>
            <a:r>
              <a:rPr lang="en-US" dirty="0" err="1"/>
              <a:t>să</a:t>
            </a:r>
            <a:r>
              <a:rPr lang="en-US" dirty="0"/>
              <a:t> fie </a:t>
            </a:r>
            <a:r>
              <a:rPr lang="en-US" dirty="0" err="1"/>
              <a:t>demonstrată</a:t>
            </a:r>
            <a:r>
              <a:rPr lang="en-US" dirty="0"/>
              <a:t> </a:t>
            </a:r>
            <a:r>
              <a:rPr lang="en-US" dirty="0" err="1"/>
              <a:t>în</a:t>
            </a:r>
            <a:r>
              <a:rPr lang="en-US" dirty="0"/>
              <a:t> </a:t>
            </a:r>
            <a:r>
              <a:rPr lang="en-US" dirty="0" err="1"/>
              <a:t>baza</a:t>
            </a:r>
            <a:r>
              <a:rPr lang="en-US" dirty="0"/>
              <a:t> </a:t>
            </a:r>
            <a:r>
              <a:rPr lang="en-US" dirty="0" err="1"/>
              <a:t>documentației</a:t>
            </a:r>
            <a:r>
              <a:rPr lang="en-US" dirty="0"/>
              <a:t> </a:t>
            </a:r>
            <a:r>
              <a:rPr lang="en-US" dirty="0" err="1"/>
              <a:t>tehnico-economice</a:t>
            </a:r>
            <a:r>
              <a:rPr lang="en-US" dirty="0"/>
              <a:t>;</a:t>
            </a:r>
          </a:p>
          <a:p>
            <a:pPr marL="285750" lvl="0" indent="-285750">
              <a:buFont typeface="Wingdings" panose="05000000000000000000" pitchFamily="2" charset="2"/>
              <a:buChar char="§"/>
            </a:pPr>
            <a:r>
              <a:rPr lang="en-US" dirty="0" err="1"/>
              <a:t>Solicitantul</a:t>
            </a:r>
            <a:r>
              <a:rPr lang="en-US" dirty="0"/>
              <a:t> </a:t>
            </a:r>
            <a:r>
              <a:rPr lang="en-US" dirty="0" err="1"/>
              <a:t>trebuie</a:t>
            </a:r>
            <a:r>
              <a:rPr lang="en-US" dirty="0"/>
              <a:t> </a:t>
            </a:r>
            <a:r>
              <a:rPr lang="en-US" dirty="0" err="1"/>
              <a:t>să</a:t>
            </a:r>
            <a:r>
              <a:rPr lang="en-US" dirty="0"/>
              <a:t> </a:t>
            </a:r>
            <a:r>
              <a:rPr lang="en-US" dirty="0" err="1"/>
              <a:t>demonstreze</a:t>
            </a:r>
            <a:r>
              <a:rPr lang="en-US" dirty="0"/>
              <a:t> </a:t>
            </a:r>
            <a:r>
              <a:rPr lang="en-US" dirty="0" err="1"/>
              <a:t>asigurarea</a:t>
            </a:r>
            <a:r>
              <a:rPr lang="en-US" dirty="0"/>
              <a:t> </a:t>
            </a:r>
            <a:r>
              <a:rPr lang="en-US" dirty="0" err="1"/>
              <a:t>cofinanțării</a:t>
            </a:r>
            <a:r>
              <a:rPr lang="en-US" dirty="0"/>
              <a:t> </a:t>
            </a:r>
            <a:r>
              <a:rPr lang="en-US" dirty="0" err="1"/>
              <a:t>investiției</a:t>
            </a:r>
            <a:r>
              <a:rPr lang="en-US" dirty="0"/>
              <a:t>;</a:t>
            </a:r>
          </a:p>
          <a:p>
            <a:pPr marL="285750" lvl="0" indent="-285750">
              <a:buFont typeface="Wingdings" panose="05000000000000000000" pitchFamily="2" charset="2"/>
              <a:buChar char="§"/>
            </a:pPr>
            <a:r>
              <a:rPr lang="en-US" dirty="0" err="1"/>
              <a:t>Investiția</a:t>
            </a:r>
            <a:r>
              <a:rPr lang="en-US" dirty="0"/>
              <a:t> </a:t>
            </a:r>
            <a:r>
              <a:rPr lang="en-US" dirty="0" err="1"/>
              <a:t>va</a:t>
            </a:r>
            <a:r>
              <a:rPr lang="en-US" dirty="0"/>
              <a:t> </a:t>
            </a:r>
            <a:r>
              <a:rPr lang="en-US" dirty="0" err="1"/>
              <a:t>respecta</a:t>
            </a:r>
            <a:r>
              <a:rPr lang="en-US" dirty="0"/>
              <a:t> </a:t>
            </a:r>
            <a:r>
              <a:rPr lang="en-US" dirty="0" err="1"/>
              <a:t>prevederile</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aplicabilă</a:t>
            </a:r>
            <a:r>
              <a:rPr lang="en-US" dirty="0"/>
              <a:t> </a:t>
            </a:r>
            <a:r>
              <a:rPr lang="en-US" dirty="0" err="1"/>
              <a:t>proiectului</a:t>
            </a:r>
            <a:r>
              <a:rPr lang="en-US" dirty="0"/>
              <a:t>;</a:t>
            </a:r>
          </a:p>
          <a:p>
            <a:pPr marL="285750" lvl="0" indent="-285750">
              <a:buFont typeface="Wingdings" panose="05000000000000000000" pitchFamily="2" charset="2"/>
              <a:buChar char="§"/>
            </a:pPr>
            <a:r>
              <a:rPr lang="en-US" dirty="0" err="1"/>
              <a:t>În</a:t>
            </a:r>
            <a:r>
              <a:rPr lang="en-US" dirty="0"/>
              <a:t> </a:t>
            </a:r>
            <a:r>
              <a:rPr lang="en-US" dirty="0" err="1"/>
              <a:t>cazul</a:t>
            </a:r>
            <a:r>
              <a:rPr lang="en-US" dirty="0"/>
              <a:t> </a:t>
            </a:r>
            <a:r>
              <a:rPr lang="en-US" dirty="0" err="1"/>
              <a:t>în</a:t>
            </a:r>
            <a:r>
              <a:rPr lang="en-US" dirty="0"/>
              <a:t> care </a:t>
            </a:r>
            <a:r>
              <a:rPr lang="en-US" dirty="0" err="1"/>
              <a:t>proiectul</a:t>
            </a:r>
            <a:r>
              <a:rPr lang="en-US" dirty="0"/>
              <a:t> </a:t>
            </a:r>
            <a:r>
              <a:rPr lang="en-US" dirty="0" err="1"/>
              <a:t>prevede</a:t>
            </a:r>
            <a:r>
              <a:rPr lang="en-US" dirty="0"/>
              <a:t> </a:t>
            </a:r>
            <a:r>
              <a:rPr lang="en-US" dirty="0" err="1"/>
              <a:t>investiții</a:t>
            </a:r>
            <a:r>
              <a:rPr lang="en-US" dirty="0"/>
              <a:t> </a:t>
            </a:r>
            <a:r>
              <a:rPr lang="en-US" dirty="0" err="1"/>
              <a:t>în</a:t>
            </a:r>
            <a:r>
              <a:rPr lang="en-US" dirty="0"/>
              <a:t> </a:t>
            </a:r>
            <a:r>
              <a:rPr lang="en-US" dirty="0" err="1"/>
              <a:t>echipamente</a:t>
            </a:r>
            <a:r>
              <a:rPr lang="en-US" dirty="0"/>
              <a:t> de </a:t>
            </a:r>
            <a:r>
              <a:rPr lang="en-US" dirty="0" err="1"/>
              <a:t>irigații</a:t>
            </a:r>
            <a:r>
              <a:rPr lang="en-US" dirty="0"/>
              <a:t> la </a:t>
            </a:r>
            <a:r>
              <a:rPr lang="en-US" dirty="0" err="1"/>
              <a:t>nivelul</a:t>
            </a:r>
            <a:r>
              <a:rPr lang="en-US" dirty="0"/>
              <a:t> </a:t>
            </a:r>
            <a:r>
              <a:rPr lang="en-US" dirty="0" err="1"/>
              <a:t>fermei</a:t>
            </a:r>
            <a:r>
              <a:rPr lang="en-US" dirty="0"/>
              <a:t> </a:t>
            </a:r>
            <a:r>
              <a:rPr lang="en-US" dirty="0" err="1"/>
              <a:t>acestea</a:t>
            </a:r>
            <a:r>
              <a:rPr lang="en-US" dirty="0"/>
              <a:t> </a:t>
            </a:r>
            <a:r>
              <a:rPr lang="en-US" dirty="0" err="1"/>
              <a:t>sunt</a:t>
            </a:r>
            <a:r>
              <a:rPr lang="en-US" dirty="0"/>
              <a:t> </a:t>
            </a:r>
            <a:r>
              <a:rPr lang="en-US" dirty="0" err="1"/>
              <a:t>eligibile</a:t>
            </a:r>
            <a:r>
              <a:rPr lang="en-US" dirty="0"/>
              <a:t> </a:t>
            </a:r>
            <a:r>
              <a:rPr lang="en-US" dirty="0" err="1"/>
              <a:t>doar</a:t>
            </a:r>
            <a:r>
              <a:rPr lang="en-US" dirty="0"/>
              <a:t> </a:t>
            </a:r>
            <a:r>
              <a:rPr lang="en-US" dirty="0" err="1"/>
              <a:t>dacă</a:t>
            </a:r>
            <a:r>
              <a:rPr lang="en-US" dirty="0"/>
              <a:t> </a:t>
            </a:r>
            <a:r>
              <a:rPr lang="en-US" dirty="0" err="1"/>
              <a:t>îndeplinesc</a:t>
            </a:r>
            <a:r>
              <a:rPr lang="en-US" dirty="0"/>
              <a:t> </a:t>
            </a:r>
            <a:r>
              <a:rPr lang="en-US" dirty="0" err="1"/>
              <a:t>condițiile</a:t>
            </a:r>
            <a:r>
              <a:rPr lang="en-US" dirty="0"/>
              <a:t> </a:t>
            </a:r>
            <a:r>
              <a:rPr lang="en-US" dirty="0" err="1"/>
              <a:t>specificate</a:t>
            </a:r>
            <a:r>
              <a:rPr lang="en-US" dirty="0"/>
              <a:t> </a:t>
            </a:r>
            <a:r>
              <a:rPr lang="en-US" dirty="0" err="1"/>
              <a:t>în</a:t>
            </a:r>
            <a:r>
              <a:rPr lang="en-US" dirty="0"/>
              <a:t> art 74 din Reg. (UE) </a:t>
            </a:r>
            <a:r>
              <a:rPr lang="en-US" dirty="0" err="1"/>
              <a:t>nr</a:t>
            </a:r>
            <a:r>
              <a:rPr lang="en-US" dirty="0"/>
              <a:t>. 2115/2021, </a:t>
            </a:r>
            <a:r>
              <a:rPr lang="en-US" dirty="0" err="1"/>
              <a:t>iar</a:t>
            </a:r>
            <a:r>
              <a:rPr lang="en-US" dirty="0"/>
              <a:t> la </a:t>
            </a:r>
            <a:r>
              <a:rPr lang="en-US" dirty="0" err="1"/>
              <a:t>nivelul</a:t>
            </a:r>
            <a:r>
              <a:rPr lang="en-US" dirty="0"/>
              <a:t> </a:t>
            </a:r>
            <a:r>
              <a:rPr lang="en-US" dirty="0" err="1"/>
              <a:t>proiectului</a:t>
            </a:r>
            <a:r>
              <a:rPr lang="en-US" dirty="0"/>
              <a:t>, </a:t>
            </a:r>
            <a:r>
              <a:rPr lang="en-US" dirty="0" err="1"/>
              <a:t>este</a:t>
            </a:r>
            <a:r>
              <a:rPr lang="en-US" dirty="0"/>
              <a:t> </a:t>
            </a:r>
            <a:r>
              <a:rPr lang="en-US" dirty="0" err="1"/>
              <a:t>demonstrat</a:t>
            </a:r>
            <a:r>
              <a:rPr lang="en-US" dirty="0"/>
              <a:t> </a:t>
            </a:r>
            <a:r>
              <a:rPr lang="en-US" dirty="0" err="1"/>
              <a:t>faptul</a:t>
            </a:r>
            <a:r>
              <a:rPr lang="en-US" dirty="0"/>
              <a:t> </a:t>
            </a:r>
            <a:r>
              <a:rPr lang="en-US" dirty="0" err="1"/>
              <a:t>că</a:t>
            </a:r>
            <a:r>
              <a:rPr lang="en-US" dirty="0"/>
              <a:t>:</a:t>
            </a:r>
          </a:p>
          <a:p>
            <a:pPr marL="342900" indent="-342900">
              <a:buFont typeface="+mj-lt"/>
              <a:buAutoNum type="alphaLcParenR"/>
            </a:pPr>
            <a:r>
              <a:rPr lang="en-US" dirty="0" err="1" smtClean="0"/>
              <a:t>în</a:t>
            </a:r>
            <a:r>
              <a:rPr lang="en-US" dirty="0" smtClean="0"/>
              <a:t> </a:t>
            </a:r>
            <a:r>
              <a:rPr lang="en-US" dirty="0" err="1"/>
              <a:t>urma</a:t>
            </a:r>
            <a:r>
              <a:rPr lang="en-US" dirty="0"/>
              <a:t> </a:t>
            </a:r>
            <a:r>
              <a:rPr lang="en-US" dirty="0" err="1"/>
              <a:t>evaluării</a:t>
            </a:r>
            <a:r>
              <a:rPr lang="en-US" dirty="0"/>
              <a:t> ex-ante, </a:t>
            </a:r>
            <a:r>
              <a:rPr lang="en-US" dirty="0" err="1"/>
              <a:t>investiţia</a:t>
            </a:r>
            <a:r>
              <a:rPr lang="en-US" dirty="0"/>
              <a:t> </a:t>
            </a:r>
            <a:r>
              <a:rPr lang="en-US" dirty="0" err="1"/>
              <a:t>asigură</a:t>
            </a:r>
            <a:r>
              <a:rPr lang="en-US" dirty="0"/>
              <a:t> </a:t>
            </a:r>
            <a:r>
              <a:rPr lang="en-US" dirty="0" err="1"/>
              <a:t>posibile</a:t>
            </a:r>
            <a:r>
              <a:rPr lang="en-US" dirty="0"/>
              <a:t> </a:t>
            </a:r>
            <a:r>
              <a:rPr lang="en-US" dirty="0" err="1"/>
              <a:t>economii</a:t>
            </a:r>
            <a:r>
              <a:rPr lang="en-US" dirty="0"/>
              <a:t> de </a:t>
            </a:r>
            <a:r>
              <a:rPr lang="en-US" dirty="0" err="1"/>
              <a:t>apă</a:t>
            </a:r>
            <a:r>
              <a:rPr lang="en-US" dirty="0"/>
              <a:t> de minimum </a:t>
            </a:r>
            <a:r>
              <a:rPr lang="en-US" dirty="0" smtClean="0"/>
              <a:t>10% </a:t>
            </a:r>
            <a:r>
              <a:rPr lang="en-US" dirty="0" err="1" smtClean="0"/>
              <a:t>și</a:t>
            </a:r>
            <a:endParaRPr lang="en-US" dirty="0"/>
          </a:p>
          <a:p>
            <a:pPr marL="342900" indent="-342900">
              <a:buFont typeface="+mj-lt"/>
              <a:buAutoNum type="alphaLcParenR"/>
            </a:pPr>
            <a:r>
              <a:rPr lang="en-US" dirty="0" err="1" smtClean="0"/>
              <a:t>în</a:t>
            </a:r>
            <a:r>
              <a:rPr lang="en-US" dirty="0" smtClean="0"/>
              <a:t> </a:t>
            </a:r>
            <a:r>
              <a:rPr lang="en-US" dirty="0" err="1"/>
              <a:t>cazul</a:t>
            </a:r>
            <a:r>
              <a:rPr lang="en-US" dirty="0"/>
              <a:t> </a:t>
            </a:r>
            <a:r>
              <a:rPr lang="en-US" dirty="0" err="1"/>
              <a:t>în</a:t>
            </a:r>
            <a:r>
              <a:rPr lang="en-US" dirty="0"/>
              <a:t> care </a:t>
            </a:r>
            <a:r>
              <a:rPr lang="en-US" dirty="0" err="1"/>
              <a:t>investiţia</a:t>
            </a:r>
            <a:r>
              <a:rPr lang="en-US" dirty="0"/>
              <a:t> </a:t>
            </a:r>
            <a:r>
              <a:rPr lang="en-US" dirty="0" err="1"/>
              <a:t>afectează</a:t>
            </a:r>
            <a:r>
              <a:rPr lang="en-US" dirty="0"/>
              <a:t> </a:t>
            </a:r>
            <a:r>
              <a:rPr lang="en-US" dirty="0" err="1"/>
              <a:t>corpuri</a:t>
            </a:r>
            <a:r>
              <a:rPr lang="en-US" dirty="0"/>
              <a:t> de </a:t>
            </a:r>
            <a:r>
              <a:rPr lang="en-US" dirty="0" err="1"/>
              <a:t>apă</a:t>
            </a:r>
            <a:r>
              <a:rPr lang="en-US" dirty="0"/>
              <a:t> </a:t>
            </a:r>
            <a:r>
              <a:rPr lang="en-US" dirty="0" err="1"/>
              <a:t>subterană</a:t>
            </a:r>
            <a:r>
              <a:rPr lang="en-US" dirty="0"/>
              <a:t> </a:t>
            </a:r>
            <a:r>
              <a:rPr lang="en-US" dirty="0" err="1"/>
              <a:t>sau</a:t>
            </a:r>
            <a:r>
              <a:rPr lang="en-US" dirty="0"/>
              <a:t> de </a:t>
            </a:r>
            <a:r>
              <a:rPr lang="en-US" dirty="0" err="1"/>
              <a:t>suprafaţă</a:t>
            </a:r>
            <a:r>
              <a:rPr lang="en-US" dirty="0"/>
              <a:t> care au </a:t>
            </a:r>
            <a:r>
              <a:rPr lang="en-US" dirty="0" err="1"/>
              <a:t>fost</a:t>
            </a:r>
            <a:r>
              <a:rPr lang="en-US" dirty="0"/>
              <a:t> </a:t>
            </a:r>
            <a:r>
              <a:rPr lang="en-US" dirty="0" err="1"/>
              <a:t>identificate</a:t>
            </a:r>
            <a:r>
              <a:rPr lang="en-US" dirty="0"/>
              <a:t> ca </a:t>
            </a:r>
            <a:r>
              <a:rPr lang="en-US" dirty="0" err="1"/>
              <a:t>nesatisfăcătoare</a:t>
            </a:r>
            <a:r>
              <a:rPr lang="en-US" dirty="0"/>
              <a:t> </a:t>
            </a:r>
            <a:r>
              <a:rPr lang="en-US" dirty="0" err="1"/>
              <a:t>în</a:t>
            </a:r>
            <a:r>
              <a:rPr lang="en-US" dirty="0"/>
              <a:t> </a:t>
            </a:r>
            <a:r>
              <a:rPr lang="en-US" dirty="0" err="1"/>
              <a:t>planul</a:t>
            </a:r>
            <a:r>
              <a:rPr lang="en-US" dirty="0"/>
              <a:t> </a:t>
            </a:r>
            <a:r>
              <a:rPr lang="en-US" dirty="0" err="1"/>
              <a:t>corespunzător</a:t>
            </a:r>
            <a:r>
              <a:rPr lang="en-US" dirty="0"/>
              <a:t> de management al </a:t>
            </a:r>
            <a:r>
              <a:rPr lang="en-US" dirty="0" err="1"/>
              <a:t>bazinului</a:t>
            </a:r>
            <a:r>
              <a:rPr lang="en-US" dirty="0"/>
              <a:t> </a:t>
            </a:r>
            <a:r>
              <a:rPr lang="en-US" dirty="0" err="1"/>
              <a:t>hidrografic</a:t>
            </a:r>
            <a:r>
              <a:rPr lang="en-US" dirty="0"/>
              <a:t> din motive legate de </a:t>
            </a:r>
            <a:r>
              <a:rPr lang="en-US" dirty="0" err="1"/>
              <a:t>cantitatea</a:t>
            </a:r>
            <a:r>
              <a:rPr lang="en-US" dirty="0"/>
              <a:t> de </a:t>
            </a:r>
            <a:r>
              <a:rPr lang="en-US" dirty="0" err="1"/>
              <a:t>apă</a:t>
            </a:r>
            <a:r>
              <a:rPr lang="en-US" dirty="0"/>
              <a:t>, </a:t>
            </a:r>
            <a:r>
              <a:rPr lang="en-US" dirty="0" err="1"/>
              <a:t>este</a:t>
            </a:r>
            <a:r>
              <a:rPr lang="en-US" dirty="0"/>
              <a:t> </a:t>
            </a:r>
            <a:r>
              <a:rPr lang="en-US" dirty="0" err="1"/>
              <a:t>realizată</a:t>
            </a:r>
            <a:r>
              <a:rPr lang="en-US" dirty="0"/>
              <a:t> o </a:t>
            </a:r>
            <a:r>
              <a:rPr lang="en-US" dirty="0" err="1"/>
              <a:t>reducere</a:t>
            </a:r>
            <a:r>
              <a:rPr lang="en-US" dirty="0"/>
              <a:t> </a:t>
            </a:r>
            <a:r>
              <a:rPr lang="en-US" dirty="0" err="1"/>
              <a:t>efectivă</a:t>
            </a:r>
            <a:r>
              <a:rPr lang="en-US" dirty="0"/>
              <a:t> a </a:t>
            </a:r>
            <a:r>
              <a:rPr lang="en-US" dirty="0" err="1"/>
              <a:t>utilizării</a:t>
            </a:r>
            <a:r>
              <a:rPr lang="en-US" dirty="0"/>
              <a:t> </a:t>
            </a:r>
            <a:r>
              <a:rPr lang="en-US" dirty="0" err="1"/>
              <a:t>apei</a:t>
            </a:r>
            <a:r>
              <a:rPr lang="en-US" dirty="0"/>
              <a:t> de minimum 50% din </a:t>
            </a:r>
            <a:r>
              <a:rPr lang="en-US" dirty="0" err="1"/>
              <a:t>posibilele</a:t>
            </a:r>
            <a:r>
              <a:rPr lang="en-US" dirty="0"/>
              <a:t> </a:t>
            </a:r>
            <a:r>
              <a:rPr lang="en-US" dirty="0" err="1"/>
              <a:t>economii</a:t>
            </a:r>
            <a:r>
              <a:rPr lang="en-US" dirty="0"/>
              <a:t> </a:t>
            </a:r>
            <a:r>
              <a:rPr lang="en-US" dirty="0" err="1"/>
              <a:t>stabilite</a:t>
            </a:r>
            <a:r>
              <a:rPr lang="en-US" dirty="0"/>
              <a:t> la </a:t>
            </a:r>
            <a:r>
              <a:rPr lang="en-US" dirty="0" err="1"/>
              <a:t>punctul</a:t>
            </a:r>
            <a:r>
              <a:rPr lang="en-US" dirty="0"/>
              <a:t> a) </a:t>
            </a:r>
            <a:r>
              <a:rPr lang="en-US" dirty="0" err="1"/>
              <a:t>sau</a:t>
            </a:r>
            <a:r>
              <a:rPr lang="en-US" dirty="0"/>
              <a:t> </a:t>
            </a:r>
            <a:r>
              <a:rPr lang="en-US" dirty="0" err="1"/>
              <a:t>în</a:t>
            </a:r>
            <a:r>
              <a:rPr lang="en-US" dirty="0"/>
              <a:t> </a:t>
            </a:r>
            <a:r>
              <a:rPr lang="en-US" dirty="0" err="1"/>
              <a:t>conformitate</a:t>
            </a:r>
            <a:r>
              <a:rPr lang="en-US" dirty="0"/>
              <a:t> cu </a:t>
            </a:r>
            <a:r>
              <a:rPr lang="en-US" dirty="0" err="1"/>
              <a:t>procentul</a:t>
            </a:r>
            <a:r>
              <a:rPr lang="en-US" dirty="0"/>
              <a:t> </a:t>
            </a:r>
            <a:r>
              <a:rPr lang="en-US" dirty="0" err="1"/>
              <a:t>stabilit</a:t>
            </a:r>
            <a:r>
              <a:rPr lang="en-US" dirty="0"/>
              <a:t> de </a:t>
            </a:r>
            <a:r>
              <a:rPr lang="en-US" dirty="0" err="1"/>
              <a:t>autoritatea</a:t>
            </a:r>
            <a:r>
              <a:rPr lang="en-US" dirty="0"/>
              <a:t> </a:t>
            </a:r>
            <a:r>
              <a:rPr lang="en-US" dirty="0" err="1"/>
              <a:t>competentă</a:t>
            </a:r>
            <a:r>
              <a:rPr lang="en-US" dirty="0"/>
              <a:t> (</a:t>
            </a:r>
            <a:r>
              <a:rPr lang="en-US" dirty="0" err="1"/>
              <a:t>dacă</a:t>
            </a:r>
            <a:r>
              <a:rPr lang="en-US" dirty="0"/>
              <a:t> </a:t>
            </a:r>
            <a:r>
              <a:rPr lang="en-US" dirty="0" err="1"/>
              <a:t>este</a:t>
            </a:r>
            <a:r>
              <a:rPr lang="en-US" dirty="0"/>
              <a:t> </a:t>
            </a:r>
            <a:r>
              <a:rPr lang="en-US" dirty="0" err="1"/>
              <a:t>cazul</a:t>
            </a:r>
            <a:r>
              <a:rPr lang="en-US" dirty="0"/>
              <a:t>), care </a:t>
            </a:r>
            <a:r>
              <a:rPr lang="en-US" dirty="0" err="1"/>
              <a:t>să</a:t>
            </a:r>
            <a:r>
              <a:rPr lang="en-US" dirty="0"/>
              <a:t> </a:t>
            </a:r>
            <a:r>
              <a:rPr lang="en-US" dirty="0" err="1"/>
              <a:t>contribuie</a:t>
            </a:r>
            <a:r>
              <a:rPr lang="en-US" dirty="0"/>
              <a:t> la </a:t>
            </a:r>
            <a:r>
              <a:rPr lang="en-US" dirty="0" err="1"/>
              <a:t>atingerea</a:t>
            </a:r>
            <a:r>
              <a:rPr lang="en-US" dirty="0"/>
              <a:t> </a:t>
            </a:r>
            <a:r>
              <a:rPr lang="en-US" dirty="0" err="1"/>
              <a:t>stării</a:t>
            </a:r>
            <a:r>
              <a:rPr lang="en-US" dirty="0"/>
              <a:t> </a:t>
            </a:r>
            <a:r>
              <a:rPr lang="en-US" dirty="0" err="1"/>
              <a:t>bune</a:t>
            </a:r>
            <a:r>
              <a:rPr lang="en-US" dirty="0"/>
              <a:t> a </a:t>
            </a:r>
            <a:r>
              <a:rPr lang="en-US" dirty="0" err="1"/>
              <a:t>acelor</a:t>
            </a:r>
            <a:r>
              <a:rPr lang="en-US" dirty="0"/>
              <a:t> </a:t>
            </a:r>
            <a:r>
              <a:rPr lang="en-US" dirty="0" err="1"/>
              <a:t>corpuri</a:t>
            </a:r>
            <a:r>
              <a:rPr lang="en-US" dirty="0"/>
              <a:t> de </a:t>
            </a:r>
            <a:r>
              <a:rPr lang="en-US" dirty="0" err="1"/>
              <a:t>apă</a:t>
            </a:r>
            <a:r>
              <a:rPr lang="en-US" dirty="0" smtClean="0"/>
              <a:t>”.</a:t>
            </a:r>
            <a:endParaRPr lang="en-US" b="1" dirty="0" smtClean="0"/>
          </a:p>
        </p:txBody>
      </p:sp>
    </p:spTree>
    <p:extLst>
      <p:ext uri="{BB962C8B-B14F-4D97-AF65-F5344CB8AC3E}">
        <p14:creationId xmlns:p14="http://schemas.microsoft.com/office/powerpoint/2010/main" val="2041541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19</a:t>
            </a:fld>
            <a:endParaRPr lang="ro-RO" dirty="0"/>
          </a:p>
        </p:txBody>
      </p:sp>
      <p:sp>
        <p:nvSpPr>
          <p:cNvPr id="3" name="Rectangle 2"/>
          <p:cNvSpPr/>
          <p:nvPr/>
        </p:nvSpPr>
        <p:spPr>
          <a:xfrm>
            <a:off x="790409" y="1264039"/>
            <a:ext cx="10934376" cy="4524315"/>
          </a:xfrm>
          <a:prstGeom prst="rect">
            <a:avLst/>
          </a:prstGeom>
        </p:spPr>
        <p:txBody>
          <a:bodyPr wrap="square">
            <a:spAutoFit/>
          </a:bodyPr>
          <a:lstStyle/>
          <a:p>
            <a:r>
              <a:rPr lang="en-US" b="1" u="sng" dirty="0">
                <a:solidFill>
                  <a:srgbClr val="0070C0"/>
                </a:solidFill>
              </a:rPr>
              <a:t>DR-15 -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exploatațiile</a:t>
            </a:r>
            <a:r>
              <a:rPr lang="en-US" b="1" u="sng" dirty="0">
                <a:solidFill>
                  <a:srgbClr val="0070C0"/>
                </a:solidFill>
              </a:rPr>
              <a:t> </a:t>
            </a:r>
            <a:r>
              <a:rPr lang="en-US" b="1" u="sng" dirty="0" err="1">
                <a:solidFill>
                  <a:srgbClr val="0070C0"/>
                </a:solidFill>
              </a:rPr>
              <a:t>pomicole</a:t>
            </a:r>
            <a:r>
              <a:rPr lang="ro-RO" b="1"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151</a:t>
            </a:r>
            <a:r>
              <a:rPr lang="en-US" b="1" i="1" dirty="0">
                <a:solidFill>
                  <a:srgbClr val="0070C0"/>
                </a:solidFill>
              </a:rPr>
              <a:t>.</a:t>
            </a:r>
            <a:r>
              <a:rPr lang="ro-RO" b="1" i="1" dirty="0">
                <a:solidFill>
                  <a:srgbClr val="0070C0"/>
                </a:solidFill>
              </a:rPr>
              <a:t>383.527 </a:t>
            </a:r>
            <a:r>
              <a:rPr lang="en-US" b="1" i="1" dirty="0">
                <a:solidFill>
                  <a:srgbClr val="0070C0"/>
                </a:solidFill>
              </a:rPr>
              <a:t>Euro</a:t>
            </a:r>
            <a:endParaRPr lang="ro-RO" b="1" i="1" dirty="0">
              <a:solidFill>
                <a:srgbClr val="0070C0"/>
              </a:solidFill>
            </a:endParaRPr>
          </a:p>
          <a:p>
            <a:endParaRPr lang="ro-RO" b="1" u="sng" dirty="0"/>
          </a:p>
          <a:p>
            <a:r>
              <a:rPr lang="en-US" b="1" u="sng" dirty="0" err="1"/>
              <a:t>Beneficiari</a:t>
            </a:r>
            <a:r>
              <a:rPr lang="en-US" b="1" u="sng" dirty="0"/>
              <a:t>:</a:t>
            </a:r>
            <a:endParaRPr lang="ro-RO" b="1" u="sng" dirty="0"/>
          </a:p>
          <a:p>
            <a:pPr marL="285750" lvl="0" indent="-285750">
              <a:buFont typeface="Arial" panose="020B0604020202020204" pitchFamily="34" charset="0"/>
              <a:buChar char="•"/>
            </a:pPr>
            <a:r>
              <a:rPr lang="en-US" dirty="0" err="1"/>
              <a:t>fermieri</a:t>
            </a:r>
            <a:r>
              <a:rPr lang="en-US" dirty="0"/>
              <a:t> cu </a:t>
            </a:r>
            <a:r>
              <a:rPr lang="en-US" dirty="0" err="1"/>
              <a:t>excepția</a:t>
            </a:r>
            <a:r>
              <a:rPr lang="en-US" dirty="0"/>
              <a:t> </a:t>
            </a:r>
            <a:r>
              <a:rPr lang="en-US" dirty="0" err="1"/>
              <a:t>persoanelor</a:t>
            </a:r>
            <a:r>
              <a:rPr lang="en-US" dirty="0"/>
              <a:t> </a:t>
            </a:r>
            <a:r>
              <a:rPr lang="en-US" dirty="0" err="1"/>
              <a:t>fizice</a:t>
            </a:r>
            <a:r>
              <a:rPr lang="en-US" dirty="0"/>
              <a:t> </a:t>
            </a:r>
            <a:r>
              <a:rPr lang="en-US" dirty="0" err="1"/>
              <a:t>neautorizate</a:t>
            </a:r>
            <a:r>
              <a:rPr lang="en-US" dirty="0"/>
              <a:t>;</a:t>
            </a:r>
          </a:p>
          <a:p>
            <a:pPr marL="285750" lvl="0" indent="-285750">
              <a:buFont typeface="Arial" panose="020B0604020202020204" pitchFamily="34" charset="0"/>
              <a:buChar char="•"/>
            </a:pPr>
            <a:r>
              <a:rPr lang="en-US" dirty="0"/>
              <a:t>cooperative </a:t>
            </a:r>
            <a:r>
              <a:rPr lang="en-US" dirty="0" err="1"/>
              <a:t>agricole</a:t>
            </a:r>
            <a:r>
              <a:rPr lang="en-US" dirty="0"/>
              <a:t> </a:t>
            </a:r>
            <a:r>
              <a:rPr lang="en-US" dirty="0" err="1"/>
              <a:t>și</a:t>
            </a:r>
            <a:r>
              <a:rPr lang="en-US" dirty="0"/>
              <a:t> </a:t>
            </a:r>
            <a:r>
              <a:rPr lang="en-US" dirty="0" err="1"/>
              <a:t>societățile</a:t>
            </a:r>
            <a:r>
              <a:rPr lang="en-US" dirty="0"/>
              <a:t> cooperative </a:t>
            </a:r>
            <a:r>
              <a:rPr lang="en-US" dirty="0" err="1"/>
              <a:t>agricole</a:t>
            </a:r>
            <a:r>
              <a:rPr lang="en-US" dirty="0"/>
              <a:t> care </a:t>
            </a:r>
            <a:r>
              <a:rPr lang="en-US" dirty="0" err="1"/>
              <a:t>reprezintă</a:t>
            </a:r>
            <a:r>
              <a:rPr lang="en-US" dirty="0"/>
              <a:t> </a:t>
            </a:r>
            <a:r>
              <a:rPr lang="en-US" dirty="0" err="1"/>
              <a:t>interesele</a:t>
            </a:r>
            <a:r>
              <a:rPr lang="en-US" dirty="0"/>
              <a:t> </a:t>
            </a:r>
            <a:r>
              <a:rPr lang="en-US" dirty="0" err="1"/>
              <a:t>membrilor</a:t>
            </a:r>
            <a:r>
              <a:rPr lang="en-US" dirty="0"/>
              <a:t> </a:t>
            </a:r>
            <a:r>
              <a:rPr lang="en-US" dirty="0" err="1"/>
              <a:t>fermieri</a:t>
            </a:r>
            <a:r>
              <a:rPr lang="en-US" dirty="0"/>
              <a:t>; </a:t>
            </a:r>
          </a:p>
          <a:p>
            <a:pPr marL="285750" lvl="0" indent="-285750">
              <a:buFont typeface="Arial" panose="020B0604020202020204" pitchFamily="34" charset="0"/>
              <a:buChar char="•"/>
            </a:pPr>
            <a:r>
              <a:rPr lang="en-US" dirty="0" err="1"/>
              <a:t>grupuri</a:t>
            </a:r>
            <a:r>
              <a:rPr lang="en-US" dirty="0"/>
              <a:t> </a:t>
            </a:r>
            <a:r>
              <a:rPr lang="en-US" dirty="0" err="1"/>
              <a:t>și</a:t>
            </a:r>
            <a:r>
              <a:rPr lang="en-US" dirty="0"/>
              <a:t> </a:t>
            </a:r>
            <a:r>
              <a:rPr lang="en-US" dirty="0" err="1"/>
              <a:t>organizații</a:t>
            </a:r>
            <a:r>
              <a:rPr lang="en-US" dirty="0"/>
              <a:t> de </a:t>
            </a:r>
            <a:r>
              <a:rPr lang="en-US" dirty="0" err="1"/>
              <a:t>producători</a:t>
            </a:r>
            <a:r>
              <a:rPr lang="en-US" dirty="0"/>
              <a:t> </a:t>
            </a:r>
            <a:r>
              <a:rPr lang="en-US" dirty="0" err="1"/>
              <a:t>constituite</a:t>
            </a:r>
            <a:r>
              <a:rPr lang="en-US" dirty="0"/>
              <a:t> </a:t>
            </a:r>
            <a:r>
              <a:rPr lang="en-US" dirty="0" err="1"/>
              <a:t>în</a:t>
            </a:r>
            <a:r>
              <a:rPr lang="en-US" dirty="0"/>
              <a:t> </a:t>
            </a:r>
            <a:r>
              <a:rPr lang="en-US" dirty="0" err="1"/>
              <a:t>baza</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și</a:t>
            </a:r>
            <a:r>
              <a:rPr lang="en-US" dirty="0"/>
              <a:t> </a:t>
            </a:r>
            <a:r>
              <a:rPr lang="en-US" dirty="0" err="1"/>
              <a:t>recunoscute</a:t>
            </a:r>
            <a:r>
              <a:rPr lang="en-US" dirty="0"/>
              <a:t> de MADR care </a:t>
            </a:r>
            <a:r>
              <a:rPr lang="en-US" dirty="0" err="1"/>
              <a:t>deservesc</a:t>
            </a:r>
            <a:r>
              <a:rPr lang="en-US" dirty="0"/>
              <a:t> </a:t>
            </a:r>
            <a:r>
              <a:rPr lang="en-US" dirty="0" err="1"/>
              <a:t>interesele</a:t>
            </a:r>
            <a:r>
              <a:rPr lang="en-US" dirty="0"/>
              <a:t> </a:t>
            </a:r>
            <a:r>
              <a:rPr lang="en-US" dirty="0" err="1"/>
              <a:t>membrilor</a:t>
            </a:r>
            <a:r>
              <a:rPr lang="en-US" dirty="0"/>
              <a:t>.</a:t>
            </a:r>
          </a:p>
          <a:p>
            <a:endParaRPr lang="ro-RO" dirty="0"/>
          </a:p>
          <a:p>
            <a:r>
              <a:rPr lang="en-US" dirty="0" err="1"/>
              <a:t>Scopul</a:t>
            </a:r>
            <a:r>
              <a:rPr lang="en-US" dirty="0"/>
              <a:t> </a:t>
            </a:r>
            <a:r>
              <a:rPr lang="en-US" dirty="0" err="1"/>
              <a:t>investițiilor</a:t>
            </a:r>
            <a:r>
              <a:rPr lang="en-US" dirty="0"/>
              <a:t> </a:t>
            </a:r>
            <a:r>
              <a:rPr lang="en-US" dirty="0" err="1"/>
              <a:t>sprijinite</a:t>
            </a:r>
            <a:r>
              <a:rPr lang="en-US" dirty="0"/>
              <a:t> </a:t>
            </a:r>
            <a:r>
              <a:rPr lang="en-US" dirty="0" err="1"/>
              <a:t>în</a:t>
            </a:r>
            <a:r>
              <a:rPr lang="en-US" dirty="0"/>
              <a:t> </a:t>
            </a:r>
            <a:r>
              <a:rPr lang="en-US" dirty="0" err="1"/>
              <a:t>cadrul</a:t>
            </a:r>
            <a:r>
              <a:rPr lang="en-US" dirty="0"/>
              <a:t> </a:t>
            </a:r>
            <a:r>
              <a:rPr lang="en-US" dirty="0" err="1"/>
              <a:t>acestei</a:t>
            </a:r>
            <a:r>
              <a:rPr lang="en-US" dirty="0"/>
              <a:t> </a:t>
            </a:r>
            <a:r>
              <a:rPr lang="en-US" dirty="0" err="1"/>
              <a:t>intervenții</a:t>
            </a:r>
            <a:r>
              <a:rPr lang="en-US" dirty="0"/>
              <a:t> </a:t>
            </a:r>
            <a:r>
              <a:rPr lang="en-US" dirty="0" err="1"/>
              <a:t>este</a:t>
            </a:r>
            <a:r>
              <a:rPr lang="en-US" dirty="0"/>
              <a:t> </a:t>
            </a:r>
            <a:r>
              <a:rPr lang="en-US" dirty="0" err="1"/>
              <a:t>creșterea</a:t>
            </a:r>
            <a:r>
              <a:rPr lang="en-US" dirty="0"/>
              <a:t> </a:t>
            </a:r>
            <a:r>
              <a:rPr lang="en-US" dirty="0" err="1"/>
              <a:t>competitivității</a:t>
            </a:r>
            <a:r>
              <a:rPr lang="en-US" dirty="0"/>
              <a:t> </a:t>
            </a:r>
            <a:r>
              <a:rPr lang="en-US" dirty="0" err="1"/>
              <a:t>exploatațiilor</a:t>
            </a:r>
            <a:r>
              <a:rPr lang="en-US" dirty="0"/>
              <a:t> </a:t>
            </a:r>
            <a:r>
              <a:rPr lang="en-US" dirty="0" err="1"/>
              <a:t>pomicole</a:t>
            </a:r>
            <a:r>
              <a:rPr lang="en-US" dirty="0"/>
              <a:t> </a:t>
            </a:r>
            <a:r>
              <a:rPr lang="en-US" dirty="0" err="1"/>
              <a:t>prin</a:t>
            </a:r>
            <a:r>
              <a:rPr lang="en-US" dirty="0"/>
              <a:t> </a:t>
            </a:r>
            <a:r>
              <a:rPr lang="en-US" dirty="0" err="1"/>
              <a:t>dotarea</a:t>
            </a:r>
            <a:r>
              <a:rPr lang="en-US" dirty="0"/>
              <a:t> cu </a:t>
            </a:r>
            <a:r>
              <a:rPr lang="en-US" dirty="0" err="1"/>
              <a:t>utilaje</a:t>
            </a:r>
            <a:r>
              <a:rPr lang="en-US" dirty="0"/>
              <a:t> </a:t>
            </a:r>
            <a:r>
              <a:rPr lang="en-US" dirty="0" err="1"/>
              <a:t>și</a:t>
            </a:r>
            <a:r>
              <a:rPr lang="en-US" dirty="0"/>
              <a:t> </a:t>
            </a:r>
            <a:r>
              <a:rPr lang="en-US" dirty="0" err="1"/>
              <a:t>echipamente</a:t>
            </a:r>
            <a:r>
              <a:rPr lang="en-US" dirty="0"/>
              <a:t>, </a:t>
            </a:r>
            <a:r>
              <a:rPr lang="en-US" dirty="0" err="1"/>
              <a:t>înființarea</a:t>
            </a:r>
            <a:r>
              <a:rPr lang="en-US" dirty="0"/>
              <a:t> de </a:t>
            </a:r>
            <a:r>
              <a:rPr lang="en-US" dirty="0" err="1"/>
              <a:t>plantații</a:t>
            </a:r>
            <a:r>
              <a:rPr lang="en-US" dirty="0"/>
              <a:t> </a:t>
            </a:r>
            <a:r>
              <a:rPr lang="en-US" dirty="0" err="1"/>
              <a:t>pomicole</a:t>
            </a:r>
            <a:r>
              <a:rPr lang="en-US" dirty="0"/>
              <a:t>, </a:t>
            </a:r>
            <a:r>
              <a:rPr lang="en-US" dirty="0" err="1"/>
              <a:t>reconversia</a:t>
            </a:r>
            <a:r>
              <a:rPr lang="en-US" dirty="0"/>
              <a:t> </a:t>
            </a:r>
            <a:r>
              <a:rPr lang="en-US" dirty="0" err="1"/>
              <a:t>plantațiilor</a:t>
            </a:r>
            <a:r>
              <a:rPr lang="en-US" dirty="0"/>
              <a:t> </a:t>
            </a:r>
            <a:r>
              <a:rPr lang="en-US" dirty="0" err="1"/>
              <a:t>existente</a:t>
            </a:r>
            <a:r>
              <a:rPr lang="en-US" dirty="0"/>
              <a:t> </a:t>
            </a:r>
            <a:r>
              <a:rPr lang="en-US" dirty="0" err="1"/>
              <a:t>și</a:t>
            </a:r>
            <a:r>
              <a:rPr lang="en-US" dirty="0"/>
              <a:t> </a:t>
            </a:r>
            <a:r>
              <a:rPr lang="en-US" dirty="0" err="1"/>
              <a:t>creșterea</a:t>
            </a:r>
            <a:r>
              <a:rPr lang="en-US" dirty="0"/>
              <a:t> </a:t>
            </a:r>
            <a:r>
              <a:rPr lang="en-US" dirty="0" err="1"/>
              <a:t>suprafețelor</a:t>
            </a:r>
            <a:r>
              <a:rPr lang="en-US" dirty="0"/>
              <a:t> </a:t>
            </a:r>
            <a:r>
              <a:rPr lang="en-US" dirty="0" err="1"/>
              <a:t>ocupate</a:t>
            </a:r>
            <a:r>
              <a:rPr lang="en-US" dirty="0"/>
              <a:t> de </a:t>
            </a:r>
            <a:r>
              <a:rPr lang="en-US" dirty="0" err="1"/>
              <a:t>pepinierele</a:t>
            </a:r>
            <a:r>
              <a:rPr lang="en-US" dirty="0"/>
              <a:t> </a:t>
            </a:r>
            <a:r>
              <a:rPr lang="en-US" dirty="0" err="1"/>
              <a:t>pomicole</a:t>
            </a:r>
            <a:r>
              <a:rPr lang="en-US" dirty="0"/>
              <a:t>. </a:t>
            </a:r>
          </a:p>
          <a:p>
            <a:endParaRPr lang="en-US" b="1" u="sng" dirty="0"/>
          </a:p>
          <a:p>
            <a:r>
              <a:rPr lang="en-US" b="1" dirty="0" err="1"/>
              <a:t>Valoarea</a:t>
            </a:r>
            <a:r>
              <a:rPr lang="en-US" b="1" dirty="0"/>
              <a:t> </a:t>
            </a:r>
            <a:r>
              <a:rPr lang="en-US" b="1" dirty="0" err="1"/>
              <a:t>sprijinului</a:t>
            </a:r>
            <a:r>
              <a:rPr lang="en-US" b="1" dirty="0"/>
              <a:t> public - </a:t>
            </a:r>
            <a:r>
              <a:rPr lang="en-US" dirty="0"/>
              <a:t>maximum </a:t>
            </a:r>
            <a:r>
              <a:rPr lang="en-US" b="1" dirty="0"/>
              <a:t>1 500 000 Euro/</a:t>
            </a:r>
            <a:r>
              <a:rPr lang="en-US" b="1" dirty="0" err="1"/>
              <a:t>proiect</a:t>
            </a:r>
            <a:r>
              <a:rPr lang="en-US" b="1" dirty="0"/>
              <a:t>, cu </a:t>
            </a:r>
            <a:r>
              <a:rPr lang="en-US" b="1" dirty="0" err="1"/>
              <a:t>excepția</a:t>
            </a:r>
            <a:r>
              <a:rPr lang="en-US" b="1" dirty="0"/>
              <a:t> </a:t>
            </a:r>
            <a:r>
              <a:rPr lang="en-US" b="1" dirty="0" err="1"/>
              <a:t>acelor</a:t>
            </a:r>
            <a:r>
              <a:rPr lang="en-US" b="1" dirty="0"/>
              <a:t> </a:t>
            </a:r>
            <a:r>
              <a:rPr lang="en-US" b="1" dirty="0" err="1"/>
              <a:t>proiecte</a:t>
            </a:r>
            <a:r>
              <a:rPr lang="en-US" b="1" dirty="0"/>
              <a:t> care </a:t>
            </a:r>
            <a:r>
              <a:rPr lang="en-US" b="1" dirty="0" err="1"/>
              <a:t>propun</a:t>
            </a:r>
            <a:r>
              <a:rPr lang="en-US" b="1" dirty="0"/>
              <a:t> </a:t>
            </a:r>
            <a:r>
              <a:rPr lang="en-US" b="1" dirty="0" err="1"/>
              <a:t>achiziția</a:t>
            </a:r>
            <a:r>
              <a:rPr lang="en-US" b="1" dirty="0"/>
              <a:t> de </a:t>
            </a:r>
            <a:r>
              <a:rPr lang="en-US" b="1" dirty="0" err="1"/>
              <a:t>utilaje</a:t>
            </a:r>
            <a:r>
              <a:rPr lang="en-US" b="1" dirty="0"/>
              <a:t> </a:t>
            </a:r>
            <a:r>
              <a:rPr lang="en-US" b="1" dirty="0" err="1"/>
              <a:t>și</a:t>
            </a:r>
            <a:r>
              <a:rPr lang="en-US" b="1" dirty="0"/>
              <a:t> </a:t>
            </a:r>
            <a:r>
              <a:rPr lang="en-US" b="1" dirty="0" err="1"/>
              <a:t>echipamente</a:t>
            </a:r>
            <a:r>
              <a:rPr lang="en-US" b="1" dirty="0"/>
              <a:t> </a:t>
            </a:r>
            <a:r>
              <a:rPr lang="en-US" b="1" dirty="0" err="1"/>
              <a:t>agricole</a:t>
            </a:r>
            <a:r>
              <a:rPr lang="en-US" b="1" dirty="0"/>
              <a:t> a </a:t>
            </a:r>
            <a:r>
              <a:rPr lang="en-US" b="1" dirty="0" err="1"/>
              <a:t>căror</a:t>
            </a:r>
            <a:r>
              <a:rPr lang="en-US" b="1" dirty="0"/>
              <a:t> </a:t>
            </a:r>
            <a:r>
              <a:rPr lang="en-US" b="1" dirty="0" err="1"/>
              <a:t>valoare</a:t>
            </a:r>
            <a:r>
              <a:rPr lang="en-US" b="1" dirty="0"/>
              <a:t> </a:t>
            </a:r>
            <a:r>
              <a:rPr lang="en-US" b="1" dirty="0" err="1"/>
              <a:t>este</a:t>
            </a:r>
            <a:r>
              <a:rPr lang="en-US" b="1" dirty="0"/>
              <a:t> de maximum 300.000 euro/</a:t>
            </a:r>
            <a:r>
              <a:rPr lang="en-US" b="1" dirty="0" err="1"/>
              <a:t>proiect</a:t>
            </a:r>
            <a:r>
              <a:rPr lang="en-US" b="1" dirty="0"/>
              <a:t>.</a:t>
            </a:r>
            <a:endParaRPr lang="ro-RO" b="1" dirty="0"/>
          </a:p>
          <a:p>
            <a:endParaRPr lang="en-US" dirty="0"/>
          </a:p>
          <a:p>
            <a:r>
              <a:rPr lang="en-US" dirty="0"/>
              <a:t>Intensitatea </a:t>
            </a:r>
            <a:r>
              <a:rPr lang="en-US" dirty="0" err="1"/>
              <a:t>sprijinului</a:t>
            </a:r>
            <a:r>
              <a:rPr lang="en-US" dirty="0"/>
              <a:t> public </a:t>
            </a:r>
            <a:r>
              <a:rPr lang="en-US" dirty="0" err="1"/>
              <a:t>nerambursabil</a:t>
            </a:r>
            <a:r>
              <a:rPr lang="en-US" dirty="0"/>
              <a:t> nu </a:t>
            </a:r>
            <a:r>
              <a:rPr lang="en-US" dirty="0" err="1"/>
              <a:t>va</a:t>
            </a:r>
            <a:r>
              <a:rPr lang="en-US" dirty="0"/>
              <a:t> </a:t>
            </a:r>
            <a:r>
              <a:rPr lang="en-US" dirty="0" err="1"/>
              <a:t>depăși</a:t>
            </a:r>
            <a:r>
              <a:rPr lang="en-US" dirty="0"/>
              <a:t>: </a:t>
            </a:r>
            <a:r>
              <a:rPr lang="en-US" b="1" dirty="0"/>
              <a:t>65% din </a:t>
            </a:r>
            <a:r>
              <a:rPr lang="en-US" b="1" dirty="0" err="1"/>
              <a:t>costurile</a:t>
            </a:r>
            <a:r>
              <a:rPr lang="en-US" b="1" dirty="0"/>
              <a:t> </a:t>
            </a:r>
            <a:r>
              <a:rPr lang="en-US" b="1" dirty="0" err="1"/>
              <a:t>eligibile</a:t>
            </a:r>
            <a:r>
              <a:rPr lang="en-US" b="1" dirty="0"/>
              <a:t>.</a:t>
            </a:r>
            <a:endParaRPr lang="ro-RO" dirty="0"/>
          </a:p>
        </p:txBody>
      </p:sp>
    </p:spTree>
    <p:extLst>
      <p:ext uri="{BB962C8B-B14F-4D97-AF65-F5344CB8AC3E}">
        <p14:creationId xmlns:p14="http://schemas.microsoft.com/office/powerpoint/2010/main" val="2417330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stretch>
            <a:fillRect/>
          </a:stretch>
        </p:blipFill>
        <p:spPr>
          <a:xfrm>
            <a:off x="720435" y="0"/>
            <a:ext cx="10335491" cy="6858000"/>
          </a:xfrm>
          <a:prstGeom prst="rect">
            <a:avLst/>
          </a:prstGeom>
        </p:spPr>
      </p:pic>
      <p:cxnSp>
        <p:nvCxnSpPr>
          <p:cNvPr id="3" name="Elbow Connector 2"/>
          <p:cNvCxnSpPr/>
          <p:nvPr/>
        </p:nvCxnSpPr>
        <p:spPr>
          <a:xfrm rot="16200000" flipH="1">
            <a:off x="2836069" y="3186907"/>
            <a:ext cx="871538" cy="415925"/>
          </a:xfrm>
          <a:prstGeom prst="bentConnector3">
            <a:avLst>
              <a:gd name="adj1" fmla="val 98918"/>
            </a:avLst>
          </a:prstGeom>
          <a:ln w="762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7663539" y="1505793"/>
            <a:ext cx="3015816" cy="149531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5369" name="Group 14"/>
          <p:cNvGrpSpPr>
            <a:grpSpLocks/>
          </p:cNvGrpSpPr>
          <p:nvPr/>
        </p:nvGrpSpPr>
        <p:grpSpPr bwMode="auto">
          <a:xfrm>
            <a:off x="1420813" y="5583238"/>
            <a:ext cx="9288462" cy="234950"/>
            <a:chOff x="278802" y="5955675"/>
            <a:chExt cx="9288531" cy="234075"/>
          </a:xfrm>
        </p:grpSpPr>
        <p:sp>
          <p:nvSpPr>
            <p:cNvPr id="13" name="Rectangle 12"/>
            <p:cNvSpPr/>
            <p:nvPr/>
          </p:nvSpPr>
          <p:spPr>
            <a:xfrm>
              <a:off x="278802" y="5955675"/>
              <a:ext cx="9288531" cy="16290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278802" y="6107507"/>
              <a:ext cx="9288531" cy="822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 name="Rounded Rectangle 3"/>
          <p:cNvSpPr/>
          <p:nvPr/>
        </p:nvSpPr>
        <p:spPr>
          <a:xfrm>
            <a:off x="1708267" y="1915369"/>
            <a:ext cx="2448098" cy="1043740"/>
          </a:xfrm>
          <a:prstGeom prst="roundRect">
            <a:avLst/>
          </a:prstGeom>
          <a:solidFill>
            <a:schemeClr val="accent6">
              <a:lumMod val="75000"/>
            </a:schemeClr>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
          <p:cNvSpPr txBox="1">
            <a:spLocks noChangeArrowheads="1"/>
          </p:cNvSpPr>
          <p:nvPr/>
        </p:nvSpPr>
        <p:spPr bwMode="auto">
          <a:xfrm>
            <a:off x="1751216" y="2111862"/>
            <a:ext cx="2362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2100" b="1" dirty="0">
                <a:solidFill>
                  <a:srgbClr val="FFFF00"/>
                </a:solidFill>
                <a:latin typeface="+mn-lt"/>
              </a:rPr>
              <a:t>PAC 201</a:t>
            </a:r>
            <a:r>
              <a:rPr lang="ro-RO" altLang="en-US" sz="2100" b="1" dirty="0">
                <a:solidFill>
                  <a:srgbClr val="FFFF00"/>
                </a:solidFill>
                <a:latin typeface="+mn-lt"/>
              </a:rPr>
              <a:t>4 </a:t>
            </a:r>
            <a:r>
              <a:rPr lang="en-US" altLang="en-US" sz="2100" b="1" dirty="0">
                <a:solidFill>
                  <a:srgbClr val="FFFF00"/>
                </a:solidFill>
                <a:latin typeface="+mn-lt"/>
              </a:rPr>
              <a:t>–</a:t>
            </a:r>
            <a:r>
              <a:rPr lang="ro-RO" altLang="en-US" sz="2100" b="1" dirty="0">
                <a:solidFill>
                  <a:srgbClr val="FFFF00"/>
                </a:solidFill>
                <a:latin typeface="+mn-lt"/>
              </a:rPr>
              <a:t> </a:t>
            </a:r>
            <a:r>
              <a:rPr lang="en-US" altLang="en-US" sz="2100" b="1" dirty="0">
                <a:solidFill>
                  <a:srgbClr val="FFFF00"/>
                </a:solidFill>
                <a:latin typeface="+mn-lt"/>
              </a:rPr>
              <a:t>2020</a:t>
            </a:r>
          </a:p>
          <a:p>
            <a:pPr algn="ctr">
              <a:defRPr/>
            </a:pPr>
            <a:r>
              <a:rPr lang="en-US" altLang="en-US" sz="2100" b="1" dirty="0">
                <a:solidFill>
                  <a:schemeClr val="bg1"/>
                </a:solidFill>
                <a:latin typeface="+mn-lt"/>
              </a:rPr>
              <a:t>CONFORMITATE</a:t>
            </a:r>
          </a:p>
        </p:txBody>
      </p:sp>
      <p:sp>
        <p:nvSpPr>
          <p:cNvPr id="16" name="TextBox 4"/>
          <p:cNvSpPr txBox="1">
            <a:spLocks noChangeArrowheads="1"/>
          </p:cNvSpPr>
          <p:nvPr/>
        </p:nvSpPr>
        <p:spPr bwMode="auto">
          <a:xfrm>
            <a:off x="7774785" y="1746346"/>
            <a:ext cx="27922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2800" b="1" dirty="0">
                <a:solidFill>
                  <a:schemeClr val="bg1"/>
                </a:solidFill>
                <a:latin typeface="+mn-lt"/>
              </a:rPr>
              <a:t>PAC 2021</a:t>
            </a:r>
            <a:r>
              <a:rPr lang="ro-RO" altLang="en-US" sz="2800" b="1" dirty="0">
                <a:solidFill>
                  <a:schemeClr val="bg1"/>
                </a:solidFill>
                <a:latin typeface="+mn-lt"/>
              </a:rPr>
              <a:t> </a:t>
            </a:r>
            <a:r>
              <a:rPr lang="en-US" altLang="en-US" sz="2800" b="1" dirty="0">
                <a:solidFill>
                  <a:schemeClr val="bg1"/>
                </a:solidFill>
                <a:latin typeface="+mn-lt"/>
              </a:rPr>
              <a:t>–</a:t>
            </a:r>
            <a:r>
              <a:rPr lang="ro-RO" altLang="en-US" sz="2800" b="1" dirty="0">
                <a:solidFill>
                  <a:schemeClr val="bg1"/>
                </a:solidFill>
                <a:latin typeface="+mn-lt"/>
              </a:rPr>
              <a:t> </a:t>
            </a:r>
            <a:r>
              <a:rPr lang="en-US" altLang="en-US" sz="2800" b="1" dirty="0">
                <a:solidFill>
                  <a:schemeClr val="bg1"/>
                </a:solidFill>
                <a:latin typeface="+mn-lt"/>
              </a:rPr>
              <a:t>2027</a:t>
            </a:r>
          </a:p>
          <a:p>
            <a:pPr algn="ctr">
              <a:defRPr/>
            </a:pPr>
            <a:r>
              <a:rPr lang="en-US" altLang="en-US" sz="2800" b="1" dirty="0">
                <a:solidFill>
                  <a:schemeClr val="bg1"/>
                </a:solidFill>
                <a:latin typeface="+mn-lt"/>
              </a:rPr>
              <a:t>PERFORMANTA </a:t>
            </a:r>
          </a:p>
        </p:txBody>
      </p:sp>
      <p:sp>
        <p:nvSpPr>
          <p:cNvPr id="15375" name="TextBox 6"/>
          <p:cNvSpPr txBox="1">
            <a:spLocks noChangeArrowheads="1"/>
          </p:cNvSpPr>
          <p:nvPr/>
        </p:nvSpPr>
        <p:spPr bwMode="auto">
          <a:xfrm>
            <a:off x="5116513" y="1803400"/>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000" b="1" i="1" dirty="0">
                <a:solidFill>
                  <a:srgbClr val="548235"/>
                </a:solidFill>
                <a:cs typeface="Arial" panose="020B0604020202020204" pitchFamily="34" charset="0"/>
              </a:rPr>
              <a:t>SIMPLIFICARE</a:t>
            </a:r>
          </a:p>
        </p:txBody>
      </p:sp>
      <p:pic>
        <p:nvPicPr>
          <p:cNvPr id="15377" name="Picture 4" descr="\\fs\Relatii PUBLICE\Evenimente PUBLICE\2019\Conferinta USAMV BT - AFIR\MEDIA\imagini\folder 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1495" y="4971654"/>
            <a:ext cx="714288" cy="54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5" descr="\\fs\Relatii PUBLICE\Evenimente PUBLICE\2019\Conferinta USAMV BT - AFIR\MEDIA\imagini\card fi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4341" y="3313677"/>
            <a:ext cx="2918037" cy="29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6" descr="\\fs\Relatii PUBLICE\Evenimente PUBLICE\2019\Conferinta USAMV BT - AFIR\MEDIA\imagini\folder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59" y="4700589"/>
            <a:ext cx="1085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7" descr="\\fs\Relatii PUBLICE\Evenimente PUBLICE\2019\Conferinta USAMV BT - AFIR\MEDIA\imagini\folder 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6265" y="4710113"/>
            <a:ext cx="10842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Picture 8" descr="\\fs\Relatii PUBLICE\Evenimente PUBLICE\2019\Conferinta USAMV BT - AFIR\MEDIA\imagini\folder 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9888" y="4710113"/>
            <a:ext cx="1085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2" name="TextBox 1"/>
          <p:cNvSpPr txBox="1">
            <a:spLocks noChangeArrowheads="1"/>
          </p:cNvSpPr>
          <p:nvPr/>
        </p:nvSpPr>
        <p:spPr bwMode="auto">
          <a:xfrm>
            <a:off x="1177131" y="5846619"/>
            <a:ext cx="14870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o-RO" altLang="en-US" sz="1200" b="1" dirty="0">
                <a:solidFill>
                  <a:srgbClr val="0070C0"/>
                </a:solidFill>
                <a:cs typeface="Arial" panose="020B0604020202020204" pitchFamily="34" charset="0"/>
              </a:rPr>
              <a:t>Programul Național </a:t>
            </a:r>
            <a:endParaRPr lang="en-US" altLang="en-US" sz="1200" b="1" dirty="0">
              <a:solidFill>
                <a:srgbClr val="0070C0"/>
              </a:solidFill>
              <a:cs typeface="Arial" panose="020B0604020202020204" pitchFamily="34" charset="0"/>
            </a:endParaRPr>
          </a:p>
          <a:p>
            <a:pPr algn="ctr"/>
            <a:r>
              <a:rPr lang="ro-RO" altLang="en-US" sz="1200" b="1" dirty="0">
                <a:solidFill>
                  <a:srgbClr val="0070C0"/>
                </a:solidFill>
                <a:cs typeface="Arial" panose="020B0604020202020204" pitchFamily="34" charset="0"/>
              </a:rPr>
              <a:t>de Dezvoltare</a:t>
            </a:r>
            <a:r>
              <a:rPr lang="en-US" altLang="en-US" sz="1200" b="1" dirty="0">
                <a:solidFill>
                  <a:srgbClr val="0070C0"/>
                </a:solidFill>
                <a:cs typeface="Arial" panose="020B0604020202020204" pitchFamily="34" charset="0"/>
              </a:rPr>
              <a:t> </a:t>
            </a:r>
            <a:r>
              <a:rPr lang="ro-RO" altLang="en-US" sz="1200" b="1" dirty="0">
                <a:solidFill>
                  <a:srgbClr val="0070C0"/>
                </a:solidFill>
                <a:cs typeface="Arial" panose="020B0604020202020204" pitchFamily="34" charset="0"/>
              </a:rPr>
              <a:t>Rurală</a:t>
            </a:r>
            <a:endParaRPr lang="en-US" altLang="en-US" sz="1200" b="1" dirty="0">
              <a:solidFill>
                <a:srgbClr val="0070C0"/>
              </a:solidFill>
              <a:cs typeface="Arial" panose="020B0604020202020204" pitchFamily="34" charset="0"/>
            </a:endParaRPr>
          </a:p>
        </p:txBody>
      </p:sp>
      <p:sp>
        <p:nvSpPr>
          <p:cNvPr id="15383" name="TextBox 1"/>
          <p:cNvSpPr txBox="1">
            <a:spLocks noChangeArrowheads="1"/>
          </p:cNvSpPr>
          <p:nvPr/>
        </p:nvSpPr>
        <p:spPr bwMode="auto">
          <a:xfrm>
            <a:off x="1744514" y="4960055"/>
            <a:ext cx="8556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000" b="1" dirty="0">
                <a:solidFill>
                  <a:schemeClr val="bg1"/>
                </a:solidFill>
                <a:cs typeface="Arial" panose="020B0604020202020204" pitchFamily="34" charset="0"/>
              </a:rPr>
              <a:t>PNDR</a:t>
            </a:r>
          </a:p>
        </p:txBody>
      </p:sp>
      <p:sp>
        <p:nvSpPr>
          <p:cNvPr id="15384" name="TextBox 1"/>
          <p:cNvSpPr txBox="1">
            <a:spLocks noChangeArrowheads="1"/>
          </p:cNvSpPr>
          <p:nvPr/>
        </p:nvSpPr>
        <p:spPr bwMode="auto">
          <a:xfrm>
            <a:off x="2621519" y="5875050"/>
            <a:ext cx="16079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o-RO" altLang="en-US" sz="1200" b="1" dirty="0">
                <a:solidFill>
                  <a:srgbClr val="0070C0"/>
                </a:solidFill>
                <a:cs typeface="Arial" panose="020B0604020202020204" pitchFamily="34" charset="0"/>
              </a:rPr>
              <a:t>Programul Național de Sprijin</a:t>
            </a:r>
            <a:endParaRPr lang="en-US" altLang="en-US" sz="1200" b="1" dirty="0">
              <a:solidFill>
                <a:srgbClr val="0070C0"/>
              </a:solidFill>
              <a:cs typeface="Arial" panose="020B0604020202020204" pitchFamily="34" charset="0"/>
            </a:endParaRPr>
          </a:p>
          <a:p>
            <a:pPr algn="ctr"/>
            <a:r>
              <a:rPr lang="ro-RO" altLang="en-US" sz="1200" b="1" dirty="0">
                <a:solidFill>
                  <a:srgbClr val="0070C0"/>
                </a:solidFill>
                <a:cs typeface="Arial" panose="020B0604020202020204" pitchFamily="34" charset="0"/>
              </a:rPr>
              <a:t> în sectorul vitivinicol</a:t>
            </a:r>
            <a:endParaRPr lang="en-US" altLang="en-US" sz="1200" b="1" dirty="0">
              <a:solidFill>
                <a:srgbClr val="0070C0"/>
              </a:solidFill>
              <a:cs typeface="Arial" panose="020B0604020202020204" pitchFamily="34" charset="0"/>
            </a:endParaRPr>
          </a:p>
        </p:txBody>
      </p:sp>
      <p:sp>
        <p:nvSpPr>
          <p:cNvPr id="15385" name="TextBox 1"/>
          <p:cNvSpPr txBox="1">
            <a:spLocks noChangeArrowheads="1"/>
          </p:cNvSpPr>
          <p:nvPr/>
        </p:nvSpPr>
        <p:spPr bwMode="auto">
          <a:xfrm>
            <a:off x="2935404" y="4971654"/>
            <a:ext cx="117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000" b="1" dirty="0">
                <a:solidFill>
                  <a:schemeClr val="bg1"/>
                </a:solidFill>
                <a:cs typeface="Arial" panose="020B0604020202020204" pitchFamily="34" charset="0"/>
              </a:rPr>
              <a:t>PNS</a:t>
            </a:r>
          </a:p>
        </p:txBody>
      </p:sp>
      <p:sp>
        <p:nvSpPr>
          <p:cNvPr id="15386" name="TextBox 1"/>
          <p:cNvSpPr txBox="1">
            <a:spLocks noChangeArrowheads="1"/>
          </p:cNvSpPr>
          <p:nvPr/>
        </p:nvSpPr>
        <p:spPr bwMode="auto">
          <a:xfrm>
            <a:off x="4156365" y="5881690"/>
            <a:ext cx="1211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o-RO" altLang="en-US" sz="1200" b="1" dirty="0">
                <a:solidFill>
                  <a:srgbClr val="0070C0"/>
                </a:solidFill>
                <a:cs typeface="Arial" panose="020B0604020202020204" pitchFamily="34" charset="0"/>
              </a:rPr>
              <a:t>Programul </a:t>
            </a:r>
            <a:endParaRPr lang="en-US" altLang="en-US" sz="1200" b="1" dirty="0">
              <a:solidFill>
                <a:srgbClr val="0070C0"/>
              </a:solidFill>
              <a:cs typeface="Arial" panose="020B0604020202020204" pitchFamily="34" charset="0"/>
            </a:endParaRPr>
          </a:p>
          <a:p>
            <a:pPr algn="ctr"/>
            <a:r>
              <a:rPr lang="ro-RO" altLang="en-US" sz="1200" b="1" dirty="0">
                <a:solidFill>
                  <a:srgbClr val="0070C0"/>
                </a:solidFill>
                <a:cs typeface="Arial" panose="020B0604020202020204" pitchFamily="34" charset="0"/>
              </a:rPr>
              <a:t>Național </a:t>
            </a:r>
            <a:r>
              <a:rPr lang="en-US" altLang="en-US" sz="1200" b="1" dirty="0" err="1">
                <a:solidFill>
                  <a:srgbClr val="0070C0"/>
                </a:solidFill>
                <a:cs typeface="Arial" panose="020B0604020202020204" pitchFamily="34" charset="0"/>
              </a:rPr>
              <a:t>Apicol</a:t>
            </a:r>
            <a:endParaRPr lang="en-US" altLang="en-US" sz="1200" b="1" dirty="0">
              <a:solidFill>
                <a:srgbClr val="0070C0"/>
              </a:solidFill>
              <a:cs typeface="Arial" panose="020B0604020202020204" pitchFamily="34" charset="0"/>
            </a:endParaRPr>
          </a:p>
        </p:txBody>
      </p:sp>
      <p:sp>
        <p:nvSpPr>
          <p:cNvPr id="15387" name="TextBox 1"/>
          <p:cNvSpPr txBox="1">
            <a:spLocks noChangeArrowheads="1"/>
          </p:cNvSpPr>
          <p:nvPr/>
        </p:nvSpPr>
        <p:spPr bwMode="auto">
          <a:xfrm>
            <a:off x="4229434" y="4978889"/>
            <a:ext cx="1173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000" b="1" dirty="0">
                <a:solidFill>
                  <a:schemeClr val="bg1"/>
                </a:solidFill>
                <a:cs typeface="Arial" panose="020B0604020202020204" pitchFamily="34" charset="0"/>
              </a:rPr>
              <a:t>PNA</a:t>
            </a:r>
          </a:p>
        </p:txBody>
      </p:sp>
      <p:sp>
        <p:nvSpPr>
          <p:cNvPr id="15388" name="TextBox 1"/>
          <p:cNvSpPr txBox="1">
            <a:spLocks noChangeArrowheads="1"/>
          </p:cNvSpPr>
          <p:nvPr/>
        </p:nvSpPr>
        <p:spPr bwMode="auto">
          <a:xfrm>
            <a:off x="5192239" y="5872803"/>
            <a:ext cx="1333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b="1" dirty="0" err="1">
                <a:solidFill>
                  <a:srgbClr val="0070C0"/>
                </a:solidFill>
                <a:cs typeface="Arial" panose="020B0604020202020204" pitchFamily="34" charset="0"/>
              </a:rPr>
              <a:t>Alte</a:t>
            </a:r>
            <a:r>
              <a:rPr lang="en-US" altLang="en-US" sz="1200" b="1" dirty="0">
                <a:solidFill>
                  <a:srgbClr val="0070C0"/>
                </a:solidFill>
                <a:cs typeface="Arial" panose="020B0604020202020204" pitchFamily="34" charset="0"/>
              </a:rPr>
              <a:t> </a:t>
            </a:r>
            <a:r>
              <a:rPr lang="en-US" altLang="en-US" sz="1200" b="1" dirty="0" err="1">
                <a:solidFill>
                  <a:srgbClr val="0070C0"/>
                </a:solidFill>
                <a:cs typeface="Arial" panose="020B0604020202020204" pitchFamily="34" charset="0"/>
              </a:rPr>
              <a:t>programe</a:t>
            </a:r>
            <a:r>
              <a:rPr lang="en-US" altLang="en-US" sz="1200" b="1" dirty="0">
                <a:solidFill>
                  <a:srgbClr val="0070C0"/>
                </a:solidFill>
                <a:cs typeface="Arial" panose="020B0604020202020204" pitchFamily="34" charset="0"/>
              </a:rPr>
              <a:t> </a:t>
            </a:r>
            <a:r>
              <a:rPr lang="en-US" altLang="en-US" sz="1200" b="1" dirty="0" err="1">
                <a:solidFill>
                  <a:srgbClr val="0070C0"/>
                </a:solidFill>
                <a:cs typeface="Arial" panose="020B0604020202020204" pitchFamily="34" charset="0"/>
              </a:rPr>
              <a:t>specifice</a:t>
            </a:r>
            <a:endParaRPr lang="en-US" altLang="en-US" sz="1200" b="1" dirty="0">
              <a:solidFill>
                <a:srgbClr val="0070C0"/>
              </a:solidFill>
              <a:cs typeface="Arial" panose="020B0604020202020204" pitchFamily="34" charset="0"/>
            </a:endParaRPr>
          </a:p>
        </p:txBody>
      </p:sp>
      <p:sp>
        <p:nvSpPr>
          <p:cNvPr id="52" name="TextBox 1"/>
          <p:cNvSpPr txBox="1">
            <a:spLocks noChangeArrowheads="1"/>
          </p:cNvSpPr>
          <p:nvPr/>
        </p:nvSpPr>
        <p:spPr bwMode="auto">
          <a:xfrm>
            <a:off x="7046186" y="5832946"/>
            <a:ext cx="42775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2400" b="1" dirty="0">
                <a:solidFill>
                  <a:schemeClr val="accent6">
                    <a:lumMod val="50000"/>
                  </a:schemeClr>
                </a:solidFill>
                <a:latin typeface="Calibri" panose="020F0502020204030204" pitchFamily="34" charset="0"/>
              </a:rPr>
              <a:t>PLANUL NATIONAL STRATEGIC</a:t>
            </a:r>
          </a:p>
        </p:txBody>
      </p:sp>
      <p:sp>
        <p:nvSpPr>
          <p:cNvPr id="15393" name="TextBox 1"/>
          <p:cNvSpPr txBox="1">
            <a:spLocks noChangeArrowheads="1"/>
          </p:cNvSpPr>
          <p:nvPr/>
        </p:nvSpPr>
        <p:spPr bwMode="auto">
          <a:xfrm rot="635776">
            <a:off x="8352051" y="4998820"/>
            <a:ext cx="10230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200" b="1" dirty="0">
                <a:solidFill>
                  <a:schemeClr val="bg1"/>
                </a:solidFill>
                <a:cs typeface="Arial" panose="020B0604020202020204" pitchFamily="34" charset="0"/>
              </a:rPr>
              <a:t>PNS</a:t>
            </a:r>
          </a:p>
        </p:txBody>
      </p:sp>
      <p:sp>
        <p:nvSpPr>
          <p:cNvPr id="15394" name="TextBox 6"/>
          <p:cNvSpPr txBox="1">
            <a:spLocks noChangeArrowheads="1"/>
          </p:cNvSpPr>
          <p:nvPr/>
        </p:nvSpPr>
        <p:spPr bwMode="auto">
          <a:xfrm>
            <a:off x="5032375" y="2268538"/>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000" b="1" i="1">
                <a:solidFill>
                  <a:srgbClr val="548235"/>
                </a:solidFill>
                <a:cs typeface="Arial" panose="020B0604020202020204" pitchFamily="34" charset="0"/>
              </a:rPr>
              <a:t>SUBSIDIARITATE </a:t>
            </a:r>
          </a:p>
        </p:txBody>
      </p:sp>
      <p:pic>
        <p:nvPicPr>
          <p:cNvPr id="15395" name="Picture 3" descr="\\fs\Relatii PUBLICE\Evenimente PUBLICE\2019\Conferinta USAMV BT - AFIR\MEDIA\imagini\bra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75515" y="2984224"/>
            <a:ext cx="178530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Elbow Connector 40"/>
          <p:cNvCxnSpPr/>
          <p:nvPr/>
        </p:nvCxnSpPr>
        <p:spPr>
          <a:xfrm rot="5400000">
            <a:off x="8385970" y="3194845"/>
            <a:ext cx="811213" cy="454025"/>
          </a:xfrm>
          <a:prstGeom prst="bentConnector3">
            <a:avLst>
              <a:gd name="adj1" fmla="val 98847"/>
            </a:avLst>
          </a:prstGeom>
          <a:ln w="762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43238" y="3819525"/>
            <a:ext cx="5975350" cy="0"/>
          </a:xfrm>
          <a:prstGeom prst="line">
            <a:avLst/>
          </a:prstGeom>
          <a:ln w="762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398" name="Rectangle 8"/>
          <p:cNvSpPr>
            <a:spLocks noChangeArrowheads="1"/>
          </p:cNvSpPr>
          <p:nvPr/>
        </p:nvSpPr>
        <p:spPr bwMode="auto">
          <a:xfrm>
            <a:off x="3500438" y="3201988"/>
            <a:ext cx="51292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o-RO" altLang="en-US" sz="1900" b="1" i="1" dirty="0">
                <a:solidFill>
                  <a:srgbClr val="548235"/>
                </a:solidFill>
                <a:cs typeface="Arial" panose="020B0604020202020204" pitchFamily="34" charset="0"/>
              </a:rPr>
              <a:t>MAI BUNĂ </a:t>
            </a:r>
            <a:r>
              <a:rPr lang="en-US" altLang="en-US" sz="1900" b="1" i="1" dirty="0">
                <a:solidFill>
                  <a:srgbClr val="548235"/>
                </a:solidFill>
                <a:cs typeface="Arial" panose="020B0604020202020204" pitchFamily="34" charset="0"/>
              </a:rPr>
              <a:t>ORIENTARE</a:t>
            </a:r>
            <a:r>
              <a:rPr lang="ro-RO" altLang="en-US" sz="1900" b="1" i="1" dirty="0">
                <a:solidFill>
                  <a:srgbClr val="548235"/>
                </a:solidFill>
                <a:cs typeface="Arial" panose="020B0604020202020204" pitchFamily="34" charset="0"/>
              </a:rPr>
              <a:t> </a:t>
            </a:r>
            <a:r>
              <a:rPr lang="en-US" altLang="en-US" sz="1900" b="1" i="1" dirty="0">
                <a:solidFill>
                  <a:srgbClr val="548235"/>
                </a:solidFill>
                <a:cs typeface="Arial" panose="020B0604020202020204" pitchFamily="34" charset="0"/>
              </a:rPr>
              <a:t>A SPRIJINULUI</a:t>
            </a:r>
            <a:r>
              <a:rPr lang="ro-RO" altLang="en-US" sz="1900" b="1" i="1" dirty="0">
                <a:solidFill>
                  <a:srgbClr val="548235"/>
                </a:solidFill>
                <a:cs typeface="Arial" panose="020B0604020202020204" pitchFamily="34" charset="0"/>
              </a:rPr>
              <a:t> </a:t>
            </a:r>
            <a:r>
              <a:rPr lang="en-US" altLang="en-US" sz="1900" b="1" i="1" dirty="0">
                <a:solidFill>
                  <a:srgbClr val="548235"/>
                </a:solidFill>
                <a:cs typeface="Arial" panose="020B0604020202020204" pitchFamily="34" charset="0"/>
              </a:rPr>
              <a:t>ACORDAT</a:t>
            </a:r>
            <a:r>
              <a:rPr lang="ro-RO" altLang="en-US" sz="1900" b="1" i="1" dirty="0">
                <a:solidFill>
                  <a:srgbClr val="548235"/>
                </a:solidFill>
                <a:cs typeface="Arial" panose="020B0604020202020204" pitchFamily="34" charset="0"/>
              </a:rPr>
              <a:t> </a:t>
            </a:r>
            <a:r>
              <a:rPr lang="en-US" altLang="en-US" sz="1900" b="1" i="1" dirty="0">
                <a:solidFill>
                  <a:srgbClr val="548235"/>
                </a:solidFill>
                <a:cs typeface="Arial" panose="020B0604020202020204" pitchFamily="34" charset="0"/>
              </a:rPr>
              <a:t>PENTRU COMPENSAREA REDUCERII BUGETULUI</a:t>
            </a:r>
            <a:endParaRPr lang="ro-RO" altLang="ro-RO" sz="1900" b="1" i="1" dirty="0">
              <a:solidFill>
                <a:srgbClr val="548235"/>
              </a:solidFill>
              <a:cs typeface="Arial" panose="020B0604020202020204" pitchFamily="34" charset="0"/>
            </a:endParaRPr>
          </a:p>
        </p:txBody>
      </p:sp>
      <p:sp>
        <p:nvSpPr>
          <p:cNvPr id="43" name="Right Arrow 42"/>
          <p:cNvSpPr/>
          <p:nvPr/>
        </p:nvSpPr>
        <p:spPr>
          <a:xfrm>
            <a:off x="4484630" y="2524488"/>
            <a:ext cx="3122728" cy="281199"/>
          </a:xfrm>
          <a:prstGeom prst="rightArrow">
            <a:avLst>
              <a:gd name="adj1" fmla="val 50000"/>
              <a:gd name="adj2" fmla="val 7428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ight Arrow 43"/>
          <p:cNvSpPr/>
          <p:nvPr/>
        </p:nvSpPr>
        <p:spPr>
          <a:xfrm>
            <a:off x="4484630" y="2055813"/>
            <a:ext cx="3122728" cy="255951"/>
          </a:xfrm>
          <a:prstGeom prst="rightArrow">
            <a:avLst>
              <a:gd name="adj1" fmla="val 50000"/>
              <a:gd name="adj2" fmla="val 7428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TextBox 45"/>
          <p:cNvSpPr txBox="1"/>
          <p:nvPr/>
        </p:nvSpPr>
        <p:spPr>
          <a:xfrm>
            <a:off x="3645116" y="336400"/>
            <a:ext cx="4839855" cy="646331"/>
          </a:xfrm>
          <a:prstGeom prst="rect">
            <a:avLst/>
          </a:prstGeom>
          <a:noFill/>
        </p:spPr>
        <p:txBody>
          <a:bodyPr wrap="square" rtlCol="0">
            <a:spAutoFit/>
          </a:bodyPr>
          <a:lstStyle/>
          <a:p>
            <a:pPr algn="ctr"/>
            <a:r>
              <a:rPr lang="en-US" sz="3600" dirty="0">
                <a:solidFill>
                  <a:schemeClr val="accent6"/>
                </a:solidFill>
                <a:effectLst>
                  <a:outerShdw blurRad="38100" dist="38100" dir="2700000" algn="tl">
                    <a:srgbClr val="000000">
                      <a:alpha val="43137"/>
                    </a:srgbClr>
                  </a:outerShdw>
                </a:effectLst>
                <a:latin typeface="Algerian" panose="04020705040A02060702" pitchFamily="82" charset="0"/>
              </a:rPr>
              <a:t>PNS 2023-2027</a:t>
            </a:r>
          </a:p>
        </p:txBody>
      </p:sp>
      <p:pic>
        <p:nvPicPr>
          <p:cNvPr id="47" name="Picture 3" descr="\\fs\Relatii PUBLICE\Evenimente PUBLICE\2019\Conferinta USAMV BT - AFIR\MEDIA\imagini\bra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66900" y="2879173"/>
            <a:ext cx="2296974" cy="204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0253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20</a:t>
            </a:fld>
            <a:endParaRPr lang="ro-RO" dirty="0"/>
          </a:p>
        </p:txBody>
      </p:sp>
      <p:sp>
        <p:nvSpPr>
          <p:cNvPr id="3" name="Rectangle 2"/>
          <p:cNvSpPr/>
          <p:nvPr/>
        </p:nvSpPr>
        <p:spPr>
          <a:xfrm>
            <a:off x="720435" y="1244375"/>
            <a:ext cx="10724313" cy="4247317"/>
          </a:xfrm>
          <a:prstGeom prst="rect">
            <a:avLst/>
          </a:prstGeom>
        </p:spPr>
        <p:txBody>
          <a:bodyPr wrap="square">
            <a:spAutoFit/>
          </a:bodyPr>
          <a:lstStyle/>
          <a:p>
            <a:r>
              <a:rPr lang="en-US" b="1" u="sng" dirty="0">
                <a:solidFill>
                  <a:srgbClr val="0070C0"/>
                </a:solidFill>
              </a:rPr>
              <a:t>DR-15 -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exploatațiile</a:t>
            </a:r>
            <a:r>
              <a:rPr lang="en-US" b="1" u="sng" dirty="0">
                <a:solidFill>
                  <a:srgbClr val="0070C0"/>
                </a:solidFill>
              </a:rPr>
              <a:t> </a:t>
            </a:r>
            <a:r>
              <a:rPr lang="en-US" b="1" u="sng" dirty="0" err="1">
                <a:solidFill>
                  <a:srgbClr val="0070C0"/>
                </a:solidFill>
              </a:rPr>
              <a:t>pomicole</a:t>
            </a:r>
            <a:r>
              <a:rPr lang="ro-RO" b="1"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151</a:t>
            </a:r>
            <a:r>
              <a:rPr lang="en-US" b="1" i="1" dirty="0">
                <a:solidFill>
                  <a:srgbClr val="0070C0"/>
                </a:solidFill>
              </a:rPr>
              <a:t>.</a:t>
            </a:r>
            <a:r>
              <a:rPr lang="ro-RO" b="1" i="1" dirty="0">
                <a:solidFill>
                  <a:srgbClr val="0070C0"/>
                </a:solidFill>
              </a:rPr>
              <a:t>383.527 </a:t>
            </a:r>
            <a:r>
              <a:rPr lang="en-US" b="1" i="1" dirty="0">
                <a:solidFill>
                  <a:srgbClr val="0070C0"/>
                </a:solidFill>
              </a:rPr>
              <a:t>Euro</a:t>
            </a:r>
            <a:endParaRPr lang="ro-RO" b="1" i="1" dirty="0">
              <a:solidFill>
                <a:srgbClr val="0070C0"/>
              </a:solidFill>
            </a:endParaRPr>
          </a:p>
          <a:p>
            <a:endParaRPr lang="en-US" b="1" u="sng" dirty="0" smtClean="0"/>
          </a:p>
          <a:p>
            <a:r>
              <a:rPr lang="en-US" b="1" u="sng" dirty="0" err="1">
                <a:solidFill>
                  <a:srgbClr val="0070C0"/>
                </a:solidFill>
              </a:rPr>
              <a:t>Condiții</a:t>
            </a:r>
            <a:r>
              <a:rPr lang="en-US" b="1" u="sng" dirty="0">
                <a:solidFill>
                  <a:srgbClr val="0070C0"/>
                </a:solidFill>
              </a:rPr>
              <a:t> de </a:t>
            </a:r>
            <a:r>
              <a:rPr lang="en-US" b="1" u="sng" dirty="0" err="1" smtClean="0">
                <a:solidFill>
                  <a:srgbClr val="0070C0"/>
                </a:solidFill>
              </a:rPr>
              <a:t>eligibilitate</a:t>
            </a:r>
            <a:r>
              <a:rPr lang="en-US" b="1" u="sng" dirty="0" smtClean="0">
                <a:solidFill>
                  <a:srgbClr val="0070C0"/>
                </a:solidFill>
              </a:rPr>
              <a:t> (I):</a:t>
            </a:r>
            <a:endParaRPr lang="en-US" b="1" u="sng" dirty="0">
              <a:solidFill>
                <a:srgbClr val="0070C0"/>
              </a:solidFill>
            </a:endParaRPr>
          </a:p>
          <a:p>
            <a:pPr marL="285750" lvl="0" indent="-285750">
              <a:buFont typeface="Wingdings" panose="05000000000000000000" pitchFamily="2" charset="2"/>
              <a:buChar char="§"/>
            </a:pPr>
            <a:r>
              <a:rPr lang="en-US" dirty="0" err="1"/>
              <a:t>Solicitantul</a:t>
            </a:r>
            <a:r>
              <a:rPr lang="en-US" dirty="0"/>
              <a:t> </a:t>
            </a:r>
            <a:r>
              <a:rPr lang="en-US" dirty="0" err="1"/>
              <a:t>trebui</a:t>
            </a:r>
            <a:r>
              <a:rPr lang="en-US" dirty="0"/>
              <a:t> </a:t>
            </a:r>
            <a:r>
              <a:rPr lang="en-US" dirty="0" err="1"/>
              <a:t>să</a:t>
            </a:r>
            <a:r>
              <a:rPr lang="en-US" dirty="0"/>
              <a:t> </a:t>
            </a:r>
            <a:r>
              <a:rPr lang="en-US" dirty="0" err="1"/>
              <a:t>demonstreze</a:t>
            </a:r>
            <a:r>
              <a:rPr lang="en-US" dirty="0"/>
              <a:t> </a:t>
            </a:r>
            <a:r>
              <a:rPr lang="en-US" dirty="0" err="1"/>
              <a:t>capacitatea</a:t>
            </a:r>
            <a:r>
              <a:rPr lang="en-US" dirty="0"/>
              <a:t> de </a:t>
            </a:r>
            <a:r>
              <a:rPr lang="en-US" dirty="0" err="1"/>
              <a:t>asigurare</a:t>
            </a:r>
            <a:r>
              <a:rPr lang="en-US" dirty="0"/>
              <a:t> a </a:t>
            </a:r>
            <a:r>
              <a:rPr lang="en-US" dirty="0" err="1"/>
              <a:t>cofinanțării</a:t>
            </a:r>
            <a:r>
              <a:rPr lang="en-US" dirty="0"/>
              <a:t> </a:t>
            </a:r>
            <a:r>
              <a:rPr lang="en-US" dirty="0" err="1"/>
              <a:t>investiției</a:t>
            </a:r>
            <a:r>
              <a:rPr lang="en-US" dirty="0"/>
              <a:t>;</a:t>
            </a:r>
          </a:p>
          <a:p>
            <a:pPr marL="285750" lvl="0" indent="-285750">
              <a:buFont typeface="Wingdings" panose="05000000000000000000" pitchFamily="2" charset="2"/>
              <a:buChar char="§"/>
            </a:pPr>
            <a:r>
              <a:rPr lang="en-US" dirty="0" err="1"/>
              <a:t>Viabilitatea</a:t>
            </a:r>
            <a:r>
              <a:rPr lang="en-US" dirty="0"/>
              <a:t> </a:t>
            </a:r>
            <a:r>
              <a:rPr lang="en-US" dirty="0" err="1"/>
              <a:t>economica</a:t>
            </a:r>
            <a:r>
              <a:rPr lang="en-US" dirty="0"/>
              <a:t> a </a:t>
            </a:r>
            <a:r>
              <a:rPr lang="en-US" dirty="0" err="1"/>
              <a:t>investiției</a:t>
            </a:r>
            <a:r>
              <a:rPr lang="en-US" dirty="0"/>
              <a:t> </a:t>
            </a:r>
            <a:r>
              <a:rPr lang="en-US" dirty="0" err="1"/>
              <a:t>trebuie</a:t>
            </a:r>
            <a:r>
              <a:rPr lang="en-US" dirty="0"/>
              <a:t> </a:t>
            </a:r>
            <a:r>
              <a:rPr lang="en-US" dirty="0" err="1"/>
              <a:t>să</a:t>
            </a:r>
            <a:r>
              <a:rPr lang="en-US" dirty="0"/>
              <a:t> fie </a:t>
            </a:r>
            <a:r>
              <a:rPr lang="en-US" dirty="0" err="1"/>
              <a:t>demonstrată</a:t>
            </a:r>
            <a:r>
              <a:rPr lang="en-US" dirty="0"/>
              <a:t> </a:t>
            </a:r>
            <a:r>
              <a:rPr lang="en-US" dirty="0" err="1"/>
              <a:t>în</a:t>
            </a:r>
            <a:r>
              <a:rPr lang="en-US" dirty="0"/>
              <a:t> </a:t>
            </a:r>
            <a:r>
              <a:rPr lang="en-US" dirty="0" err="1"/>
              <a:t>baza</a:t>
            </a:r>
            <a:r>
              <a:rPr lang="en-US" dirty="0"/>
              <a:t> </a:t>
            </a:r>
            <a:r>
              <a:rPr lang="en-US" dirty="0" err="1"/>
              <a:t>documentației</a:t>
            </a:r>
            <a:r>
              <a:rPr lang="en-US" dirty="0"/>
              <a:t> </a:t>
            </a:r>
            <a:r>
              <a:rPr lang="en-US" dirty="0" err="1"/>
              <a:t>tehnico</a:t>
            </a:r>
            <a:r>
              <a:rPr lang="en-US" dirty="0"/>
              <a:t> </a:t>
            </a:r>
            <a:r>
              <a:rPr lang="en-US" dirty="0" err="1"/>
              <a:t>economice</a:t>
            </a:r>
            <a:r>
              <a:rPr lang="en-US" dirty="0"/>
              <a:t>;</a:t>
            </a:r>
          </a:p>
          <a:p>
            <a:pPr marL="285750" lvl="0" indent="-285750">
              <a:buFont typeface="Wingdings" panose="05000000000000000000" pitchFamily="2" charset="2"/>
              <a:buChar char="§"/>
            </a:pPr>
            <a:r>
              <a:rPr lang="en-US" dirty="0" err="1"/>
              <a:t>În</a:t>
            </a:r>
            <a:r>
              <a:rPr lang="en-US" dirty="0"/>
              <a:t> </a:t>
            </a:r>
            <a:r>
              <a:rPr lang="en-US" dirty="0" err="1"/>
              <a:t>cazul</a:t>
            </a:r>
            <a:r>
              <a:rPr lang="en-US" dirty="0"/>
              <a:t> </a:t>
            </a:r>
            <a:r>
              <a:rPr lang="en-US" dirty="0" err="1"/>
              <a:t>proiectelor</a:t>
            </a:r>
            <a:r>
              <a:rPr lang="en-US" dirty="0"/>
              <a:t> de </a:t>
            </a:r>
            <a:r>
              <a:rPr lang="en-US" dirty="0" err="1"/>
              <a:t>procesare</a:t>
            </a:r>
            <a:r>
              <a:rPr lang="en-US" dirty="0"/>
              <a:t>/</a:t>
            </a:r>
            <a:r>
              <a:rPr lang="en-US" dirty="0" err="1"/>
              <a:t>depozitare</a:t>
            </a:r>
            <a:r>
              <a:rPr lang="en-US" dirty="0"/>
              <a:t>/</a:t>
            </a:r>
            <a:r>
              <a:rPr lang="en-US" dirty="0" err="1"/>
              <a:t>condiționare</a:t>
            </a:r>
            <a:r>
              <a:rPr lang="en-US" dirty="0"/>
              <a:t> minimum 50% din </a:t>
            </a:r>
            <a:r>
              <a:rPr lang="en-US" dirty="0" err="1"/>
              <a:t>produsele</a:t>
            </a:r>
            <a:r>
              <a:rPr lang="en-US" dirty="0"/>
              <a:t> </a:t>
            </a:r>
            <a:r>
              <a:rPr lang="en-US" dirty="0" err="1"/>
              <a:t>pomicole</a:t>
            </a:r>
            <a:r>
              <a:rPr lang="en-US" dirty="0"/>
              <a:t> care </a:t>
            </a:r>
            <a:r>
              <a:rPr lang="en-US" dirty="0" err="1"/>
              <a:t>sunt</a:t>
            </a:r>
            <a:r>
              <a:rPr lang="en-US" dirty="0"/>
              <a:t> </a:t>
            </a:r>
            <a:r>
              <a:rPr lang="en-US" dirty="0" err="1"/>
              <a:t>supuse</a:t>
            </a:r>
            <a:r>
              <a:rPr lang="en-US" dirty="0"/>
              <a:t> </a:t>
            </a:r>
            <a:r>
              <a:rPr lang="en-US" dirty="0" err="1"/>
              <a:t>procesării</a:t>
            </a:r>
            <a:r>
              <a:rPr lang="en-US" dirty="0"/>
              <a:t>/</a:t>
            </a:r>
            <a:r>
              <a:rPr lang="en-US" dirty="0" err="1"/>
              <a:t>depozitării</a:t>
            </a:r>
            <a:r>
              <a:rPr lang="en-US" dirty="0"/>
              <a:t>/</a:t>
            </a:r>
            <a:r>
              <a:rPr lang="en-US" dirty="0" err="1"/>
              <a:t>condiționării</a:t>
            </a:r>
            <a:r>
              <a:rPr lang="en-US" dirty="0"/>
              <a:t>, </a:t>
            </a:r>
            <a:r>
              <a:rPr lang="en-US" dirty="0" err="1"/>
              <a:t>trebuie</a:t>
            </a:r>
            <a:r>
              <a:rPr lang="en-US" dirty="0"/>
              <a:t> </a:t>
            </a:r>
            <a:r>
              <a:rPr lang="en-US" dirty="0" err="1"/>
              <a:t>să</a:t>
            </a:r>
            <a:r>
              <a:rPr lang="en-US" dirty="0"/>
              <a:t> </a:t>
            </a:r>
            <a:r>
              <a:rPr lang="en-US" dirty="0" err="1"/>
              <a:t>provină</a:t>
            </a:r>
            <a:r>
              <a:rPr lang="en-US" dirty="0"/>
              <a:t> din </a:t>
            </a:r>
            <a:r>
              <a:rPr lang="en-US" dirty="0" err="1"/>
              <a:t>exploatația</a:t>
            </a:r>
            <a:r>
              <a:rPr lang="en-US" dirty="0"/>
              <a:t> </a:t>
            </a:r>
            <a:r>
              <a:rPr lang="en-US" dirty="0" err="1"/>
              <a:t>pomicolă</a:t>
            </a:r>
            <a:r>
              <a:rPr lang="en-US" dirty="0"/>
              <a:t> </a:t>
            </a:r>
            <a:r>
              <a:rPr lang="en-US" dirty="0" err="1"/>
              <a:t>proprie</a:t>
            </a:r>
            <a:r>
              <a:rPr lang="en-US" dirty="0"/>
              <a:t> </a:t>
            </a:r>
            <a:r>
              <a:rPr lang="en-US" dirty="0" err="1"/>
              <a:t>și</a:t>
            </a:r>
            <a:r>
              <a:rPr lang="en-US" dirty="0"/>
              <a:t>/</a:t>
            </a:r>
            <a:r>
              <a:rPr lang="en-US" dirty="0" err="1"/>
              <a:t>sau</a:t>
            </a:r>
            <a:r>
              <a:rPr lang="en-US" dirty="0"/>
              <a:t> din </a:t>
            </a:r>
            <a:r>
              <a:rPr lang="en-US" dirty="0" err="1"/>
              <a:t>exploatațiile</a:t>
            </a:r>
            <a:r>
              <a:rPr lang="en-US" dirty="0"/>
              <a:t> </a:t>
            </a:r>
            <a:r>
              <a:rPr lang="en-US" dirty="0" err="1"/>
              <a:t>membrilor</a:t>
            </a:r>
            <a:r>
              <a:rPr lang="en-US" dirty="0"/>
              <a:t> (</a:t>
            </a:r>
            <a:r>
              <a:rPr lang="en-US" dirty="0" err="1"/>
              <a:t>în</a:t>
            </a:r>
            <a:r>
              <a:rPr lang="en-US" dirty="0"/>
              <a:t> </a:t>
            </a:r>
            <a:r>
              <a:rPr lang="en-US" dirty="0" err="1"/>
              <a:t>cazul</a:t>
            </a:r>
            <a:r>
              <a:rPr lang="en-US" dirty="0"/>
              <a:t> </a:t>
            </a:r>
            <a:r>
              <a:rPr lang="en-US" dirty="0" err="1"/>
              <a:t>formelor</a:t>
            </a:r>
            <a:r>
              <a:rPr lang="en-US" dirty="0"/>
              <a:t> </a:t>
            </a:r>
            <a:r>
              <a:rPr lang="en-US" dirty="0" err="1"/>
              <a:t>asociative</a:t>
            </a:r>
            <a:r>
              <a:rPr lang="en-US" dirty="0"/>
              <a:t>);</a:t>
            </a:r>
          </a:p>
          <a:p>
            <a:pPr marL="285750" lvl="0" indent="-285750">
              <a:buFont typeface="Wingdings" panose="05000000000000000000" pitchFamily="2" charset="2"/>
              <a:buChar char="§"/>
            </a:pPr>
            <a:r>
              <a:rPr lang="en-US" dirty="0" err="1"/>
              <a:t>Solicitantul</a:t>
            </a:r>
            <a:r>
              <a:rPr lang="en-US" dirty="0"/>
              <a:t> </a:t>
            </a:r>
            <a:r>
              <a:rPr lang="en-US" dirty="0" err="1"/>
              <a:t>va</a:t>
            </a:r>
            <a:r>
              <a:rPr lang="en-US" dirty="0"/>
              <a:t> </a:t>
            </a:r>
            <a:r>
              <a:rPr lang="en-US" dirty="0" err="1"/>
              <a:t>figura</a:t>
            </a:r>
            <a:r>
              <a:rPr lang="en-US" dirty="0"/>
              <a:t> </a:t>
            </a:r>
            <a:r>
              <a:rPr lang="en-US" dirty="0" err="1"/>
              <a:t>în</a:t>
            </a:r>
            <a:r>
              <a:rPr lang="en-US" dirty="0"/>
              <a:t> </a:t>
            </a:r>
            <a:r>
              <a:rPr lang="en-US" dirty="0" err="1"/>
              <a:t>sistemul</a:t>
            </a:r>
            <a:r>
              <a:rPr lang="en-US" dirty="0"/>
              <a:t> APIA/ANSVSA (</a:t>
            </a:r>
            <a:r>
              <a:rPr lang="en-US" dirty="0" err="1"/>
              <a:t>după</a:t>
            </a:r>
            <a:r>
              <a:rPr lang="en-US" dirty="0"/>
              <a:t> </a:t>
            </a:r>
            <a:r>
              <a:rPr lang="en-US" dirty="0" err="1"/>
              <a:t>caz</a:t>
            </a:r>
            <a:r>
              <a:rPr lang="en-US" dirty="0"/>
              <a:t>), anterior </a:t>
            </a:r>
            <a:r>
              <a:rPr lang="en-US" dirty="0" err="1"/>
              <a:t>depunerii</a:t>
            </a:r>
            <a:r>
              <a:rPr lang="en-US" dirty="0"/>
              <a:t> </a:t>
            </a:r>
            <a:r>
              <a:rPr lang="en-US" dirty="0" err="1"/>
              <a:t>cererii</a:t>
            </a:r>
            <a:r>
              <a:rPr lang="en-US" dirty="0"/>
              <a:t> de </a:t>
            </a:r>
            <a:r>
              <a:rPr lang="en-US" dirty="0" err="1"/>
              <a:t>finanțare</a:t>
            </a:r>
            <a:r>
              <a:rPr lang="en-US" dirty="0"/>
              <a:t>, cu forma de </a:t>
            </a:r>
            <a:r>
              <a:rPr lang="en-US" dirty="0" err="1"/>
              <a:t>desfășurare</a:t>
            </a:r>
            <a:r>
              <a:rPr lang="en-US" dirty="0"/>
              <a:t> a </a:t>
            </a:r>
            <a:r>
              <a:rPr lang="en-US" dirty="0" err="1"/>
              <a:t>activității</a:t>
            </a:r>
            <a:r>
              <a:rPr lang="en-US" dirty="0"/>
              <a:t> </a:t>
            </a:r>
            <a:r>
              <a:rPr lang="en-US" dirty="0" err="1"/>
              <a:t>economice</a:t>
            </a:r>
            <a:r>
              <a:rPr lang="en-US" dirty="0"/>
              <a:t> cu care </a:t>
            </a:r>
            <a:r>
              <a:rPr lang="en-US" dirty="0" err="1"/>
              <a:t>solicită</a:t>
            </a:r>
            <a:r>
              <a:rPr lang="en-US" dirty="0"/>
              <a:t> </a:t>
            </a:r>
            <a:r>
              <a:rPr lang="en-US" dirty="0" err="1"/>
              <a:t>sprijin</a:t>
            </a:r>
            <a:r>
              <a:rPr lang="en-US" dirty="0"/>
              <a:t> </a:t>
            </a:r>
            <a:r>
              <a:rPr lang="en-US" dirty="0" err="1"/>
              <a:t>prin</a:t>
            </a:r>
            <a:r>
              <a:rPr lang="en-US" dirty="0"/>
              <a:t> </a:t>
            </a:r>
            <a:r>
              <a:rPr lang="en-US" dirty="0" err="1"/>
              <a:t>prezenta</a:t>
            </a:r>
            <a:r>
              <a:rPr lang="en-US" dirty="0"/>
              <a:t> </a:t>
            </a:r>
            <a:r>
              <a:rPr lang="en-US" dirty="0" err="1"/>
              <a:t>intervenție</a:t>
            </a:r>
            <a:r>
              <a:rPr lang="en-US" dirty="0"/>
              <a:t>;</a:t>
            </a:r>
          </a:p>
          <a:p>
            <a:pPr marL="285750" lvl="0" indent="-285750">
              <a:buFont typeface="Wingdings" panose="05000000000000000000" pitchFamily="2" charset="2"/>
              <a:buChar char="§"/>
            </a:pPr>
            <a:r>
              <a:rPr lang="en-US" dirty="0" err="1"/>
              <a:t>Investiția</a:t>
            </a:r>
            <a:r>
              <a:rPr lang="en-US" dirty="0"/>
              <a:t> </a:t>
            </a:r>
            <a:r>
              <a:rPr lang="en-US" dirty="0" err="1"/>
              <a:t>va</a:t>
            </a:r>
            <a:r>
              <a:rPr lang="en-US" dirty="0"/>
              <a:t> </a:t>
            </a:r>
            <a:r>
              <a:rPr lang="en-US" dirty="0" err="1"/>
              <a:t>respecta</a:t>
            </a:r>
            <a:r>
              <a:rPr lang="en-US" dirty="0"/>
              <a:t> </a:t>
            </a:r>
            <a:r>
              <a:rPr lang="en-US" dirty="0" err="1"/>
              <a:t>prevederile</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aplicabilă</a:t>
            </a:r>
            <a:r>
              <a:rPr lang="en-US" dirty="0"/>
              <a:t> </a:t>
            </a:r>
            <a:r>
              <a:rPr lang="en-US" dirty="0" err="1"/>
              <a:t>proiectului</a:t>
            </a:r>
            <a:r>
              <a:rPr lang="en-US" dirty="0"/>
              <a:t>;</a:t>
            </a:r>
          </a:p>
          <a:p>
            <a:pPr marL="285750" lvl="0" indent="-285750">
              <a:buFont typeface="Wingdings" panose="05000000000000000000" pitchFamily="2" charset="2"/>
              <a:buChar char="§"/>
            </a:pPr>
            <a:r>
              <a:rPr lang="en-US" dirty="0" err="1"/>
              <a:t>În</a:t>
            </a:r>
            <a:r>
              <a:rPr lang="en-US" dirty="0"/>
              <a:t> </a:t>
            </a:r>
            <a:r>
              <a:rPr lang="en-US" dirty="0" err="1"/>
              <a:t>cazul</a:t>
            </a:r>
            <a:r>
              <a:rPr lang="en-US" dirty="0"/>
              <a:t> </a:t>
            </a:r>
            <a:r>
              <a:rPr lang="en-US" dirty="0" err="1"/>
              <a:t>înființării</a:t>
            </a:r>
            <a:r>
              <a:rPr lang="en-US" dirty="0"/>
              <a:t> </a:t>
            </a:r>
            <a:r>
              <a:rPr lang="en-US" dirty="0" err="1"/>
              <a:t>și</a:t>
            </a:r>
            <a:r>
              <a:rPr lang="en-US" dirty="0"/>
              <a:t>/</a:t>
            </a:r>
            <a:r>
              <a:rPr lang="en-US" dirty="0" err="1"/>
              <a:t>sau</a:t>
            </a:r>
            <a:r>
              <a:rPr lang="en-US" dirty="0"/>
              <a:t> </a:t>
            </a:r>
            <a:r>
              <a:rPr lang="en-US" dirty="0" err="1"/>
              <a:t>reconversiei</a:t>
            </a:r>
            <a:r>
              <a:rPr lang="en-US" dirty="0"/>
              <a:t> </a:t>
            </a:r>
            <a:r>
              <a:rPr lang="en-US" dirty="0" err="1"/>
              <a:t>solicitantul</a:t>
            </a:r>
            <a:r>
              <a:rPr lang="en-US" dirty="0"/>
              <a:t> </a:t>
            </a:r>
            <a:r>
              <a:rPr lang="en-US" dirty="0" err="1"/>
              <a:t>trebuie</a:t>
            </a:r>
            <a:r>
              <a:rPr lang="en-US" dirty="0"/>
              <a:t> </a:t>
            </a:r>
            <a:r>
              <a:rPr lang="en-US" dirty="0" err="1"/>
              <a:t>să</a:t>
            </a:r>
            <a:r>
              <a:rPr lang="en-US" dirty="0"/>
              <a:t> </a:t>
            </a:r>
            <a:r>
              <a:rPr lang="en-US" dirty="0" err="1"/>
              <a:t>utilizeze</a:t>
            </a:r>
            <a:r>
              <a:rPr lang="en-US" dirty="0"/>
              <a:t>, </a:t>
            </a:r>
            <a:r>
              <a:rPr lang="en-US" dirty="0" err="1"/>
              <a:t>doar</a:t>
            </a:r>
            <a:r>
              <a:rPr lang="en-US" dirty="0"/>
              <a:t> material </a:t>
            </a:r>
            <a:r>
              <a:rPr lang="en-US" dirty="0" err="1"/>
              <a:t>fructifer</a:t>
            </a:r>
            <a:r>
              <a:rPr lang="en-US" dirty="0"/>
              <a:t> din </a:t>
            </a:r>
            <a:r>
              <a:rPr lang="en-US" dirty="0" err="1"/>
              <a:t>categoria</a:t>
            </a:r>
            <a:r>
              <a:rPr lang="en-US" dirty="0"/>
              <a:t> </a:t>
            </a:r>
            <a:r>
              <a:rPr lang="en-US" dirty="0" err="1"/>
              <a:t>biologică</a:t>
            </a:r>
            <a:r>
              <a:rPr lang="en-US" dirty="0"/>
              <a:t> </a:t>
            </a:r>
            <a:r>
              <a:rPr lang="en-US" dirty="0" err="1"/>
              <a:t>certificat</a:t>
            </a:r>
            <a:r>
              <a:rPr lang="en-US" dirty="0"/>
              <a:t> </a:t>
            </a:r>
            <a:r>
              <a:rPr lang="en-US" dirty="0" err="1"/>
              <a:t>sau</a:t>
            </a:r>
            <a:r>
              <a:rPr lang="en-US" dirty="0"/>
              <a:t> </a:t>
            </a:r>
            <a:r>
              <a:rPr lang="en-US" dirty="0" err="1"/>
              <a:t>dintr</a:t>
            </a:r>
            <a:r>
              <a:rPr lang="en-US" dirty="0"/>
              <a:t>-o </a:t>
            </a:r>
            <a:r>
              <a:rPr lang="en-US" dirty="0" err="1"/>
              <a:t>categorie</a:t>
            </a:r>
            <a:r>
              <a:rPr lang="en-US" dirty="0"/>
              <a:t> </a:t>
            </a:r>
            <a:r>
              <a:rPr lang="en-US" dirty="0" err="1"/>
              <a:t>superioară</a:t>
            </a:r>
            <a:r>
              <a:rPr lang="en-US" dirty="0"/>
              <a:t>;</a:t>
            </a:r>
          </a:p>
          <a:p>
            <a:pPr marL="285750" lvl="0" indent="-285750">
              <a:buFont typeface="Wingdings" panose="05000000000000000000" pitchFamily="2" charset="2"/>
              <a:buChar char="§"/>
            </a:pPr>
            <a:r>
              <a:rPr lang="en-US" dirty="0" err="1"/>
              <a:t>Pentru</a:t>
            </a:r>
            <a:r>
              <a:rPr lang="en-US" dirty="0"/>
              <a:t> </a:t>
            </a:r>
            <a:r>
              <a:rPr lang="en-US" dirty="0" err="1"/>
              <a:t>pepiniere</a:t>
            </a:r>
            <a:r>
              <a:rPr lang="en-US" dirty="0"/>
              <a:t> </a:t>
            </a:r>
            <a:r>
              <a:rPr lang="en-US" dirty="0" err="1"/>
              <a:t>solicitantul</a:t>
            </a:r>
            <a:r>
              <a:rPr lang="en-US" dirty="0"/>
              <a:t> se </a:t>
            </a:r>
            <a:r>
              <a:rPr lang="en-US" dirty="0" err="1"/>
              <a:t>angajează</a:t>
            </a:r>
            <a:r>
              <a:rPr lang="en-US" dirty="0"/>
              <a:t> </a:t>
            </a:r>
            <a:r>
              <a:rPr lang="en-US" dirty="0" err="1"/>
              <a:t>că</a:t>
            </a:r>
            <a:r>
              <a:rPr lang="en-US" dirty="0"/>
              <a:t> </a:t>
            </a:r>
            <a:r>
              <a:rPr lang="en-US" dirty="0" err="1"/>
              <a:t>materialul</a:t>
            </a:r>
            <a:r>
              <a:rPr lang="en-US" dirty="0"/>
              <a:t> </a:t>
            </a:r>
            <a:r>
              <a:rPr lang="en-US" dirty="0" err="1"/>
              <a:t>rezultat</a:t>
            </a:r>
            <a:r>
              <a:rPr lang="en-US" dirty="0"/>
              <a:t> </a:t>
            </a:r>
            <a:r>
              <a:rPr lang="en-US" dirty="0" err="1"/>
              <a:t>va</a:t>
            </a:r>
            <a:r>
              <a:rPr lang="en-US" dirty="0"/>
              <a:t> fi material </a:t>
            </a:r>
            <a:r>
              <a:rPr lang="en-US" dirty="0" err="1"/>
              <a:t>fructifer</a:t>
            </a:r>
            <a:r>
              <a:rPr lang="en-US" dirty="0"/>
              <a:t> </a:t>
            </a:r>
            <a:r>
              <a:rPr lang="en-US" dirty="0" err="1"/>
              <a:t>sau</a:t>
            </a:r>
            <a:r>
              <a:rPr lang="en-US" dirty="0"/>
              <a:t> de </a:t>
            </a:r>
            <a:r>
              <a:rPr lang="en-US" dirty="0" err="1"/>
              <a:t>înmulțire</a:t>
            </a:r>
            <a:r>
              <a:rPr lang="en-US" dirty="0"/>
              <a:t> din </a:t>
            </a:r>
            <a:r>
              <a:rPr lang="en-US" dirty="0" err="1"/>
              <a:t>categoria</a:t>
            </a:r>
            <a:r>
              <a:rPr lang="en-US" dirty="0"/>
              <a:t> </a:t>
            </a:r>
            <a:r>
              <a:rPr lang="en-US" dirty="0" err="1"/>
              <a:t>biologică</a:t>
            </a:r>
            <a:r>
              <a:rPr lang="en-US" dirty="0"/>
              <a:t> </a:t>
            </a:r>
            <a:r>
              <a:rPr lang="en-US" dirty="0" err="1"/>
              <a:t>certificat</a:t>
            </a:r>
            <a:r>
              <a:rPr lang="en-US" dirty="0"/>
              <a:t> </a:t>
            </a:r>
            <a:r>
              <a:rPr lang="en-US" dirty="0" err="1"/>
              <a:t>sau</a:t>
            </a:r>
            <a:r>
              <a:rPr lang="en-US" dirty="0"/>
              <a:t> </a:t>
            </a:r>
            <a:r>
              <a:rPr lang="en-US" dirty="0" err="1"/>
              <a:t>dintr</a:t>
            </a:r>
            <a:r>
              <a:rPr lang="en-US" dirty="0"/>
              <a:t>-o </a:t>
            </a:r>
            <a:r>
              <a:rPr lang="en-US" dirty="0" err="1"/>
              <a:t>categorie</a:t>
            </a:r>
            <a:r>
              <a:rPr lang="en-US" dirty="0"/>
              <a:t> </a:t>
            </a:r>
            <a:r>
              <a:rPr lang="en-US" dirty="0" err="1"/>
              <a:t>superioară</a:t>
            </a:r>
            <a:r>
              <a:rPr lang="en-US" dirty="0" smtClean="0"/>
              <a:t>;</a:t>
            </a:r>
          </a:p>
        </p:txBody>
      </p:sp>
    </p:spTree>
    <p:extLst>
      <p:ext uri="{BB962C8B-B14F-4D97-AF65-F5344CB8AC3E}">
        <p14:creationId xmlns:p14="http://schemas.microsoft.com/office/powerpoint/2010/main" val="2986351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21</a:t>
            </a:fld>
            <a:endParaRPr lang="ro-RO" dirty="0"/>
          </a:p>
        </p:txBody>
      </p:sp>
      <p:sp>
        <p:nvSpPr>
          <p:cNvPr id="3" name="Rectangle 2"/>
          <p:cNvSpPr/>
          <p:nvPr/>
        </p:nvSpPr>
        <p:spPr>
          <a:xfrm>
            <a:off x="720435" y="1244375"/>
            <a:ext cx="10724313" cy="4524315"/>
          </a:xfrm>
          <a:prstGeom prst="rect">
            <a:avLst/>
          </a:prstGeom>
        </p:spPr>
        <p:txBody>
          <a:bodyPr wrap="square">
            <a:spAutoFit/>
          </a:bodyPr>
          <a:lstStyle/>
          <a:p>
            <a:r>
              <a:rPr lang="en-US" b="1" u="sng" dirty="0">
                <a:solidFill>
                  <a:srgbClr val="0070C0"/>
                </a:solidFill>
              </a:rPr>
              <a:t>DR-15 -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exploatațiile</a:t>
            </a:r>
            <a:r>
              <a:rPr lang="en-US" b="1" u="sng" dirty="0">
                <a:solidFill>
                  <a:srgbClr val="0070C0"/>
                </a:solidFill>
              </a:rPr>
              <a:t> </a:t>
            </a:r>
            <a:r>
              <a:rPr lang="en-US" b="1" u="sng" dirty="0" err="1">
                <a:solidFill>
                  <a:srgbClr val="0070C0"/>
                </a:solidFill>
              </a:rPr>
              <a:t>pomicole</a:t>
            </a:r>
            <a:r>
              <a:rPr lang="ro-RO" b="1"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151</a:t>
            </a:r>
            <a:r>
              <a:rPr lang="en-US" b="1" i="1" dirty="0">
                <a:solidFill>
                  <a:srgbClr val="0070C0"/>
                </a:solidFill>
              </a:rPr>
              <a:t>.</a:t>
            </a:r>
            <a:r>
              <a:rPr lang="ro-RO" b="1" i="1" dirty="0">
                <a:solidFill>
                  <a:srgbClr val="0070C0"/>
                </a:solidFill>
              </a:rPr>
              <a:t>383.527 </a:t>
            </a:r>
            <a:r>
              <a:rPr lang="en-US" b="1" i="1" dirty="0">
                <a:solidFill>
                  <a:srgbClr val="0070C0"/>
                </a:solidFill>
              </a:rPr>
              <a:t>Euro</a:t>
            </a:r>
            <a:endParaRPr lang="ro-RO" b="1" i="1" dirty="0">
              <a:solidFill>
                <a:srgbClr val="0070C0"/>
              </a:solidFill>
            </a:endParaRPr>
          </a:p>
          <a:p>
            <a:endParaRPr lang="en-US" b="1" u="sng" dirty="0" smtClean="0"/>
          </a:p>
          <a:p>
            <a:r>
              <a:rPr lang="en-US" b="1" u="sng" dirty="0" err="1">
                <a:solidFill>
                  <a:srgbClr val="0070C0"/>
                </a:solidFill>
              </a:rPr>
              <a:t>Condiții</a:t>
            </a:r>
            <a:r>
              <a:rPr lang="en-US" b="1" u="sng" dirty="0">
                <a:solidFill>
                  <a:srgbClr val="0070C0"/>
                </a:solidFill>
              </a:rPr>
              <a:t> de </a:t>
            </a:r>
            <a:r>
              <a:rPr lang="en-US" b="1" u="sng" dirty="0" err="1" smtClean="0">
                <a:solidFill>
                  <a:srgbClr val="0070C0"/>
                </a:solidFill>
              </a:rPr>
              <a:t>eligibilitate</a:t>
            </a:r>
            <a:r>
              <a:rPr lang="en-US" b="1" u="sng" dirty="0" smtClean="0">
                <a:solidFill>
                  <a:srgbClr val="0070C0"/>
                </a:solidFill>
              </a:rPr>
              <a:t> (II):</a:t>
            </a:r>
            <a:endParaRPr lang="en-US" b="1" u="sng" dirty="0">
              <a:solidFill>
                <a:srgbClr val="0070C0"/>
              </a:solidFill>
            </a:endParaRPr>
          </a:p>
          <a:p>
            <a:pPr marL="285750" lvl="0" indent="-285750">
              <a:buFont typeface="Wingdings" panose="05000000000000000000" pitchFamily="2" charset="2"/>
              <a:buChar char="§"/>
            </a:pPr>
            <a:r>
              <a:rPr lang="en-US" dirty="0" err="1" smtClean="0"/>
              <a:t>Investiția</a:t>
            </a:r>
            <a:r>
              <a:rPr lang="en-US" dirty="0" smtClean="0"/>
              <a:t> </a:t>
            </a:r>
            <a:r>
              <a:rPr lang="en-US" dirty="0" err="1"/>
              <a:t>trebuie</a:t>
            </a:r>
            <a:r>
              <a:rPr lang="en-US" dirty="0"/>
              <a:t> </a:t>
            </a:r>
            <a:r>
              <a:rPr lang="en-US" dirty="0" err="1"/>
              <a:t>să</a:t>
            </a:r>
            <a:r>
              <a:rPr lang="en-US" dirty="0"/>
              <a:t> se </a:t>
            </a:r>
            <a:r>
              <a:rPr lang="en-US" dirty="0" err="1"/>
              <a:t>realizeze</a:t>
            </a:r>
            <a:r>
              <a:rPr lang="en-US" dirty="0"/>
              <a:t> </a:t>
            </a:r>
            <a:r>
              <a:rPr lang="en-US" dirty="0" err="1"/>
              <a:t>în</a:t>
            </a:r>
            <a:r>
              <a:rPr lang="en-US" dirty="0"/>
              <a:t> </a:t>
            </a:r>
            <a:r>
              <a:rPr lang="en-US" dirty="0" err="1"/>
              <a:t>cadrul</a:t>
            </a:r>
            <a:r>
              <a:rPr lang="en-US" dirty="0"/>
              <a:t> </a:t>
            </a:r>
            <a:r>
              <a:rPr lang="en-US" dirty="0" err="1"/>
              <a:t>unei</a:t>
            </a:r>
            <a:r>
              <a:rPr lang="en-US" dirty="0"/>
              <a:t> </a:t>
            </a:r>
            <a:r>
              <a:rPr lang="en-US" dirty="0" err="1"/>
              <a:t>ferme</a:t>
            </a:r>
            <a:r>
              <a:rPr lang="en-US" dirty="0"/>
              <a:t> cu o </a:t>
            </a:r>
            <a:r>
              <a:rPr lang="en-US" dirty="0" err="1"/>
              <a:t>dimensiune</a:t>
            </a:r>
            <a:r>
              <a:rPr lang="en-US" dirty="0"/>
              <a:t> </a:t>
            </a:r>
            <a:r>
              <a:rPr lang="en-US" dirty="0" err="1"/>
              <a:t>economică</a:t>
            </a:r>
            <a:r>
              <a:rPr lang="en-US" dirty="0"/>
              <a:t> de minimum 4000 SO, </a:t>
            </a:r>
            <a:r>
              <a:rPr lang="en-US" dirty="0" err="1"/>
              <a:t>iar</a:t>
            </a:r>
            <a:r>
              <a:rPr lang="en-US" dirty="0"/>
              <a:t> </a:t>
            </a:r>
            <a:r>
              <a:rPr lang="en-US" dirty="0" err="1"/>
              <a:t>suprafața</a:t>
            </a:r>
            <a:r>
              <a:rPr lang="en-US" dirty="0"/>
              <a:t> </a:t>
            </a:r>
            <a:r>
              <a:rPr lang="en-US" dirty="0" err="1"/>
              <a:t>înființată</a:t>
            </a:r>
            <a:r>
              <a:rPr lang="en-US" dirty="0"/>
              <a:t>/</a:t>
            </a:r>
            <a:r>
              <a:rPr lang="en-US" dirty="0" err="1"/>
              <a:t>replantată</a:t>
            </a:r>
            <a:r>
              <a:rPr lang="en-US" dirty="0"/>
              <a:t> </a:t>
            </a:r>
            <a:r>
              <a:rPr lang="en-US" dirty="0" err="1"/>
              <a:t>prevăzută</a:t>
            </a:r>
            <a:r>
              <a:rPr lang="en-US" dirty="0"/>
              <a:t> </a:t>
            </a:r>
            <a:r>
              <a:rPr lang="en-US" dirty="0" err="1"/>
              <a:t>prin</a:t>
            </a:r>
            <a:r>
              <a:rPr lang="en-US" dirty="0"/>
              <a:t> </a:t>
            </a:r>
            <a:r>
              <a:rPr lang="en-US" dirty="0" err="1"/>
              <a:t>proiect</a:t>
            </a:r>
            <a:r>
              <a:rPr lang="en-US" dirty="0"/>
              <a:t> </a:t>
            </a:r>
            <a:r>
              <a:rPr lang="en-US" dirty="0" err="1"/>
              <a:t>trebuie</a:t>
            </a:r>
            <a:r>
              <a:rPr lang="en-US" dirty="0"/>
              <a:t> </a:t>
            </a:r>
            <a:r>
              <a:rPr lang="en-US" dirty="0" err="1"/>
              <a:t>să</a:t>
            </a:r>
            <a:r>
              <a:rPr lang="en-US" dirty="0"/>
              <a:t> fie </a:t>
            </a:r>
            <a:r>
              <a:rPr lang="en-US" dirty="0" err="1"/>
              <a:t>echivalentă</a:t>
            </a:r>
            <a:r>
              <a:rPr lang="en-US" dirty="0"/>
              <a:t> cu minimum 3000 euro SO </a:t>
            </a:r>
            <a:r>
              <a:rPr lang="en-US" dirty="0" err="1"/>
              <a:t>pentru</a:t>
            </a:r>
            <a:r>
              <a:rPr lang="en-US" dirty="0"/>
              <a:t> </a:t>
            </a:r>
            <a:r>
              <a:rPr lang="en-US" dirty="0" err="1"/>
              <a:t>toate</a:t>
            </a:r>
            <a:r>
              <a:rPr lang="en-US" dirty="0"/>
              <a:t> </a:t>
            </a:r>
            <a:r>
              <a:rPr lang="en-US" dirty="0" err="1"/>
              <a:t>speciile</a:t>
            </a:r>
            <a:r>
              <a:rPr lang="en-US" dirty="0"/>
              <a:t> </a:t>
            </a:r>
            <a:r>
              <a:rPr lang="en-US" dirty="0" err="1"/>
              <a:t>și</a:t>
            </a:r>
            <a:r>
              <a:rPr lang="en-US" dirty="0"/>
              <a:t> </a:t>
            </a:r>
            <a:r>
              <a:rPr lang="en-US" dirty="0" err="1"/>
              <a:t>sistemele</a:t>
            </a:r>
            <a:r>
              <a:rPr lang="en-US" dirty="0"/>
              <a:t> de </a:t>
            </a:r>
            <a:r>
              <a:rPr lang="en-US" dirty="0" err="1"/>
              <a:t>cultură</a:t>
            </a:r>
            <a:r>
              <a:rPr lang="en-US" dirty="0"/>
              <a:t>, </a:t>
            </a:r>
            <a:r>
              <a:rPr lang="en-US" dirty="0" err="1"/>
              <a:t>inclusiv</a:t>
            </a:r>
            <a:r>
              <a:rPr lang="en-US" dirty="0"/>
              <a:t> </a:t>
            </a:r>
            <a:r>
              <a:rPr lang="en-US" dirty="0" err="1"/>
              <a:t>pepiniere</a:t>
            </a:r>
            <a:r>
              <a:rPr lang="en-US" dirty="0"/>
              <a:t>.</a:t>
            </a:r>
          </a:p>
          <a:p>
            <a:pPr marL="285750" lvl="0" indent="-285750">
              <a:buFont typeface="Arial" panose="020B0604020202020204" pitchFamily="34" charset="0"/>
              <a:buChar char="•"/>
            </a:pPr>
            <a:r>
              <a:rPr lang="en-US" dirty="0" err="1"/>
              <a:t>Solicitantul</a:t>
            </a:r>
            <a:r>
              <a:rPr lang="en-US" dirty="0"/>
              <a:t> </a:t>
            </a:r>
            <a:r>
              <a:rPr lang="en-US" dirty="0" err="1"/>
              <a:t>trebuie</a:t>
            </a:r>
            <a:r>
              <a:rPr lang="en-US" dirty="0"/>
              <a:t> </a:t>
            </a:r>
            <a:r>
              <a:rPr lang="en-US" dirty="0" err="1"/>
              <a:t>să</a:t>
            </a:r>
            <a:r>
              <a:rPr lang="en-US" dirty="0"/>
              <a:t> </a:t>
            </a:r>
            <a:r>
              <a:rPr lang="en-US" dirty="0" err="1"/>
              <a:t>prezinte</a:t>
            </a:r>
            <a:r>
              <a:rPr lang="en-US" dirty="0"/>
              <a:t> </a:t>
            </a:r>
            <a:r>
              <a:rPr lang="en-US" dirty="0" err="1"/>
              <a:t>proiectul</a:t>
            </a:r>
            <a:r>
              <a:rPr lang="en-US" dirty="0"/>
              <a:t> </a:t>
            </a:r>
            <a:r>
              <a:rPr lang="en-US" dirty="0" err="1"/>
              <a:t>tehnic</a:t>
            </a:r>
            <a:r>
              <a:rPr lang="en-US" dirty="0"/>
              <a:t> </a:t>
            </a:r>
            <a:r>
              <a:rPr lang="en-US" dirty="0" err="1"/>
              <a:t>avizat</a:t>
            </a:r>
            <a:r>
              <a:rPr lang="en-US" dirty="0"/>
              <a:t> </a:t>
            </a:r>
            <a:r>
              <a:rPr lang="en-US" dirty="0" err="1"/>
              <a:t>în</a:t>
            </a:r>
            <a:r>
              <a:rPr lang="en-US" dirty="0"/>
              <a:t> </a:t>
            </a:r>
            <a:r>
              <a:rPr lang="en-US" dirty="0" err="1"/>
              <a:t>conformitate</a:t>
            </a:r>
            <a:r>
              <a:rPr lang="en-US" dirty="0"/>
              <a:t> cu </a:t>
            </a:r>
            <a:r>
              <a:rPr lang="en-US" dirty="0" err="1"/>
              <a:t>legislația</a:t>
            </a:r>
            <a:r>
              <a:rPr lang="en-US" dirty="0"/>
              <a:t> </a:t>
            </a:r>
            <a:r>
              <a:rPr lang="en-US" dirty="0" err="1"/>
              <a:t>națională</a:t>
            </a:r>
            <a:r>
              <a:rPr lang="en-US" dirty="0"/>
              <a:t>;</a:t>
            </a:r>
          </a:p>
          <a:p>
            <a:pPr marL="285750" lvl="0" indent="-285750">
              <a:buFont typeface="Arial" panose="020B0604020202020204" pitchFamily="34" charset="0"/>
              <a:buChar char="•"/>
            </a:pPr>
            <a:r>
              <a:rPr lang="en-US" dirty="0" err="1"/>
              <a:t>În</a:t>
            </a:r>
            <a:r>
              <a:rPr lang="en-US" dirty="0"/>
              <a:t> </a:t>
            </a:r>
            <a:r>
              <a:rPr lang="en-US" dirty="0" err="1"/>
              <a:t>cazul</a:t>
            </a:r>
            <a:r>
              <a:rPr lang="en-US" dirty="0"/>
              <a:t> </a:t>
            </a:r>
            <a:r>
              <a:rPr lang="en-US" dirty="0" err="1"/>
              <a:t>în</a:t>
            </a:r>
            <a:r>
              <a:rPr lang="en-US" dirty="0"/>
              <a:t> care </a:t>
            </a:r>
            <a:r>
              <a:rPr lang="en-US" dirty="0" err="1"/>
              <a:t>proiectul</a:t>
            </a:r>
            <a:r>
              <a:rPr lang="en-US" dirty="0"/>
              <a:t> </a:t>
            </a:r>
            <a:r>
              <a:rPr lang="en-US" dirty="0" err="1"/>
              <a:t>prevede</a:t>
            </a:r>
            <a:r>
              <a:rPr lang="en-US" dirty="0"/>
              <a:t> </a:t>
            </a:r>
            <a:r>
              <a:rPr lang="en-US" dirty="0" err="1"/>
              <a:t>investiții</a:t>
            </a:r>
            <a:r>
              <a:rPr lang="en-US" dirty="0"/>
              <a:t> </a:t>
            </a:r>
            <a:r>
              <a:rPr lang="en-US" dirty="0" err="1"/>
              <a:t>în</a:t>
            </a:r>
            <a:r>
              <a:rPr lang="en-US" dirty="0"/>
              <a:t> </a:t>
            </a:r>
            <a:r>
              <a:rPr lang="en-US" dirty="0" err="1"/>
              <a:t>echipamente</a:t>
            </a:r>
            <a:r>
              <a:rPr lang="en-US" dirty="0"/>
              <a:t> de </a:t>
            </a:r>
            <a:r>
              <a:rPr lang="en-US" dirty="0" err="1"/>
              <a:t>irigații</a:t>
            </a:r>
            <a:r>
              <a:rPr lang="en-US" dirty="0"/>
              <a:t> la </a:t>
            </a:r>
            <a:r>
              <a:rPr lang="en-US" dirty="0" err="1"/>
              <a:t>nivelul</a:t>
            </a:r>
            <a:r>
              <a:rPr lang="en-US" dirty="0"/>
              <a:t> </a:t>
            </a:r>
            <a:r>
              <a:rPr lang="en-US" dirty="0" err="1"/>
              <a:t>fermei</a:t>
            </a:r>
            <a:r>
              <a:rPr lang="en-US" dirty="0"/>
              <a:t>, </a:t>
            </a:r>
            <a:r>
              <a:rPr lang="en-US" dirty="0" err="1"/>
              <a:t>doar</a:t>
            </a:r>
            <a:r>
              <a:rPr lang="en-US" dirty="0"/>
              <a:t> ca o </a:t>
            </a:r>
            <a:r>
              <a:rPr lang="en-US" dirty="0" err="1"/>
              <a:t>componenta</a:t>
            </a:r>
            <a:r>
              <a:rPr lang="en-US" dirty="0"/>
              <a:t> </a:t>
            </a:r>
            <a:r>
              <a:rPr lang="en-US" dirty="0" err="1"/>
              <a:t>secundară</a:t>
            </a:r>
            <a:r>
              <a:rPr lang="en-US" dirty="0"/>
              <a:t>, </a:t>
            </a:r>
            <a:r>
              <a:rPr lang="en-US" dirty="0" err="1"/>
              <a:t>acestea</a:t>
            </a:r>
            <a:r>
              <a:rPr lang="en-US" dirty="0"/>
              <a:t> </a:t>
            </a:r>
            <a:r>
              <a:rPr lang="en-US" dirty="0" err="1"/>
              <a:t>sunt</a:t>
            </a:r>
            <a:r>
              <a:rPr lang="en-US" dirty="0"/>
              <a:t> </a:t>
            </a:r>
            <a:r>
              <a:rPr lang="en-US" dirty="0" err="1"/>
              <a:t>eligibile</a:t>
            </a:r>
            <a:r>
              <a:rPr lang="en-US" dirty="0"/>
              <a:t> </a:t>
            </a:r>
            <a:r>
              <a:rPr lang="en-US" dirty="0" err="1"/>
              <a:t>doar</a:t>
            </a:r>
            <a:r>
              <a:rPr lang="en-US" dirty="0"/>
              <a:t> </a:t>
            </a:r>
            <a:r>
              <a:rPr lang="en-US" dirty="0" err="1"/>
              <a:t>dacă</a:t>
            </a:r>
            <a:r>
              <a:rPr lang="en-US" dirty="0"/>
              <a:t>, </a:t>
            </a:r>
            <a:r>
              <a:rPr lang="en-US" dirty="0" err="1"/>
              <a:t>îndeplinesc</a:t>
            </a:r>
            <a:r>
              <a:rPr lang="en-US" dirty="0"/>
              <a:t> </a:t>
            </a:r>
            <a:r>
              <a:rPr lang="en-US" dirty="0" err="1"/>
              <a:t>condițiile</a:t>
            </a:r>
            <a:r>
              <a:rPr lang="en-US" dirty="0"/>
              <a:t> </a:t>
            </a:r>
            <a:r>
              <a:rPr lang="en-US" dirty="0" err="1"/>
              <a:t>specificate</a:t>
            </a:r>
            <a:r>
              <a:rPr lang="en-US" dirty="0"/>
              <a:t> </a:t>
            </a:r>
            <a:r>
              <a:rPr lang="en-US" dirty="0" err="1"/>
              <a:t>în</a:t>
            </a:r>
            <a:r>
              <a:rPr lang="en-US" dirty="0"/>
              <a:t> art.74 din </a:t>
            </a:r>
            <a:r>
              <a:rPr lang="en-US" dirty="0" err="1"/>
              <a:t>Regulamentul</a:t>
            </a:r>
            <a:r>
              <a:rPr lang="en-US" dirty="0"/>
              <a:t> </a:t>
            </a:r>
            <a:r>
              <a:rPr lang="en-US" dirty="0" err="1"/>
              <a:t>nr</a:t>
            </a:r>
            <a:r>
              <a:rPr lang="en-US" dirty="0"/>
              <a:t>. 2115/2021, </a:t>
            </a:r>
            <a:r>
              <a:rPr lang="en-US" dirty="0" err="1"/>
              <a:t>iar</a:t>
            </a:r>
            <a:r>
              <a:rPr lang="en-US" dirty="0"/>
              <a:t> la </a:t>
            </a:r>
            <a:r>
              <a:rPr lang="en-US" dirty="0" err="1"/>
              <a:t>nivelul</a:t>
            </a:r>
            <a:r>
              <a:rPr lang="en-US" dirty="0"/>
              <a:t> </a:t>
            </a:r>
            <a:r>
              <a:rPr lang="en-US" dirty="0" err="1"/>
              <a:t>proiectului</a:t>
            </a:r>
            <a:r>
              <a:rPr lang="en-US" dirty="0"/>
              <a:t>, </a:t>
            </a:r>
            <a:r>
              <a:rPr lang="en-US" dirty="0" err="1"/>
              <a:t>este</a:t>
            </a:r>
            <a:r>
              <a:rPr lang="en-US" dirty="0"/>
              <a:t> </a:t>
            </a:r>
            <a:r>
              <a:rPr lang="en-US" dirty="0" err="1"/>
              <a:t>demonstrat</a:t>
            </a:r>
            <a:r>
              <a:rPr lang="en-US" dirty="0"/>
              <a:t> </a:t>
            </a:r>
            <a:r>
              <a:rPr lang="en-US" dirty="0" err="1"/>
              <a:t>faptul</a:t>
            </a:r>
            <a:r>
              <a:rPr lang="en-US" dirty="0"/>
              <a:t> </a:t>
            </a:r>
            <a:r>
              <a:rPr lang="en-US" dirty="0" err="1"/>
              <a:t>că</a:t>
            </a:r>
            <a:r>
              <a:rPr lang="en-US" dirty="0"/>
              <a:t>:</a:t>
            </a:r>
          </a:p>
          <a:p>
            <a:pPr marL="285750" indent="-285750">
              <a:buFont typeface="Arial" panose="020B0604020202020204" pitchFamily="34" charset="0"/>
              <a:buChar char="•"/>
            </a:pPr>
            <a:r>
              <a:rPr lang="en-US" dirty="0"/>
              <a:t>a) </a:t>
            </a:r>
            <a:r>
              <a:rPr lang="en-US" dirty="0" err="1"/>
              <a:t>în</a:t>
            </a:r>
            <a:r>
              <a:rPr lang="en-US" dirty="0"/>
              <a:t> </a:t>
            </a:r>
            <a:r>
              <a:rPr lang="en-US" dirty="0" err="1"/>
              <a:t>urma</a:t>
            </a:r>
            <a:r>
              <a:rPr lang="en-US" dirty="0"/>
              <a:t> </a:t>
            </a:r>
            <a:r>
              <a:rPr lang="en-US" dirty="0" err="1"/>
              <a:t>evaluării</a:t>
            </a:r>
            <a:r>
              <a:rPr lang="en-US" dirty="0"/>
              <a:t> ex-ante, </a:t>
            </a:r>
            <a:r>
              <a:rPr lang="en-US" dirty="0" err="1"/>
              <a:t>investiţia</a:t>
            </a:r>
            <a:r>
              <a:rPr lang="en-US" dirty="0"/>
              <a:t> </a:t>
            </a:r>
            <a:r>
              <a:rPr lang="en-US" dirty="0" err="1"/>
              <a:t>asigură</a:t>
            </a:r>
            <a:r>
              <a:rPr lang="en-US" dirty="0"/>
              <a:t> </a:t>
            </a:r>
            <a:r>
              <a:rPr lang="en-US" dirty="0" err="1"/>
              <a:t>posibile</a:t>
            </a:r>
            <a:r>
              <a:rPr lang="en-US" dirty="0"/>
              <a:t> </a:t>
            </a:r>
            <a:r>
              <a:rPr lang="en-US" dirty="0" err="1"/>
              <a:t>economii</a:t>
            </a:r>
            <a:r>
              <a:rPr lang="en-US" dirty="0"/>
              <a:t> de </a:t>
            </a:r>
            <a:r>
              <a:rPr lang="en-US" dirty="0" err="1"/>
              <a:t>apă</a:t>
            </a:r>
            <a:r>
              <a:rPr lang="en-US" dirty="0"/>
              <a:t> de minimum </a:t>
            </a:r>
            <a:r>
              <a:rPr lang="en-US" dirty="0" smtClean="0"/>
              <a:t>10% </a:t>
            </a:r>
            <a:r>
              <a:rPr lang="en-US" dirty="0" err="1" smtClean="0"/>
              <a:t>și</a:t>
            </a:r>
            <a:endParaRPr lang="en-US" dirty="0"/>
          </a:p>
          <a:p>
            <a:pPr marL="285750" indent="-285750">
              <a:buFont typeface="Arial" panose="020B0604020202020204" pitchFamily="34" charset="0"/>
              <a:buChar char="•"/>
            </a:pPr>
            <a:r>
              <a:rPr lang="en-US" dirty="0"/>
              <a:t>b) </a:t>
            </a:r>
            <a:r>
              <a:rPr lang="en-US" dirty="0" err="1"/>
              <a:t>în</a:t>
            </a:r>
            <a:r>
              <a:rPr lang="en-US" dirty="0"/>
              <a:t> </a:t>
            </a:r>
            <a:r>
              <a:rPr lang="en-US" dirty="0" err="1"/>
              <a:t>cazul</a:t>
            </a:r>
            <a:r>
              <a:rPr lang="en-US" dirty="0"/>
              <a:t> </a:t>
            </a:r>
            <a:r>
              <a:rPr lang="en-US" dirty="0" err="1"/>
              <a:t>în</a:t>
            </a:r>
            <a:r>
              <a:rPr lang="en-US" dirty="0"/>
              <a:t> care </a:t>
            </a:r>
            <a:r>
              <a:rPr lang="en-US" dirty="0" err="1"/>
              <a:t>investiţia</a:t>
            </a:r>
            <a:r>
              <a:rPr lang="en-US" dirty="0"/>
              <a:t> </a:t>
            </a:r>
            <a:r>
              <a:rPr lang="en-US" dirty="0" err="1"/>
              <a:t>afectează</a:t>
            </a:r>
            <a:r>
              <a:rPr lang="en-US" dirty="0"/>
              <a:t> </a:t>
            </a:r>
            <a:r>
              <a:rPr lang="en-US" dirty="0" err="1"/>
              <a:t>corpuri</a:t>
            </a:r>
            <a:r>
              <a:rPr lang="en-US" dirty="0"/>
              <a:t> de </a:t>
            </a:r>
            <a:r>
              <a:rPr lang="en-US" dirty="0" err="1"/>
              <a:t>apă</a:t>
            </a:r>
            <a:r>
              <a:rPr lang="en-US" dirty="0"/>
              <a:t> </a:t>
            </a:r>
            <a:r>
              <a:rPr lang="en-US" dirty="0" err="1"/>
              <a:t>subterană</a:t>
            </a:r>
            <a:r>
              <a:rPr lang="en-US" dirty="0"/>
              <a:t> </a:t>
            </a:r>
            <a:r>
              <a:rPr lang="en-US" dirty="0" err="1"/>
              <a:t>sau</a:t>
            </a:r>
            <a:r>
              <a:rPr lang="en-US" dirty="0"/>
              <a:t> de </a:t>
            </a:r>
            <a:r>
              <a:rPr lang="en-US" dirty="0" err="1"/>
              <a:t>suprafaţă</a:t>
            </a:r>
            <a:r>
              <a:rPr lang="en-US" dirty="0"/>
              <a:t> care au </a:t>
            </a:r>
            <a:r>
              <a:rPr lang="en-US" dirty="0" err="1"/>
              <a:t>fost</a:t>
            </a:r>
            <a:r>
              <a:rPr lang="en-US" dirty="0"/>
              <a:t> </a:t>
            </a:r>
            <a:r>
              <a:rPr lang="en-US" dirty="0" err="1"/>
              <a:t>identificate</a:t>
            </a:r>
            <a:r>
              <a:rPr lang="en-US" dirty="0"/>
              <a:t> ca </a:t>
            </a:r>
            <a:r>
              <a:rPr lang="en-US" dirty="0" err="1"/>
              <a:t>nesatisfăcătoare</a:t>
            </a:r>
            <a:r>
              <a:rPr lang="en-US" dirty="0"/>
              <a:t> </a:t>
            </a:r>
            <a:r>
              <a:rPr lang="en-US" dirty="0" err="1"/>
              <a:t>în</a:t>
            </a:r>
            <a:r>
              <a:rPr lang="en-US" dirty="0"/>
              <a:t> </a:t>
            </a:r>
            <a:r>
              <a:rPr lang="en-US" dirty="0" err="1"/>
              <a:t>planul</a:t>
            </a:r>
            <a:r>
              <a:rPr lang="en-US" dirty="0"/>
              <a:t> </a:t>
            </a:r>
            <a:r>
              <a:rPr lang="en-US" dirty="0" err="1"/>
              <a:t>coresupunzător</a:t>
            </a:r>
            <a:r>
              <a:rPr lang="en-US" dirty="0"/>
              <a:t> de management al </a:t>
            </a:r>
            <a:r>
              <a:rPr lang="en-US" dirty="0" err="1"/>
              <a:t>bazinului</a:t>
            </a:r>
            <a:r>
              <a:rPr lang="en-US" dirty="0"/>
              <a:t> </a:t>
            </a:r>
            <a:r>
              <a:rPr lang="en-US" dirty="0" err="1"/>
              <a:t>hidrografic</a:t>
            </a:r>
            <a:r>
              <a:rPr lang="en-US" dirty="0"/>
              <a:t> din motive legate de </a:t>
            </a:r>
            <a:r>
              <a:rPr lang="en-US" dirty="0" err="1"/>
              <a:t>cantitatea</a:t>
            </a:r>
            <a:r>
              <a:rPr lang="en-US" dirty="0"/>
              <a:t> de </a:t>
            </a:r>
            <a:r>
              <a:rPr lang="en-US" dirty="0" err="1"/>
              <a:t>apă</a:t>
            </a:r>
            <a:r>
              <a:rPr lang="en-US" dirty="0"/>
              <a:t>, </a:t>
            </a:r>
            <a:r>
              <a:rPr lang="en-US" dirty="0" err="1"/>
              <a:t>este</a:t>
            </a:r>
            <a:r>
              <a:rPr lang="en-US" dirty="0"/>
              <a:t> </a:t>
            </a:r>
            <a:r>
              <a:rPr lang="en-US" dirty="0" err="1"/>
              <a:t>realizată</a:t>
            </a:r>
            <a:r>
              <a:rPr lang="en-US" dirty="0"/>
              <a:t> o </a:t>
            </a:r>
            <a:r>
              <a:rPr lang="en-US" dirty="0" err="1"/>
              <a:t>reducere</a:t>
            </a:r>
            <a:r>
              <a:rPr lang="en-US" dirty="0"/>
              <a:t> </a:t>
            </a:r>
            <a:r>
              <a:rPr lang="en-US" dirty="0" err="1"/>
              <a:t>efectivă</a:t>
            </a:r>
            <a:r>
              <a:rPr lang="en-US" dirty="0"/>
              <a:t> a </a:t>
            </a:r>
            <a:r>
              <a:rPr lang="en-US" dirty="0" err="1"/>
              <a:t>utilizării</a:t>
            </a:r>
            <a:r>
              <a:rPr lang="en-US" dirty="0"/>
              <a:t> </a:t>
            </a:r>
            <a:r>
              <a:rPr lang="en-US" dirty="0" err="1"/>
              <a:t>apei</a:t>
            </a:r>
            <a:r>
              <a:rPr lang="en-US" dirty="0"/>
              <a:t> de minimum 50% din </a:t>
            </a:r>
            <a:r>
              <a:rPr lang="en-US" dirty="0" err="1"/>
              <a:t>posibilele</a:t>
            </a:r>
            <a:r>
              <a:rPr lang="en-US" dirty="0"/>
              <a:t> </a:t>
            </a:r>
            <a:r>
              <a:rPr lang="en-US" dirty="0" err="1"/>
              <a:t>economii</a:t>
            </a:r>
            <a:r>
              <a:rPr lang="en-US" dirty="0"/>
              <a:t> </a:t>
            </a:r>
            <a:r>
              <a:rPr lang="en-US" dirty="0" err="1"/>
              <a:t>stabilite</a:t>
            </a:r>
            <a:r>
              <a:rPr lang="en-US" dirty="0"/>
              <a:t> la </a:t>
            </a:r>
            <a:r>
              <a:rPr lang="en-US" dirty="0" err="1"/>
              <a:t>punctul</a:t>
            </a:r>
            <a:r>
              <a:rPr lang="en-US" dirty="0"/>
              <a:t> a) </a:t>
            </a:r>
            <a:r>
              <a:rPr lang="en-US" dirty="0" err="1"/>
              <a:t>sau</a:t>
            </a:r>
            <a:r>
              <a:rPr lang="en-US" dirty="0"/>
              <a:t> </a:t>
            </a:r>
            <a:r>
              <a:rPr lang="en-US" dirty="0" err="1"/>
              <a:t>în</a:t>
            </a:r>
            <a:r>
              <a:rPr lang="en-US" dirty="0"/>
              <a:t> </a:t>
            </a:r>
            <a:r>
              <a:rPr lang="en-US" dirty="0" err="1"/>
              <a:t>conformitate</a:t>
            </a:r>
            <a:r>
              <a:rPr lang="en-US" dirty="0"/>
              <a:t> cu </a:t>
            </a:r>
            <a:r>
              <a:rPr lang="en-US" dirty="0" err="1"/>
              <a:t>procentul</a:t>
            </a:r>
            <a:r>
              <a:rPr lang="en-US" dirty="0"/>
              <a:t> </a:t>
            </a:r>
            <a:r>
              <a:rPr lang="en-US" dirty="0" err="1"/>
              <a:t>stabilit</a:t>
            </a:r>
            <a:r>
              <a:rPr lang="en-US" dirty="0"/>
              <a:t> de </a:t>
            </a:r>
            <a:r>
              <a:rPr lang="en-US" dirty="0" err="1"/>
              <a:t>autoritatea</a:t>
            </a:r>
            <a:r>
              <a:rPr lang="en-US" dirty="0"/>
              <a:t> </a:t>
            </a:r>
            <a:r>
              <a:rPr lang="en-US" dirty="0" err="1"/>
              <a:t>competentă</a:t>
            </a:r>
            <a:r>
              <a:rPr lang="en-US" dirty="0"/>
              <a:t> (</a:t>
            </a:r>
            <a:r>
              <a:rPr lang="en-US" dirty="0" err="1"/>
              <a:t>dacă</a:t>
            </a:r>
            <a:r>
              <a:rPr lang="en-US" dirty="0"/>
              <a:t> </a:t>
            </a:r>
            <a:r>
              <a:rPr lang="en-US" dirty="0" err="1"/>
              <a:t>este</a:t>
            </a:r>
            <a:r>
              <a:rPr lang="en-US" dirty="0"/>
              <a:t> </a:t>
            </a:r>
            <a:r>
              <a:rPr lang="en-US" dirty="0" err="1"/>
              <a:t>cazul</a:t>
            </a:r>
            <a:r>
              <a:rPr lang="en-US" dirty="0"/>
              <a:t>), care </a:t>
            </a:r>
            <a:r>
              <a:rPr lang="en-US" dirty="0" err="1"/>
              <a:t>să</a:t>
            </a:r>
            <a:r>
              <a:rPr lang="en-US" dirty="0"/>
              <a:t> </a:t>
            </a:r>
            <a:r>
              <a:rPr lang="en-US" dirty="0" err="1"/>
              <a:t>contribuie</a:t>
            </a:r>
            <a:r>
              <a:rPr lang="en-US" dirty="0"/>
              <a:t> la </a:t>
            </a:r>
            <a:r>
              <a:rPr lang="en-US" dirty="0" err="1"/>
              <a:t>atingerea</a:t>
            </a:r>
            <a:r>
              <a:rPr lang="en-US" dirty="0"/>
              <a:t> </a:t>
            </a:r>
            <a:r>
              <a:rPr lang="en-US" dirty="0" err="1"/>
              <a:t>stării</a:t>
            </a:r>
            <a:r>
              <a:rPr lang="en-US" dirty="0"/>
              <a:t> </a:t>
            </a:r>
            <a:r>
              <a:rPr lang="en-US" dirty="0" err="1"/>
              <a:t>bune</a:t>
            </a:r>
            <a:r>
              <a:rPr lang="en-US" dirty="0"/>
              <a:t> a </a:t>
            </a:r>
            <a:r>
              <a:rPr lang="en-US" dirty="0" err="1"/>
              <a:t>acelor</a:t>
            </a:r>
            <a:r>
              <a:rPr lang="en-US" dirty="0"/>
              <a:t> </a:t>
            </a:r>
            <a:r>
              <a:rPr lang="en-US" dirty="0" err="1"/>
              <a:t>corpuri</a:t>
            </a:r>
            <a:r>
              <a:rPr lang="en-US" dirty="0"/>
              <a:t> de </a:t>
            </a:r>
            <a:r>
              <a:rPr lang="en-US" dirty="0" err="1"/>
              <a:t>apă</a:t>
            </a:r>
            <a:r>
              <a:rPr lang="en-US" dirty="0" smtClean="0"/>
              <a:t>”.</a:t>
            </a:r>
            <a:endParaRPr lang="en-US" dirty="0"/>
          </a:p>
        </p:txBody>
      </p:sp>
    </p:spTree>
    <p:extLst>
      <p:ext uri="{BB962C8B-B14F-4D97-AF65-F5344CB8AC3E}">
        <p14:creationId xmlns:p14="http://schemas.microsoft.com/office/powerpoint/2010/main" val="2024481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22</a:t>
            </a:fld>
            <a:endParaRPr lang="ro-RO" dirty="0"/>
          </a:p>
        </p:txBody>
      </p:sp>
      <p:sp>
        <p:nvSpPr>
          <p:cNvPr id="3" name="Rectangle 2"/>
          <p:cNvSpPr/>
          <p:nvPr/>
        </p:nvSpPr>
        <p:spPr>
          <a:xfrm>
            <a:off x="720435" y="1273275"/>
            <a:ext cx="10934376" cy="4739759"/>
          </a:xfrm>
          <a:prstGeom prst="rect">
            <a:avLst/>
          </a:prstGeom>
        </p:spPr>
        <p:txBody>
          <a:bodyPr wrap="square">
            <a:spAutoFit/>
          </a:bodyPr>
          <a:lstStyle/>
          <a:p>
            <a:r>
              <a:rPr lang="en-US" b="1" u="sng" dirty="0">
                <a:solidFill>
                  <a:srgbClr val="0070C0"/>
                </a:solidFill>
              </a:rPr>
              <a:t>DR-1</a:t>
            </a:r>
            <a:r>
              <a:rPr lang="ro-RO" b="1" u="sng" dirty="0">
                <a:solidFill>
                  <a:srgbClr val="0070C0"/>
                </a:solidFill>
              </a:rPr>
              <a:t>6</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sectorul</a:t>
            </a:r>
            <a:r>
              <a:rPr lang="en-US" b="1" u="sng" dirty="0">
                <a:solidFill>
                  <a:srgbClr val="0070C0"/>
                </a:solidFill>
              </a:rPr>
              <a:t> legume </a:t>
            </a:r>
            <a:r>
              <a:rPr lang="en-US" b="1" u="sng" dirty="0" err="1">
                <a:solidFill>
                  <a:srgbClr val="0070C0"/>
                </a:solidFill>
              </a:rPr>
              <a:t>și</a:t>
            </a:r>
            <a:r>
              <a:rPr lang="en-US" b="1" u="sng" dirty="0">
                <a:solidFill>
                  <a:srgbClr val="0070C0"/>
                </a:solidFill>
              </a:rPr>
              <a:t>/</a:t>
            </a:r>
            <a:r>
              <a:rPr lang="en-US" b="1" u="sng" dirty="0" err="1">
                <a:solidFill>
                  <a:srgbClr val="0070C0"/>
                </a:solidFill>
              </a:rPr>
              <a:t>sau</a:t>
            </a:r>
            <a:r>
              <a:rPr lang="en-US" b="1" u="sng" dirty="0">
                <a:solidFill>
                  <a:srgbClr val="0070C0"/>
                </a:solidFill>
              </a:rPr>
              <a:t> </a:t>
            </a:r>
            <a:r>
              <a:rPr lang="en-US" b="1" u="sng" dirty="0" err="1">
                <a:solidFill>
                  <a:srgbClr val="0070C0"/>
                </a:solidFill>
              </a:rPr>
              <a:t>cartofi</a:t>
            </a:r>
            <a:r>
              <a:rPr lang="ro-RO" b="1"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151</a:t>
            </a:r>
            <a:r>
              <a:rPr lang="en-US" b="1" i="1" dirty="0">
                <a:solidFill>
                  <a:srgbClr val="0070C0"/>
                </a:solidFill>
              </a:rPr>
              <a:t>.</a:t>
            </a:r>
            <a:r>
              <a:rPr lang="ro-RO" b="1" i="1" dirty="0">
                <a:solidFill>
                  <a:srgbClr val="0070C0"/>
                </a:solidFill>
              </a:rPr>
              <a:t>383.529 </a:t>
            </a:r>
            <a:r>
              <a:rPr lang="en-US" b="1" i="1" dirty="0">
                <a:solidFill>
                  <a:srgbClr val="0070C0"/>
                </a:solidFill>
              </a:rPr>
              <a:t>Euro</a:t>
            </a:r>
            <a:endParaRPr lang="ro-RO" b="1" i="1" dirty="0">
              <a:solidFill>
                <a:srgbClr val="0070C0"/>
              </a:solidFill>
            </a:endParaRPr>
          </a:p>
          <a:p>
            <a:endParaRPr lang="ro-RO" b="1" u="sng" dirty="0"/>
          </a:p>
          <a:p>
            <a:pPr>
              <a:spcBef>
                <a:spcPts val="600"/>
              </a:spcBef>
              <a:spcAft>
                <a:spcPts val="600"/>
              </a:spcAft>
            </a:pPr>
            <a:r>
              <a:rPr lang="en-US" dirty="0" err="1"/>
              <a:t>Această</a:t>
            </a:r>
            <a:r>
              <a:rPr lang="en-US" dirty="0"/>
              <a:t> </a:t>
            </a:r>
            <a:r>
              <a:rPr lang="en-US" b="1" dirty="0" err="1"/>
              <a:t>intervenție</a:t>
            </a:r>
            <a:r>
              <a:rPr lang="en-US" b="1" dirty="0"/>
              <a:t> </a:t>
            </a:r>
            <a:r>
              <a:rPr lang="en-US" b="1" dirty="0" err="1"/>
              <a:t>vizează</a:t>
            </a:r>
            <a:r>
              <a:rPr lang="en-US" b="1" dirty="0"/>
              <a:t> </a:t>
            </a:r>
            <a:r>
              <a:rPr lang="en-US" b="1" dirty="0" err="1"/>
              <a:t>investițiile</a:t>
            </a:r>
            <a:r>
              <a:rPr lang="en-US" b="1" dirty="0"/>
              <a:t> </a:t>
            </a:r>
            <a:r>
              <a:rPr lang="en-US" b="1" dirty="0" err="1"/>
              <a:t>corporale</a:t>
            </a:r>
            <a:r>
              <a:rPr lang="en-US" b="1" dirty="0"/>
              <a:t> </a:t>
            </a:r>
            <a:r>
              <a:rPr lang="en-US" b="1" dirty="0" err="1"/>
              <a:t>și</a:t>
            </a:r>
            <a:r>
              <a:rPr lang="en-US" b="1" dirty="0"/>
              <a:t> </a:t>
            </a:r>
            <a:r>
              <a:rPr lang="en-US" b="1" dirty="0" err="1"/>
              <a:t>necorporale</a:t>
            </a:r>
            <a:r>
              <a:rPr lang="en-US" dirty="0"/>
              <a:t> </a:t>
            </a:r>
            <a:r>
              <a:rPr lang="en-US" dirty="0" err="1"/>
              <a:t>necesare</a:t>
            </a:r>
            <a:r>
              <a:rPr lang="en-US" dirty="0"/>
              <a:t> </a:t>
            </a:r>
            <a:r>
              <a:rPr lang="en-US" dirty="0" err="1"/>
              <a:t>obținerii</a:t>
            </a:r>
            <a:r>
              <a:rPr lang="en-US" dirty="0"/>
              <a:t> </a:t>
            </a:r>
            <a:r>
              <a:rPr lang="en-US" dirty="0" err="1"/>
              <a:t>producției</a:t>
            </a:r>
            <a:r>
              <a:rPr lang="en-US" dirty="0"/>
              <a:t> </a:t>
            </a:r>
            <a:r>
              <a:rPr lang="en-US" dirty="0" err="1"/>
              <a:t>primare</a:t>
            </a:r>
            <a:r>
              <a:rPr lang="en-US" dirty="0"/>
              <a:t> de legume </a:t>
            </a:r>
            <a:r>
              <a:rPr lang="en-US" dirty="0" err="1"/>
              <a:t>și</a:t>
            </a:r>
            <a:r>
              <a:rPr lang="en-US" dirty="0"/>
              <a:t>/</a:t>
            </a:r>
            <a:r>
              <a:rPr lang="en-US" dirty="0" err="1"/>
              <a:t>sau</a:t>
            </a:r>
            <a:r>
              <a:rPr lang="en-US" dirty="0"/>
              <a:t> </a:t>
            </a:r>
            <a:r>
              <a:rPr lang="en-US" dirty="0" err="1"/>
              <a:t>cartofi</a:t>
            </a:r>
            <a:r>
              <a:rPr lang="ro-RO" dirty="0"/>
              <a:t> si are </a:t>
            </a:r>
            <a:r>
              <a:rPr lang="en-US" b="1" dirty="0" err="1"/>
              <a:t>în</a:t>
            </a:r>
            <a:r>
              <a:rPr lang="en-US" b="1" dirty="0"/>
              <a:t> </a:t>
            </a:r>
            <a:r>
              <a:rPr lang="en-US" b="1" dirty="0" err="1"/>
              <a:t>vedere</a:t>
            </a:r>
            <a:r>
              <a:rPr lang="en-US" b="1" dirty="0"/>
              <a:t> </a:t>
            </a:r>
            <a:r>
              <a:rPr lang="en-US" b="1" dirty="0" err="1"/>
              <a:t>investiții</a:t>
            </a:r>
            <a:r>
              <a:rPr lang="en-US" b="1" dirty="0"/>
              <a:t> </a:t>
            </a:r>
            <a:r>
              <a:rPr lang="en-US" b="1" dirty="0" err="1"/>
              <a:t>pentru</a:t>
            </a:r>
            <a:r>
              <a:rPr lang="en-US" b="1" dirty="0"/>
              <a:t> </a:t>
            </a:r>
            <a:r>
              <a:rPr lang="en-US" b="1" dirty="0" err="1"/>
              <a:t>condiționarea</a:t>
            </a:r>
            <a:r>
              <a:rPr lang="en-US" b="1" dirty="0"/>
              <a:t> </a:t>
            </a:r>
            <a:r>
              <a:rPr lang="en-US" b="1" dirty="0" err="1"/>
              <a:t>și</a:t>
            </a:r>
            <a:r>
              <a:rPr lang="en-US" b="1" dirty="0"/>
              <a:t>/</a:t>
            </a:r>
            <a:r>
              <a:rPr lang="en-US" b="1" dirty="0" err="1"/>
              <a:t>sau</a:t>
            </a:r>
            <a:r>
              <a:rPr lang="en-US" b="1" dirty="0"/>
              <a:t> </a:t>
            </a:r>
            <a:r>
              <a:rPr lang="en-US" b="1" dirty="0" err="1"/>
              <a:t>depozitarea</a:t>
            </a:r>
            <a:r>
              <a:rPr lang="en-US" b="1" dirty="0"/>
              <a:t>, </a:t>
            </a:r>
            <a:r>
              <a:rPr lang="en-US" b="1" dirty="0" err="1"/>
              <a:t>procesarea</a:t>
            </a:r>
            <a:r>
              <a:rPr lang="en-US" b="1" dirty="0"/>
              <a:t> </a:t>
            </a:r>
            <a:r>
              <a:rPr lang="en-US" b="1" dirty="0" err="1"/>
              <a:t>produselor</a:t>
            </a:r>
            <a:r>
              <a:rPr lang="en-US" b="1" dirty="0"/>
              <a:t> </a:t>
            </a:r>
            <a:r>
              <a:rPr lang="en-US" b="1" dirty="0" err="1"/>
              <a:t>agricole</a:t>
            </a:r>
            <a:r>
              <a:rPr lang="en-US" dirty="0"/>
              <a:t> </a:t>
            </a:r>
            <a:r>
              <a:rPr lang="en-US" dirty="0" err="1"/>
              <a:t>obținute</a:t>
            </a:r>
            <a:r>
              <a:rPr lang="en-US" dirty="0"/>
              <a:t> la </a:t>
            </a:r>
            <a:r>
              <a:rPr lang="en-US" dirty="0" err="1"/>
              <a:t>nivelul</a:t>
            </a:r>
            <a:r>
              <a:rPr lang="en-US" dirty="0"/>
              <a:t> </a:t>
            </a:r>
            <a:r>
              <a:rPr lang="en-US" dirty="0" err="1"/>
              <a:t>fermei</a:t>
            </a:r>
            <a:r>
              <a:rPr lang="en-US" dirty="0"/>
              <a:t>, </a:t>
            </a:r>
            <a:r>
              <a:rPr lang="en-US" dirty="0" err="1"/>
              <a:t>inclusiv</a:t>
            </a:r>
            <a:r>
              <a:rPr lang="en-US" dirty="0"/>
              <a:t> </a:t>
            </a:r>
            <a:r>
              <a:rPr lang="en-US" dirty="0" err="1"/>
              <a:t>comercializarea</a:t>
            </a:r>
            <a:r>
              <a:rPr lang="en-US" dirty="0"/>
              <a:t> </a:t>
            </a:r>
            <a:r>
              <a:rPr lang="en-US" dirty="0" err="1"/>
              <a:t>acestora</a:t>
            </a:r>
            <a:r>
              <a:rPr lang="en-US" dirty="0"/>
              <a:t> </a:t>
            </a:r>
            <a:r>
              <a:rPr lang="en-US" dirty="0" err="1"/>
              <a:t>în</a:t>
            </a:r>
            <a:r>
              <a:rPr lang="en-US" dirty="0"/>
              <a:t> </a:t>
            </a:r>
            <a:r>
              <a:rPr lang="en-US" dirty="0" err="1"/>
              <a:t>vederea</a:t>
            </a:r>
            <a:r>
              <a:rPr lang="en-US" dirty="0"/>
              <a:t> </a:t>
            </a:r>
            <a:r>
              <a:rPr lang="en-US" dirty="0" err="1"/>
              <a:t>creșterea</a:t>
            </a:r>
            <a:r>
              <a:rPr lang="en-US" dirty="0"/>
              <a:t> </a:t>
            </a:r>
            <a:r>
              <a:rPr lang="en-US" dirty="0" err="1"/>
              <a:t>valorii</a:t>
            </a:r>
            <a:r>
              <a:rPr lang="en-US" dirty="0"/>
              <a:t> </a:t>
            </a:r>
            <a:r>
              <a:rPr lang="en-US" dirty="0" err="1"/>
              <a:t>adăugate</a:t>
            </a:r>
            <a:r>
              <a:rPr lang="en-US" dirty="0"/>
              <a:t>.</a:t>
            </a:r>
          </a:p>
          <a:p>
            <a:pPr>
              <a:spcBef>
                <a:spcPts val="600"/>
              </a:spcBef>
              <a:spcAft>
                <a:spcPts val="600"/>
              </a:spcAft>
            </a:pPr>
            <a:r>
              <a:rPr lang="en-US" b="1" u="sng" dirty="0" err="1"/>
              <a:t>Beneficiari</a:t>
            </a:r>
            <a:r>
              <a:rPr lang="en-US" b="1" u="sng" dirty="0"/>
              <a:t> </a:t>
            </a:r>
            <a:r>
              <a:rPr lang="en-US" b="1" u="sng" dirty="0" err="1"/>
              <a:t>eligibili</a:t>
            </a:r>
            <a:endParaRPr lang="en-US" dirty="0"/>
          </a:p>
          <a:p>
            <a:pPr marL="285750" lvl="0" indent="-285750">
              <a:spcBef>
                <a:spcPts val="600"/>
              </a:spcBef>
              <a:buFont typeface="Arial" panose="020B0604020202020204" pitchFamily="34" charset="0"/>
              <a:buChar char="•"/>
            </a:pPr>
            <a:r>
              <a:rPr lang="en-US" dirty="0" err="1"/>
              <a:t>fermieri</a:t>
            </a:r>
            <a:r>
              <a:rPr lang="en-US" dirty="0"/>
              <a:t> cu </a:t>
            </a:r>
            <a:r>
              <a:rPr lang="en-US" dirty="0" err="1"/>
              <a:t>excepția</a:t>
            </a:r>
            <a:r>
              <a:rPr lang="en-US" dirty="0"/>
              <a:t> </a:t>
            </a:r>
            <a:r>
              <a:rPr lang="en-US" dirty="0" err="1"/>
              <a:t>persoanelor</a:t>
            </a:r>
            <a:r>
              <a:rPr lang="en-US" dirty="0"/>
              <a:t> </a:t>
            </a:r>
            <a:r>
              <a:rPr lang="en-US" dirty="0" err="1"/>
              <a:t>fizice</a:t>
            </a:r>
            <a:r>
              <a:rPr lang="en-US" dirty="0"/>
              <a:t> </a:t>
            </a:r>
            <a:r>
              <a:rPr lang="en-US" dirty="0" err="1"/>
              <a:t>neautorizate</a:t>
            </a:r>
            <a:r>
              <a:rPr lang="en-US" dirty="0"/>
              <a:t>;</a:t>
            </a:r>
          </a:p>
          <a:p>
            <a:pPr marL="285750" lvl="0" indent="-285750">
              <a:spcBef>
                <a:spcPts val="600"/>
              </a:spcBef>
              <a:buFont typeface="Arial" panose="020B0604020202020204" pitchFamily="34" charset="0"/>
              <a:buChar char="•"/>
            </a:pPr>
            <a:r>
              <a:rPr lang="en-US" dirty="0"/>
              <a:t>cooperative </a:t>
            </a:r>
            <a:r>
              <a:rPr lang="en-US" dirty="0" err="1"/>
              <a:t>agricole</a:t>
            </a:r>
            <a:r>
              <a:rPr lang="en-US" dirty="0"/>
              <a:t> </a:t>
            </a:r>
            <a:r>
              <a:rPr lang="en-US" dirty="0" err="1"/>
              <a:t>și</a:t>
            </a:r>
            <a:r>
              <a:rPr lang="en-US" dirty="0"/>
              <a:t> </a:t>
            </a:r>
            <a:r>
              <a:rPr lang="en-US" dirty="0" err="1"/>
              <a:t>societățile</a:t>
            </a:r>
            <a:r>
              <a:rPr lang="en-US" dirty="0"/>
              <a:t> cooperative care </a:t>
            </a:r>
            <a:r>
              <a:rPr lang="en-US" dirty="0" err="1"/>
              <a:t>reprezintă</a:t>
            </a:r>
            <a:r>
              <a:rPr lang="en-US" dirty="0"/>
              <a:t> </a:t>
            </a:r>
            <a:r>
              <a:rPr lang="en-US" dirty="0" err="1"/>
              <a:t>interesele</a:t>
            </a:r>
            <a:r>
              <a:rPr lang="en-US" dirty="0"/>
              <a:t> </a:t>
            </a:r>
            <a:r>
              <a:rPr lang="en-US" dirty="0" err="1"/>
              <a:t>membrilor</a:t>
            </a:r>
            <a:r>
              <a:rPr lang="en-US" dirty="0"/>
              <a:t> </a:t>
            </a:r>
            <a:r>
              <a:rPr lang="en-US" dirty="0" err="1"/>
              <a:t>fermieri</a:t>
            </a:r>
            <a:r>
              <a:rPr lang="en-US" dirty="0"/>
              <a:t>;</a:t>
            </a:r>
          </a:p>
          <a:p>
            <a:pPr marL="285750" lvl="0" indent="-285750">
              <a:spcBef>
                <a:spcPts val="600"/>
              </a:spcBef>
              <a:buFont typeface="Arial" panose="020B0604020202020204" pitchFamily="34" charset="0"/>
              <a:buChar char="•"/>
            </a:pPr>
            <a:r>
              <a:rPr lang="en-US" dirty="0" err="1"/>
              <a:t>grupuri</a:t>
            </a:r>
            <a:r>
              <a:rPr lang="en-US" dirty="0"/>
              <a:t> </a:t>
            </a:r>
            <a:r>
              <a:rPr lang="en-US" dirty="0" err="1"/>
              <a:t>și</a:t>
            </a:r>
            <a:r>
              <a:rPr lang="en-US" dirty="0"/>
              <a:t> </a:t>
            </a:r>
            <a:r>
              <a:rPr lang="en-US" dirty="0" err="1"/>
              <a:t>organizații</a:t>
            </a:r>
            <a:r>
              <a:rPr lang="en-US" dirty="0"/>
              <a:t> de </a:t>
            </a:r>
            <a:r>
              <a:rPr lang="en-US" dirty="0" err="1"/>
              <a:t>producători</a:t>
            </a:r>
            <a:r>
              <a:rPr lang="en-US" dirty="0"/>
              <a:t> </a:t>
            </a:r>
            <a:r>
              <a:rPr lang="en-US" dirty="0" err="1"/>
              <a:t>constituite</a:t>
            </a:r>
            <a:r>
              <a:rPr lang="en-US" dirty="0"/>
              <a:t> </a:t>
            </a:r>
            <a:r>
              <a:rPr lang="en-US" dirty="0" err="1"/>
              <a:t>în</a:t>
            </a:r>
            <a:r>
              <a:rPr lang="en-US" dirty="0"/>
              <a:t> </a:t>
            </a:r>
            <a:r>
              <a:rPr lang="en-US" dirty="0" err="1"/>
              <a:t>baza</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şi</a:t>
            </a:r>
            <a:r>
              <a:rPr lang="en-US" dirty="0"/>
              <a:t> </a:t>
            </a:r>
            <a:r>
              <a:rPr lang="en-US" dirty="0" err="1"/>
              <a:t>recunoscute</a:t>
            </a:r>
            <a:r>
              <a:rPr lang="en-US" dirty="0"/>
              <a:t> de MADR care </a:t>
            </a:r>
            <a:r>
              <a:rPr lang="en-US" dirty="0" err="1"/>
              <a:t>deservesc</a:t>
            </a:r>
            <a:r>
              <a:rPr lang="en-US" dirty="0"/>
              <a:t> </a:t>
            </a:r>
            <a:r>
              <a:rPr lang="en-US" dirty="0" err="1"/>
              <a:t>interesele</a:t>
            </a:r>
            <a:r>
              <a:rPr lang="en-US" dirty="0"/>
              <a:t> </a:t>
            </a:r>
            <a:r>
              <a:rPr lang="en-US" dirty="0" err="1"/>
              <a:t>membrilor</a:t>
            </a:r>
            <a:r>
              <a:rPr lang="en-US" dirty="0"/>
              <a:t>.</a:t>
            </a:r>
          </a:p>
          <a:p>
            <a:pPr>
              <a:spcBef>
                <a:spcPts val="600"/>
              </a:spcBef>
              <a:spcAft>
                <a:spcPts val="600"/>
              </a:spcAft>
            </a:pPr>
            <a:r>
              <a:rPr lang="en-US" b="1" dirty="0" err="1"/>
              <a:t>Valoarea</a:t>
            </a:r>
            <a:r>
              <a:rPr lang="en-US" b="1" dirty="0"/>
              <a:t> </a:t>
            </a:r>
            <a:r>
              <a:rPr lang="en-US" b="1" dirty="0" err="1"/>
              <a:t>sprijinului</a:t>
            </a:r>
            <a:r>
              <a:rPr lang="en-US" b="1" dirty="0"/>
              <a:t> public </a:t>
            </a:r>
            <a:r>
              <a:rPr lang="en-US" dirty="0"/>
              <a:t>– maximum</a:t>
            </a:r>
            <a:r>
              <a:rPr lang="en-US" b="1" dirty="0"/>
              <a:t> 2.000.000 euro/</a:t>
            </a:r>
            <a:r>
              <a:rPr lang="en-US" b="1" dirty="0" err="1"/>
              <a:t>proiect</a:t>
            </a:r>
            <a:r>
              <a:rPr lang="en-US" b="1" dirty="0"/>
              <a:t> cu </a:t>
            </a:r>
            <a:r>
              <a:rPr lang="en-US" b="1" dirty="0" err="1"/>
              <a:t>excepția</a:t>
            </a:r>
            <a:r>
              <a:rPr lang="en-US" b="1" dirty="0"/>
              <a:t> </a:t>
            </a:r>
            <a:r>
              <a:rPr lang="en-US" b="1" dirty="0" err="1"/>
              <a:t>acelor</a:t>
            </a:r>
            <a:r>
              <a:rPr lang="en-US" b="1" dirty="0"/>
              <a:t> </a:t>
            </a:r>
            <a:r>
              <a:rPr lang="en-US" b="1" dirty="0" err="1"/>
              <a:t>proiecte</a:t>
            </a:r>
            <a:r>
              <a:rPr lang="en-US" b="1" dirty="0"/>
              <a:t> care </a:t>
            </a:r>
            <a:r>
              <a:rPr lang="en-US" b="1" dirty="0" err="1"/>
              <a:t>propun</a:t>
            </a:r>
            <a:r>
              <a:rPr lang="en-US" b="1" dirty="0"/>
              <a:t> </a:t>
            </a:r>
            <a:r>
              <a:rPr lang="en-US" b="1" dirty="0" err="1"/>
              <a:t>simpla</a:t>
            </a:r>
            <a:r>
              <a:rPr lang="en-US" b="1" dirty="0"/>
              <a:t> </a:t>
            </a:r>
            <a:r>
              <a:rPr lang="en-US" b="1" dirty="0" err="1"/>
              <a:t>achiziție</a:t>
            </a:r>
            <a:r>
              <a:rPr lang="en-US" b="1" dirty="0"/>
              <a:t> de </a:t>
            </a:r>
            <a:r>
              <a:rPr lang="en-US" b="1" dirty="0" err="1"/>
              <a:t>utilaje</a:t>
            </a:r>
            <a:r>
              <a:rPr lang="en-US" b="1" dirty="0"/>
              <a:t> </a:t>
            </a:r>
            <a:r>
              <a:rPr lang="en-US" b="1" dirty="0" err="1"/>
              <a:t>și</a:t>
            </a:r>
            <a:r>
              <a:rPr lang="en-US" b="1" dirty="0"/>
              <a:t> </a:t>
            </a:r>
            <a:r>
              <a:rPr lang="en-US" b="1" dirty="0" err="1"/>
              <a:t>echipamente</a:t>
            </a:r>
            <a:r>
              <a:rPr lang="en-US" b="1" dirty="0"/>
              <a:t> </a:t>
            </a:r>
            <a:r>
              <a:rPr lang="en-US" b="1" dirty="0" err="1"/>
              <a:t>agricole</a:t>
            </a:r>
            <a:r>
              <a:rPr lang="en-US" b="1" dirty="0"/>
              <a:t> a </a:t>
            </a:r>
            <a:r>
              <a:rPr lang="en-US" b="1" dirty="0" err="1"/>
              <a:t>căror</a:t>
            </a:r>
            <a:r>
              <a:rPr lang="en-US" b="1" dirty="0"/>
              <a:t> </a:t>
            </a:r>
            <a:r>
              <a:rPr lang="en-US" b="1" dirty="0" err="1"/>
              <a:t>valoare</a:t>
            </a:r>
            <a:r>
              <a:rPr lang="en-US" b="1" dirty="0"/>
              <a:t> </a:t>
            </a:r>
            <a:r>
              <a:rPr lang="en-US" b="1" dirty="0" err="1"/>
              <a:t>este</a:t>
            </a:r>
            <a:r>
              <a:rPr lang="en-US" b="1" dirty="0"/>
              <a:t> de maximum 300.000 euro/</a:t>
            </a:r>
            <a:r>
              <a:rPr lang="en-US" b="1" dirty="0" err="1"/>
              <a:t>proiect</a:t>
            </a:r>
            <a:r>
              <a:rPr lang="en-US" b="1" dirty="0"/>
              <a:t>, </a:t>
            </a:r>
            <a:r>
              <a:rPr lang="en-US" b="1" dirty="0" err="1"/>
              <a:t>respectiv</a:t>
            </a:r>
            <a:r>
              <a:rPr lang="en-US" b="1" dirty="0"/>
              <a:t> de maximum 500.000 euro/</a:t>
            </a:r>
            <a:r>
              <a:rPr lang="en-US" b="1" dirty="0" err="1"/>
              <a:t>proiect</a:t>
            </a:r>
            <a:r>
              <a:rPr lang="en-US" b="1" dirty="0"/>
              <a:t> </a:t>
            </a:r>
            <a:r>
              <a:rPr lang="en-US" b="1" dirty="0" err="1"/>
              <a:t>în</a:t>
            </a:r>
            <a:r>
              <a:rPr lang="en-US" b="1" dirty="0"/>
              <a:t> </a:t>
            </a:r>
            <a:r>
              <a:rPr lang="en-US" b="1" dirty="0" err="1"/>
              <a:t>cazul</a:t>
            </a:r>
            <a:r>
              <a:rPr lang="en-US" b="1" dirty="0"/>
              <a:t> </a:t>
            </a:r>
            <a:r>
              <a:rPr lang="en-US" b="1" dirty="0" err="1"/>
              <a:t>utilajelor</a:t>
            </a:r>
            <a:r>
              <a:rPr lang="en-US" b="1" dirty="0"/>
              <a:t> </a:t>
            </a:r>
            <a:r>
              <a:rPr lang="en-US" b="1" dirty="0" err="1"/>
              <a:t>pentru</a:t>
            </a:r>
            <a:r>
              <a:rPr lang="en-US" b="1" dirty="0"/>
              <a:t> </a:t>
            </a:r>
            <a:r>
              <a:rPr lang="en-US" b="1" dirty="0" err="1"/>
              <a:t>cartofi</a:t>
            </a:r>
            <a:r>
              <a:rPr lang="en-US" b="1" dirty="0"/>
              <a:t> </a:t>
            </a:r>
            <a:r>
              <a:rPr lang="en-US" b="1" dirty="0" err="1"/>
              <a:t>achiziționate</a:t>
            </a:r>
            <a:r>
              <a:rPr lang="en-US" b="1" dirty="0"/>
              <a:t> de </a:t>
            </a:r>
            <a:r>
              <a:rPr lang="en-US" b="1" dirty="0" err="1"/>
              <a:t>formele</a:t>
            </a:r>
            <a:r>
              <a:rPr lang="en-US" b="1" dirty="0"/>
              <a:t> </a:t>
            </a:r>
            <a:r>
              <a:rPr lang="en-US" b="1" dirty="0" err="1"/>
              <a:t>asociative</a:t>
            </a:r>
            <a:r>
              <a:rPr lang="en-US" b="1" dirty="0"/>
              <a:t>. </a:t>
            </a:r>
            <a:endParaRPr lang="en-US" dirty="0"/>
          </a:p>
          <a:p>
            <a:pPr>
              <a:spcBef>
                <a:spcPts val="600"/>
              </a:spcBef>
              <a:spcAft>
                <a:spcPts val="600"/>
              </a:spcAft>
            </a:pPr>
            <a:r>
              <a:rPr lang="en-US" dirty="0"/>
              <a:t> Intensitatea </a:t>
            </a:r>
            <a:r>
              <a:rPr lang="en-US" dirty="0" err="1"/>
              <a:t>sprijinului</a:t>
            </a:r>
            <a:r>
              <a:rPr lang="en-US" dirty="0"/>
              <a:t> public </a:t>
            </a:r>
            <a:r>
              <a:rPr lang="en-US" dirty="0" err="1"/>
              <a:t>nerambursabil</a:t>
            </a:r>
            <a:r>
              <a:rPr lang="en-US" dirty="0"/>
              <a:t> nu </a:t>
            </a:r>
            <a:r>
              <a:rPr lang="en-US" dirty="0" err="1"/>
              <a:t>va</a:t>
            </a:r>
            <a:r>
              <a:rPr lang="en-US" dirty="0"/>
              <a:t> </a:t>
            </a:r>
            <a:r>
              <a:rPr lang="en-US" dirty="0" err="1"/>
              <a:t>depăși</a:t>
            </a:r>
            <a:r>
              <a:rPr lang="ro-RO" dirty="0"/>
              <a:t> </a:t>
            </a:r>
            <a:r>
              <a:rPr lang="en-US" b="1" dirty="0"/>
              <a:t>65%</a:t>
            </a:r>
            <a:r>
              <a:rPr lang="en-US" dirty="0"/>
              <a:t> din </a:t>
            </a:r>
            <a:r>
              <a:rPr lang="en-US" dirty="0" err="1"/>
              <a:t>costurile</a:t>
            </a:r>
            <a:r>
              <a:rPr lang="en-US" dirty="0"/>
              <a:t> </a:t>
            </a:r>
            <a:r>
              <a:rPr lang="en-US" dirty="0" err="1"/>
              <a:t>eligibile</a:t>
            </a:r>
            <a:r>
              <a:rPr lang="en-US" dirty="0"/>
              <a:t> </a:t>
            </a:r>
            <a:endParaRPr lang="ro-RO" b="1" u="sng" dirty="0"/>
          </a:p>
        </p:txBody>
      </p:sp>
    </p:spTree>
    <p:extLst>
      <p:ext uri="{BB962C8B-B14F-4D97-AF65-F5344CB8AC3E}">
        <p14:creationId xmlns:p14="http://schemas.microsoft.com/office/powerpoint/2010/main" val="1400300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23</a:t>
            </a:fld>
            <a:endParaRPr lang="ro-RO" dirty="0"/>
          </a:p>
        </p:txBody>
      </p:sp>
      <p:sp>
        <p:nvSpPr>
          <p:cNvPr id="3" name="Rectangle 2"/>
          <p:cNvSpPr/>
          <p:nvPr/>
        </p:nvSpPr>
        <p:spPr>
          <a:xfrm>
            <a:off x="363794" y="948690"/>
            <a:ext cx="11425083" cy="5632311"/>
          </a:xfrm>
          <a:prstGeom prst="rect">
            <a:avLst/>
          </a:prstGeom>
        </p:spPr>
        <p:txBody>
          <a:bodyPr wrap="square">
            <a:spAutoFit/>
          </a:bodyPr>
          <a:lstStyle/>
          <a:p>
            <a:r>
              <a:rPr lang="en-US" b="1" u="sng" dirty="0">
                <a:solidFill>
                  <a:srgbClr val="0070C0"/>
                </a:solidFill>
              </a:rPr>
              <a:t>DR-1</a:t>
            </a:r>
            <a:r>
              <a:rPr lang="ro-RO" b="1" u="sng" dirty="0">
                <a:solidFill>
                  <a:srgbClr val="0070C0"/>
                </a:solidFill>
              </a:rPr>
              <a:t>6</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sectorul</a:t>
            </a:r>
            <a:r>
              <a:rPr lang="en-US" b="1" u="sng" dirty="0">
                <a:solidFill>
                  <a:srgbClr val="0070C0"/>
                </a:solidFill>
              </a:rPr>
              <a:t> legume </a:t>
            </a:r>
            <a:r>
              <a:rPr lang="en-US" b="1" u="sng" dirty="0" err="1">
                <a:solidFill>
                  <a:srgbClr val="0070C0"/>
                </a:solidFill>
              </a:rPr>
              <a:t>și</a:t>
            </a:r>
            <a:r>
              <a:rPr lang="en-US" b="1" u="sng" dirty="0">
                <a:solidFill>
                  <a:srgbClr val="0070C0"/>
                </a:solidFill>
              </a:rPr>
              <a:t>/</a:t>
            </a:r>
            <a:r>
              <a:rPr lang="en-US" b="1" u="sng" dirty="0" err="1">
                <a:solidFill>
                  <a:srgbClr val="0070C0"/>
                </a:solidFill>
              </a:rPr>
              <a:t>sau</a:t>
            </a:r>
            <a:r>
              <a:rPr lang="en-US" b="1" u="sng" dirty="0">
                <a:solidFill>
                  <a:srgbClr val="0070C0"/>
                </a:solidFill>
              </a:rPr>
              <a:t> </a:t>
            </a:r>
            <a:r>
              <a:rPr lang="en-US" b="1" u="sng" dirty="0" err="1">
                <a:solidFill>
                  <a:srgbClr val="0070C0"/>
                </a:solidFill>
              </a:rPr>
              <a:t>cartofi</a:t>
            </a:r>
            <a:r>
              <a:rPr lang="ro-RO" b="1"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151</a:t>
            </a:r>
            <a:r>
              <a:rPr lang="en-US" b="1" i="1" dirty="0">
                <a:solidFill>
                  <a:srgbClr val="0070C0"/>
                </a:solidFill>
              </a:rPr>
              <a:t>.</a:t>
            </a:r>
            <a:r>
              <a:rPr lang="ro-RO" b="1" i="1" dirty="0">
                <a:solidFill>
                  <a:srgbClr val="0070C0"/>
                </a:solidFill>
              </a:rPr>
              <a:t>383.529 </a:t>
            </a:r>
            <a:r>
              <a:rPr lang="en-US" b="1" i="1" dirty="0">
                <a:solidFill>
                  <a:srgbClr val="0070C0"/>
                </a:solidFill>
              </a:rPr>
              <a:t>Euro</a:t>
            </a:r>
            <a:endParaRPr lang="ro-RO" b="1" i="1" dirty="0">
              <a:solidFill>
                <a:srgbClr val="0070C0"/>
              </a:solidFill>
            </a:endParaRPr>
          </a:p>
          <a:p>
            <a:r>
              <a:rPr lang="en-US" b="1" u="sng" dirty="0" err="1" smtClean="0"/>
              <a:t>Condiții</a:t>
            </a:r>
            <a:r>
              <a:rPr lang="en-US" b="1" u="sng" dirty="0" smtClean="0"/>
              <a:t> </a:t>
            </a:r>
            <a:r>
              <a:rPr lang="en-US" b="1" u="sng" dirty="0"/>
              <a:t>de </a:t>
            </a:r>
            <a:r>
              <a:rPr lang="en-US" b="1" u="sng" dirty="0" err="1"/>
              <a:t>eligibilitate</a:t>
            </a:r>
            <a:r>
              <a:rPr lang="en-US" b="1" u="sng" dirty="0"/>
              <a:t>:</a:t>
            </a:r>
            <a:endParaRPr lang="en-US" dirty="0"/>
          </a:p>
          <a:p>
            <a:pPr marL="285750" lvl="0" indent="-285750">
              <a:buFont typeface="Wingdings" panose="05000000000000000000" pitchFamily="2" charset="2"/>
              <a:buChar char="§"/>
            </a:pPr>
            <a:r>
              <a:rPr lang="en-US" dirty="0" err="1"/>
              <a:t>Solicitantul</a:t>
            </a:r>
            <a:r>
              <a:rPr lang="en-US" dirty="0"/>
              <a:t> </a:t>
            </a:r>
            <a:r>
              <a:rPr lang="en-US" dirty="0" err="1"/>
              <a:t>va</a:t>
            </a:r>
            <a:r>
              <a:rPr lang="en-US" dirty="0"/>
              <a:t> </a:t>
            </a:r>
            <a:r>
              <a:rPr lang="en-US" dirty="0" err="1"/>
              <a:t>figura</a:t>
            </a:r>
            <a:r>
              <a:rPr lang="en-US" dirty="0"/>
              <a:t> </a:t>
            </a:r>
            <a:r>
              <a:rPr lang="en-US" dirty="0" err="1"/>
              <a:t>în</a:t>
            </a:r>
            <a:r>
              <a:rPr lang="en-US" dirty="0"/>
              <a:t> </a:t>
            </a:r>
            <a:r>
              <a:rPr lang="en-US" dirty="0" err="1"/>
              <a:t>sistemul</a:t>
            </a:r>
            <a:r>
              <a:rPr lang="en-US" dirty="0"/>
              <a:t> APIA/ANSVSA (</a:t>
            </a:r>
            <a:r>
              <a:rPr lang="en-US" dirty="0" err="1"/>
              <a:t>după</a:t>
            </a:r>
            <a:r>
              <a:rPr lang="en-US" dirty="0"/>
              <a:t> </a:t>
            </a:r>
            <a:r>
              <a:rPr lang="en-US" dirty="0" err="1"/>
              <a:t>caz</a:t>
            </a:r>
            <a:r>
              <a:rPr lang="en-US" dirty="0"/>
              <a:t>), anterior </a:t>
            </a:r>
            <a:r>
              <a:rPr lang="en-US" dirty="0" err="1"/>
              <a:t>depunerii</a:t>
            </a:r>
            <a:r>
              <a:rPr lang="en-US" dirty="0"/>
              <a:t> </a:t>
            </a:r>
            <a:r>
              <a:rPr lang="en-US" dirty="0" err="1"/>
              <a:t>cererii</a:t>
            </a:r>
            <a:r>
              <a:rPr lang="en-US" dirty="0"/>
              <a:t> de </a:t>
            </a:r>
            <a:r>
              <a:rPr lang="en-US" dirty="0" err="1"/>
              <a:t>finanțare</a:t>
            </a:r>
            <a:r>
              <a:rPr lang="en-US" dirty="0"/>
              <a:t>, cu forma de </a:t>
            </a:r>
            <a:r>
              <a:rPr lang="en-US" dirty="0" err="1"/>
              <a:t>desfășurare</a:t>
            </a:r>
            <a:r>
              <a:rPr lang="en-US" dirty="0"/>
              <a:t> a </a:t>
            </a:r>
            <a:r>
              <a:rPr lang="en-US" dirty="0" err="1"/>
              <a:t>activității</a:t>
            </a:r>
            <a:r>
              <a:rPr lang="en-US" dirty="0"/>
              <a:t> </a:t>
            </a:r>
            <a:r>
              <a:rPr lang="en-US" dirty="0" err="1"/>
              <a:t>economice</a:t>
            </a:r>
            <a:r>
              <a:rPr lang="en-US" dirty="0"/>
              <a:t> cu care </a:t>
            </a:r>
            <a:r>
              <a:rPr lang="en-US" dirty="0" err="1"/>
              <a:t>solicită</a:t>
            </a:r>
            <a:r>
              <a:rPr lang="en-US" dirty="0"/>
              <a:t> </a:t>
            </a:r>
            <a:r>
              <a:rPr lang="en-US" dirty="0" err="1"/>
              <a:t>sprijin</a:t>
            </a:r>
            <a:r>
              <a:rPr lang="en-US" dirty="0"/>
              <a:t> </a:t>
            </a:r>
            <a:r>
              <a:rPr lang="en-US" dirty="0" err="1"/>
              <a:t>prin</a:t>
            </a:r>
            <a:r>
              <a:rPr lang="en-US" dirty="0"/>
              <a:t> </a:t>
            </a:r>
            <a:r>
              <a:rPr lang="en-US" dirty="0" err="1"/>
              <a:t>prezenta</a:t>
            </a:r>
            <a:r>
              <a:rPr lang="en-US" dirty="0"/>
              <a:t> </a:t>
            </a:r>
            <a:r>
              <a:rPr lang="en-US" dirty="0" err="1"/>
              <a:t>intervenție</a:t>
            </a:r>
            <a:r>
              <a:rPr lang="en-US" dirty="0"/>
              <a:t>;</a:t>
            </a:r>
          </a:p>
          <a:p>
            <a:pPr marL="285750" lvl="0" indent="-285750">
              <a:buFont typeface="Wingdings" panose="05000000000000000000" pitchFamily="2" charset="2"/>
              <a:buChar char="§"/>
            </a:pPr>
            <a:r>
              <a:rPr lang="en-US" dirty="0" err="1"/>
              <a:t>Investiția</a:t>
            </a:r>
            <a:r>
              <a:rPr lang="en-US" dirty="0"/>
              <a:t> </a:t>
            </a:r>
            <a:r>
              <a:rPr lang="en-US" dirty="0" err="1"/>
              <a:t>trebuie</a:t>
            </a:r>
            <a:r>
              <a:rPr lang="en-US" dirty="0"/>
              <a:t> </a:t>
            </a:r>
            <a:r>
              <a:rPr lang="en-US" dirty="0" err="1"/>
              <a:t>să</a:t>
            </a:r>
            <a:r>
              <a:rPr lang="en-US" dirty="0"/>
              <a:t> se </a:t>
            </a:r>
            <a:r>
              <a:rPr lang="en-US" dirty="0" err="1"/>
              <a:t>realizeze</a:t>
            </a:r>
            <a:r>
              <a:rPr lang="en-US" dirty="0"/>
              <a:t> </a:t>
            </a:r>
            <a:r>
              <a:rPr lang="en-US" dirty="0" err="1"/>
              <a:t>în</a:t>
            </a:r>
            <a:r>
              <a:rPr lang="en-US" dirty="0"/>
              <a:t> </a:t>
            </a:r>
            <a:r>
              <a:rPr lang="en-US" dirty="0" err="1"/>
              <a:t>cadrul</a:t>
            </a:r>
            <a:r>
              <a:rPr lang="en-US" dirty="0"/>
              <a:t> </a:t>
            </a:r>
            <a:r>
              <a:rPr lang="en-US" dirty="0" err="1"/>
              <a:t>unei</a:t>
            </a:r>
            <a:r>
              <a:rPr lang="en-US" dirty="0"/>
              <a:t> </a:t>
            </a:r>
            <a:r>
              <a:rPr lang="en-US" dirty="0" err="1"/>
              <a:t>ferme</a:t>
            </a:r>
            <a:r>
              <a:rPr lang="en-US" dirty="0"/>
              <a:t> cu o </a:t>
            </a:r>
            <a:r>
              <a:rPr lang="en-US" dirty="0" err="1"/>
              <a:t>dimensiune</a:t>
            </a:r>
            <a:r>
              <a:rPr lang="en-US" dirty="0"/>
              <a:t> </a:t>
            </a:r>
            <a:r>
              <a:rPr lang="en-US" dirty="0" err="1"/>
              <a:t>economică</a:t>
            </a:r>
            <a:r>
              <a:rPr lang="en-US" dirty="0"/>
              <a:t> de minimum 12.000 € SO;</a:t>
            </a:r>
          </a:p>
          <a:p>
            <a:pPr marL="285750" lvl="0" indent="-285750">
              <a:buFont typeface="Wingdings" panose="05000000000000000000" pitchFamily="2" charset="2"/>
              <a:buChar char="§"/>
            </a:pPr>
            <a:r>
              <a:rPr lang="en-US" dirty="0" err="1"/>
              <a:t>Solicitantul</a:t>
            </a:r>
            <a:r>
              <a:rPr lang="en-US" dirty="0"/>
              <a:t> </a:t>
            </a:r>
            <a:r>
              <a:rPr lang="en-US" dirty="0" err="1"/>
              <a:t>trebuie</a:t>
            </a:r>
            <a:r>
              <a:rPr lang="en-US" dirty="0"/>
              <a:t> </a:t>
            </a:r>
            <a:r>
              <a:rPr lang="en-US" dirty="0" err="1"/>
              <a:t>să</a:t>
            </a:r>
            <a:r>
              <a:rPr lang="en-US" dirty="0"/>
              <a:t> </a:t>
            </a:r>
            <a:r>
              <a:rPr lang="en-US" dirty="0" err="1"/>
              <a:t>demonstreze</a:t>
            </a:r>
            <a:r>
              <a:rPr lang="en-US" dirty="0"/>
              <a:t> </a:t>
            </a:r>
            <a:r>
              <a:rPr lang="en-US" dirty="0" err="1"/>
              <a:t>asigurarea</a:t>
            </a:r>
            <a:r>
              <a:rPr lang="en-US" dirty="0"/>
              <a:t> </a:t>
            </a:r>
            <a:r>
              <a:rPr lang="en-US" dirty="0" err="1"/>
              <a:t>cofinanțării</a:t>
            </a:r>
            <a:r>
              <a:rPr lang="en-US" dirty="0"/>
              <a:t> </a:t>
            </a:r>
            <a:r>
              <a:rPr lang="en-US" dirty="0" err="1"/>
              <a:t>investiției</a:t>
            </a:r>
            <a:r>
              <a:rPr lang="en-US" dirty="0"/>
              <a:t>;</a:t>
            </a:r>
          </a:p>
          <a:p>
            <a:pPr marL="285750" lvl="0" indent="-285750">
              <a:buFont typeface="Wingdings" panose="05000000000000000000" pitchFamily="2" charset="2"/>
              <a:buChar char="§"/>
            </a:pPr>
            <a:r>
              <a:rPr lang="en-US" dirty="0" err="1"/>
              <a:t>Viabilitatea</a:t>
            </a:r>
            <a:r>
              <a:rPr lang="en-US" dirty="0"/>
              <a:t> </a:t>
            </a:r>
            <a:r>
              <a:rPr lang="en-US" dirty="0" err="1"/>
              <a:t>economică</a:t>
            </a:r>
            <a:r>
              <a:rPr lang="en-US" dirty="0"/>
              <a:t> a </a:t>
            </a:r>
            <a:r>
              <a:rPr lang="en-US" dirty="0" err="1"/>
              <a:t>investiției</a:t>
            </a:r>
            <a:r>
              <a:rPr lang="en-US" dirty="0"/>
              <a:t> </a:t>
            </a:r>
            <a:r>
              <a:rPr lang="en-US" dirty="0" err="1"/>
              <a:t>trebuie</a:t>
            </a:r>
            <a:r>
              <a:rPr lang="en-US" dirty="0"/>
              <a:t> </a:t>
            </a:r>
            <a:r>
              <a:rPr lang="en-US" dirty="0" err="1"/>
              <a:t>să</a:t>
            </a:r>
            <a:r>
              <a:rPr lang="en-US" dirty="0"/>
              <a:t> fie </a:t>
            </a:r>
            <a:r>
              <a:rPr lang="en-US" dirty="0" err="1"/>
              <a:t>demonstrată</a:t>
            </a:r>
            <a:r>
              <a:rPr lang="en-US" dirty="0"/>
              <a:t> </a:t>
            </a:r>
            <a:r>
              <a:rPr lang="en-US" dirty="0" err="1"/>
              <a:t>în</a:t>
            </a:r>
            <a:r>
              <a:rPr lang="en-US" dirty="0"/>
              <a:t> </a:t>
            </a:r>
            <a:r>
              <a:rPr lang="en-US" dirty="0" err="1"/>
              <a:t>baza</a:t>
            </a:r>
            <a:r>
              <a:rPr lang="en-US" dirty="0"/>
              <a:t> </a:t>
            </a:r>
            <a:r>
              <a:rPr lang="en-US" dirty="0" err="1"/>
              <a:t>documentației</a:t>
            </a:r>
            <a:r>
              <a:rPr lang="en-US" dirty="0"/>
              <a:t> </a:t>
            </a:r>
            <a:r>
              <a:rPr lang="en-US" dirty="0" err="1"/>
              <a:t>tehnico-economice</a:t>
            </a:r>
            <a:r>
              <a:rPr lang="en-US" dirty="0"/>
              <a:t>;</a:t>
            </a:r>
          </a:p>
          <a:p>
            <a:pPr marL="285750" lvl="0" indent="-285750">
              <a:buFont typeface="Wingdings" panose="05000000000000000000" pitchFamily="2" charset="2"/>
              <a:buChar char="§"/>
            </a:pPr>
            <a:r>
              <a:rPr lang="en-US" dirty="0" err="1"/>
              <a:t>Investiția</a:t>
            </a:r>
            <a:r>
              <a:rPr lang="en-US" dirty="0"/>
              <a:t> </a:t>
            </a:r>
            <a:r>
              <a:rPr lang="en-US" dirty="0" err="1"/>
              <a:t>va</a:t>
            </a:r>
            <a:r>
              <a:rPr lang="en-US" dirty="0"/>
              <a:t> </a:t>
            </a:r>
            <a:r>
              <a:rPr lang="en-US" dirty="0" err="1"/>
              <a:t>respecta</a:t>
            </a:r>
            <a:r>
              <a:rPr lang="en-US" dirty="0"/>
              <a:t> </a:t>
            </a:r>
            <a:r>
              <a:rPr lang="en-US" dirty="0" err="1"/>
              <a:t>prevederile</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aplicabilă</a:t>
            </a:r>
            <a:r>
              <a:rPr lang="en-US" dirty="0"/>
              <a:t> </a:t>
            </a:r>
            <a:r>
              <a:rPr lang="en-US" dirty="0" err="1"/>
              <a:t>proiectului</a:t>
            </a:r>
            <a:r>
              <a:rPr lang="en-US" dirty="0"/>
              <a:t>;</a:t>
            </a:r>
          </a:p>
          <a:p>
            <a:pPr marL="285750" lvl="0" indent="-285750">
              <a:buFont typeface="Wingdings" panose="05000000000000000000" pitchFamily="2" charset="2"/>
              <a:buChar char="§"/>
            </a:pPr>
            <a:r>
              <a:rPr lang="en-US" dirty="0" err="1"/>
              <a:t>În</a:t>
            </a:r>
            <a:r>
              <a:rPr lang="en-US" dirty="0"/>
              <a:t> </a:t>
            </a:r>
            <a:r>
              <a:rPr lang="en-US" dirty="0" err="1"/>
              <a:t>cazul</a:t>
            </a:r>
            <a:r>
              <a:rPr lang="en-US" dirty="0"/>
              <a:t> </a:t>
            </a:r>
            <a:r>
              <a:rPr lang="en-US" dirty="0" err="1"/>
              <a:t>proiectelor</a:t>
            </a:r>
            <a:r>
              <a:rPr lang="en-US" dirty="0"/>
              <a:t> care </a:t>
            </a:r>
            <a:r>
              <a:rPr lang="en-US" dirty="0" err="1"/>
              <a:t>propun</a:t>
            </a:r>
            <a:r>
              <a:rPr lang="en-US" dirty="0"/>
              <a:t> </a:t>
            </a:r>
            <a:r>
              <a:rPr lang="en-US" dirty="0" err="1"/>
              <a:t>procesare</a:t>
            </a:r>
            <a:r>
              <a:rPr lang="en-US" dirty="0"/>
              <a:t>/</a:t>
            </a:r>
            <a:r>
              <a:rPr lang="en-US" dirty="0" err="1"/>
              <a:t>depozitare</a:t>
            </a:r>
            <a:r>
              <a:rPr lang="en-US" dirty="0"/>
              <a:t>/</a:t>
            </a:r>
            <a:r>
              <a:rPr lang="en-US" dirty="0" err="1"/>
              <a:t>condiționare</a:t>
            </a:r>
            <a:r>
              <a:rPr lang="en-US" dirty="0"/>
              <a:t> minimum 50% din </a:t>
            </a:r>
            <a:r>
              <a:rPr lang="en-US" dirty="0" err="1"/>
              <a:t>produsele</a:t>
            </a:r>
            <a:r>
              <a:rPr lang="en-US" dirty="0"/>
              <a:t> </a:t>
            </a:r>
            <a:r>
              <a:rPr lang="en-US" dirty="0" err="1"/>
              <a:t>agricole</a:t>
            </a:r>
            <a:r>
              <a:rPr lang="en-US" dirty="0"/>
              <a:t> care </a:t>
            </a:r>
            <a:r>
              <a:rPr lang="en-US" dirty="0" err="1"/>
              <a:t>sunt</a:t>
            </a:r>
            <a:r>
              <a:rPr lang="en-US" dirty="0"/>
              <a:t> </a:t>
            </a:r>
            <a:r>
              <a:rPr lang="en-US" dirty="0" err="1"/>
              <a:t>supuse</a:t>
            </a:r>
            <a:r>
              <a:rPr lang="en-US" dirty="0"/>
              <a:t> </a:t>
            </a:r>
            <a:r>
              <a:rPr lang="en-US" dirty="0" err="1"/>
              <a:t>procesării</a:t>
            </a:r>
            <a:r>
              <a:rPr lang="en-US" dirty="0"/>
              <a:t>/</a:t>
            </a:r>
            <a:r>
              <a:rPr lang="en-US" dirty="0" err="1"/>
              <a:t>depozitării</a:t>
            </a:r>
            <a:r>
              <a:rPr lang="en-US" dirty="0"/>
              <a:t>/</a:t>
            </a:r>
            <a:r>
              <a:rPr lang="en-US" dirty="0" err="1"/>
              <a:t>condiționării</a:t>
            </a:r>
            <a:r>
              <a:rPr lang="en-US" dirty="0"/>
              <a:t> </a:t>
            </a:r>
            <a:r>
              <a:rPr lang="en-US" dirty="0" err="1"/>
              <a:t>trebuie</a:t>
            </a:r>
            <a:r>
              <a:rPr lang="en-US" dirty="0"/>
              <a:t> </a:t>
            </a:r>
            <a:r>
              <a:rPr lang="en-US" dirty="0" err="1"/>
              <a:t>să</a:t>
            </a:r>
            <a:r>
              <a:rPr lang="en-US" dirty="0"/>
              <a:t> </a:t>
            </a:r>
            <a:r>
              <a:rPr lang="en-US" dirty="0" err="1"/>
              <a:t>provină</a:t>
            </a:r>
            <a:r>
              <a:rPr lang="en-US" dirty="0"/>
              <a:t> din </a:t>
            </a:r>
            <a:r>
              <a:rPr lang="en-US" dirty="0" err="1"/>
              <a:t>exploatația</a:t>
            </a:r>
            <a:r>
              <a:rPr lang="en-US" dirty="0"/>
              <a:t> </a:t>
            </a:r>
            <a:r>
              <a:rPr lang="en-US" dirty="0" err="1"/>
              <a:t>proprie</a:t>
            </a:r>
            <a:r>
              <a:rPr lang="en-US" dirty="0"/>
              <a:t> </a:t>
            </a:r>
            <a:r>
              <a:rPr lang="en-US" dirty="0" err="1"/>
              <a:t>și</a:t>
            </a:r>
            <a:r>
              <a:rPr lang="en-US" dirty="0"/>
              <a:t>/</a:t>
            </a:r>
            <a:r>
              <a:rPr lang="en-US" dirty="0" err="1"/>
              <a:t>sau</a:t>
            </a:r>
            <a:r>
              <a:rPr lang="en-US" dirty="0"/>
              <a:t> din </a:t>
            </a:r>
            <a:r>
              <a:rPr lang="en-US" dirty="0" err="1"/>
              <a:t>exploatațiile</a:t>
            </a:r>
            <a:r>
              <a:rPr lang="en-US" dirty="0"/>
              <a:t> </a:t>
            </a:r>
            <a:r>
              <a:rPr lang="en-US" dirty="0" err="1"/>
              <a:t>membrilor</a:t>
            </a:r>
            <a:r>
              <a:rPr lang="en-US" dirty="0"/>
              <a:t> (</a:t>
            </a:r>
            <a:r>
              <a:rPr lang="en-US" dirty="0" err="1"/>
              <a:t>în</a:t>
            </a:r>
            <a:r>
              <a:rPr lang="en-US" dirty="0"/>
              <a:t> </a:t>
            </a:r>
            <a:r>
              <a:rPr lang="en-US" dirty="0" err="1"/>
              <a:t>cazul</a:t>
            </a:r>
            <a:r>
              <a:rPr lang="en-US" dirty="0"/>
              <a:t> </a:t>
            </a:r>
            <a:r>
              <a:rPr lang="en-US" dirty="0" err="1"/>
              <a:t>formelor</a:t>
            </a:r>
            <a:r>
              <a:rPr lang="en-US" dirty="0"/>
              <a:t> </a:t>
            </a:r>
            <a:r>
              <a:rPr lang="en-US" dirty="0" err="1"/>
              <a:t>asociative</a:t>
            </a:r>
            <a:r>
              <a:rPr lang="en-US" dirty="0"/>
              <a:t>);</a:t>
            </a:r>
          </a:p>
          <a:p>
            <a:pPr marL="285750" lvl="0" indent="-285750">
              <a:buFont typeface="Wingdings" panose="05000000000000000000" pitchFamily="2" charset="2"/>
              <a:buChar char="§"/>
            </a:pPr>
            <a:r>
              <a:rPr lang="en-US" dirty="0" err="1"/>
              <a:t>În</a:t>
            </a:r>
            <a:r>
              <a:rPr lang="en-US" dirty="0"/>
              <a:t> </a:t>
            </a:r>
            <a:r>
              <a:rPr lang="en-US" dirty="0" err="1"/>
              <a:t>cazul</a:t>
            </a:r>
            <a:r>
              <a:rPr lang="en-US" dirty="0"/>
              <a:t> </a:t>
            </a:r>
            <a:r>
              <a:rPr lang="en-US" dirty="0" err="1"/>
              <a:t>în</a:t>
            </a:r>
            <a:r>
              <a:rPr lang="en-US" dirty="0"/>
              <a:t> care </a:t>
            </a:r>
            <a:r>
              <a:rPr lang="en-US" dirty="0" err="1"/>
              <a:t>proiectul</a:t>
            </a:r>
            <a:r>
              <a:rPr lang="en-US" dirty="0"/>
              <a:t> </a:t>
            </a:r>
            <a:r>
              <a:rPr lang="en-US" dirty="0" err="1"/>
              <a:t>prevede</a:t>
            </a:r>
            <a:r>
              <a:rPr lang="en-US" dirty="0"/>
              <a:t> </a:t>
            </a:r>
            <a:r>
              <a:rPr lang="en-US" dirty="0" err="1"/>
              <a:t>investiții</a:t>
            </a:r>
            <a:r>
              <a:rPr lang="en-US" dirty="0"/>
              <a:t> </a:t>
            </a:r>
            <a:r>
              <a:rPr lang="en-US" dirty="0" err="1"/>
              <a:t>în</a:t>
            </a:r>
            <a:r>
              <a:rPr lang="en-US" dirty="0"/>
              <a:t> </a:t>
            </a:r>
            <a:r>
              <a:rPr lang="en-US" dirty="0" err="1"/>
              <a:t>echipamente</a:t>
            </a:r>
            <a:r>
              <a:rPr lang="en-US" dirty="0"/>
              <a:t> de </a:t>
            </a:r>
            <a:r>
              <a:rPr lang="en-US" dirty="0" err="1"/>
              <a:t>irigații</a:t>
            </a:r>
            <a:r>
              <a:rPr lang="en-US" dirty="0"/>
              <a:t> la </a:t>
            </a:r>
            <a:r>
              <a:rPr lang="en-US" dirty="0" err="1"/>
              <a:t>nivelul</a:t>
            </a:r>
            <a:r>
              <a:rPr lang="en-US" dirty="0"/>
              <a:t> </a:t>
            </a:r>
            <a:r>
              <a:rPr lang="en-US" dirty="0" err="1"/>
              <a:t>fermei</a:t>
            </a:r>
            <a:r>
              <a:rPr lang="en-US" dirty="0"/>
              <a:t>, </a:t>
            </a:r>
            <a:r>
              <a:rPr lang="en-US" dirty="0" err="1"/>
              <a:t>acestea</a:t>
            </a:r>
            <a:r>
              <a:rPr lang="en-US" dirty="0"/>
              <a:t> </a:t>
            </a:r>
            <a:r>
              <a:rPr lang="en-US" dirty="0" err="1"/>
              <a:t>sunt</a:t>
            </a:r>
            <a:r>
              <a:rPr lang="en-US" dirty="0"/>
              <a:t> </a:t>
            </a:r>
            <a:r>
              <a:rPr lang="en-US" dirty="0" err="1"/>
              <a:t>eligibile</a:t>
            </a:r>
            <a:r>
              <a:rPr lang="en-US" dirty="0"/>
              <a:t> </a:t>
            </a:r>
            <a:r>
              <a:rPr lang="en-US" dirty="0" err="1"/>
              <a:t>doar</a:t>
            </a:r>
            <a:r>
              <a:rPr lang="en-US" dirty="0"/>
              <a:t> </a:t>
            </a:r>
            <a:r>
              <a:rPr lang="en-US" dirty="0" err="1"/>
              <a:t>dacă</a:t>
            </a:r>
            <a:r>
              <a:rPr lang="en-US" dirty="0"/>
              <a:t> </a:t>
            </a:r>
            <a:r>
              <a:rPr lang="en-US" dirty="0" err="1"/>
              <a:t>îndeplinesc</a:t>
            </a:r>
            <a:r>
              <a:rPr lang="en-US" dirty="0"/>
              <a:t> </a:t>
            </a:r>
            <a:r>
              <a:rPr lang="en-US" dirty="0" err="1"/>
              <a:t>condițiile</a:t>
            </a:r>
            <a:r>
              <a:rPr lang="en-US" dirty="0"/>
              <a:t> </a:t>
            </a:r>
            <a:r>
              <a:rPr lang="en-US" dirty="0" err="1"/>
              <a:t>specificate</a:t>
            </a:r>
            <a:r>
              <a:rPr lang="en-US" dirty="0"/>
              <a:t> </a:t>
            </a:r>
            <a:r>
              <a:rPr lang="en-US" dirty="0" err="1"/>
              <a:t>în</a:t>
            </a:r>
            <a:r>
              <a:rPr lang="en-US" dirty="0"/>
              <a:t> art.74 din </a:t>
            </a:r>
            <a:r>
              <a:rPr lang="en-US" dirty="0" err="1"/>
              <a:t>Regulamentul</a:t>
            </a:r>
            <a:r>
              <a:rPr lang="en-US" dirty="0"/>
              <a:t> (UE) </a:t>
            </a:r>
            <a:r>
              <a:rPr lang="en-US" dirty="0" err="1"/>
              <a:t>nr</a:t>
            </a:r>
            <a:r>
              <a:rPr lang="en-US" dirty="0"/>
              <a:t>. 2115/2021, </a:t>
            </a:r>
            <a:r>
              <a:rPr lang="en-US" dirty="0" err="1"/>
              <a:t>iar</a:t>
            </a:r>
            <a:r>
              <a:rPr lang="en-US" dirty="0"/>
              <a:t> la </a:t>
            </a:r>
            <a:r>
              <a:rPr lang="en-US" dirty="0" err="1"/>
              <a:t>nivelul</a:t>
            </a:r>
            <a:r>
              <a:rPr lang="en-US" dirty="0"/>
              <a:t> </a:t>
            </a:r>
            <a:r>
              <a:rPr lang="en-US" dirty="0" err="1"/>
              <a:t>proiectului</a:t>
            </a:r>
            <a:r>
              <a:rPr lang="en-US" dirty="0"/>
              <a:t>, </a:t>
            </a:r>
            <a:r>
              <a:rPr lang="en-US" dirty="0" err="1"/>
              <a:t>este</a:t>
            </a:r>
            <a:r>
              <a:rPr lang="en-US" dirty="0"/>
              <a:t> </a:t>
            </a:r>
            <a:r>
              <a:rPr lang="en-US" dirty="0" err="1"/>
              <a:t>demonstrat</a:t>
            </a:r>
            <a:r>
              <a:rPr lang="en-US" dirty="0"/>
              <a:t> </a:t>
            </a:r>
            <a:r>
              <a:rPr lang="en-US" dirty="0" err="1"/>
              <a:t>faptul</a:t>
            </a:r>
            <a:r>
              <a:rPr lang="en-US" dirty="0"/>
              <a:t> </a:t>
            </a:r>
            <a:r>
              <a:rPr lang="en-US" dirty="0" err="1"/>
              <a:t>că</a:t>
            </a:r>
            <a:r>
              <a:rPr lang="en-US" dirty="0"/>
              <a:t>:</a:t>
            </a:r>
          </a:p>
          <a:p>
            <a:pPr marL="342900" indent="-342900">
              <a:buFont typeface="+mj-lt"/>
              <a:buAutoNum type="alphaLcParenR"/>
            </a:pPr>
            <a:r>
              <a:rPr lang="en-US" dirty="0" err="1" smtClean="0"/>
              <a:t>în</a:t>
            </a:r>
            <a:r>
              <a:rPr lang="en-US" dirty="0" smtClean="0"/>
              <a:t> </a:t>
            </a:r>
            <a:r>
              <a:rPr lang="en-US" dirty="0" err="1"/>
              <a:t>urma</a:t>
            </a:r>
            <a:r>
              <a:rPr lang="en-US" dirty="0"/>
              <a:t> </a:t>
            </a:r>
            <a:r>
              <a:rPr lang="en-US" dirty="0" err="1"/>
              <a:t>evaluării</a:t>
            </a:r>
            <a:r>
              <a:rPr lang="en-US" dirty="0"/>
              <a:t> ex-ante, </a:t>
            </a:r>
            <a:r>
              <a:rPr lang="en-US" dirty="0" err="1"/>
              <a:t>investiţia</a:t>
            </a:r>
            <a:r>
              <a:rPr lang="en-US" dirty="0"/>
              <a:t> </a:t>
            </a:r>
            <a:r>
              <a:rPr lang="en-US" dirty="0" err="1"/>
              <a:t>asigură</a:t>
            </a:r>
            <a:r>
              <a:rPr lang="en-US" dirty="0"/>
              <a:t> </a:t>
            </a:r>
            <a:r>
              <a:rPr lang="en-US" dirty="0" err="1"/>
              <a:t>posibile</a:t>
            </a:r>
            <a:r>
              <a:rPr lang="en-US" dirty="0"/>
              <a:t> </a:t>
            </a:r>
            <a:r>
              <a:rPr lang="en-US" dirty="0" err="1"/>
              <a:t>economii</a:t>
            </a:r>
            <a:r>
              <a:rPr lang="en-US" dirty="0"/>
              <a:t> de </a:t>
            </a:r>
            <a:r>
              <a:rPr lang="en-US" dirty="0" err="1"/>
              <a:t>apă</a:t>
            </a:r>
            <a:r>
              <a:rPr lang="en-US" dirty="0"/>
              <a:t> de minimum </a:t>
            </a:r>
            <a:r>
              <a:rPr lang="en-US" dirty="0" smtClean="0"/>
              <a:t>10% </a:t>
            </a:r>
            <a:r>
              <a:rPr lang="en-US" dirty="0" err="1" smtClean="0"/>
              <a:t>și</a:t>
            </a:r>
            <a:endParaRPr lang="en-US" dirty="0"/>
          </a:p>
          <a:p>
            <a:pPr marL="342900" indent="-342900">
              <a:buFont typeface="+mj-lt"/>
              <a:buAutoNum type="alphaLcParenR"/>
            </a:pPr>
            <a:r>
              <a:rPr lang="en-US" dirty="0" err="1" smtClean="0"/>
              <a:t>în</a:t>
            </a:r>
            <a:r>
              <a:rPr lang="en-US" dirty="0" smtClean="0"/>
              <a:t> </a:t>
            </a:r>
            <a:r>
              <a:rPr lang="en-US" dirty="0" err="1"/>
              <a:t>cazul</a:t>
            </a:r>
            <a:r>
              <a:rPr lang="en-US" dirty="0"/>
              <a:t> </a:t>
            </a:r>
            <a:r>
              <a:rPr lang="en-US" dirty="0" err="1"/>
              <a:t>în</a:t>
            </a:r>
            <a:r>
              <a:rPr lang="en-US" dirty="0"/>
              <a:t> care </a:t>
            </a:r>
            <a:r>
              <a:rPr lang="en-US" dirty="0" err="1"/>
              <a:t>investiţia</a:t>
            </a:r>
            <a:r>
              <a:rPr lang="en-US" dirty="0"/>
              <a:t> </a:t>
            </a:r>
            <a:r>
              <a:rPr lang="en-US" dirty="0" err="1"/>
              <a:t>afectează</a:t>
            </a:r>
            <a:r>
              <a:rPr lang="en-US" dirty="0"/>
              <a:t> </a:t>
            </a:r>
            <a:r>
              <a:rPr lang="en-US" dirty="0" err="1"/>
              <a:t>corpuri</a:t>
            </a:r>
            <a:r>
              <a:rPr lang="en-US" dirty="0"/>
              <a:t> de </a:t>
            </a:r>
            <a:r>
              <a:rPr lang="en-US" dirty="0" err="1"/>
              <a:t>apă</a:t>
            </a:r>
            <a:r>
              <a:rPr lang="en-US" dirty="0"/>
              <a:t> </a:t>
            </a:r>
            <a:r>
              <a:rPr lang="en-US" dirty="0" err="1"/>
              <a:t>subterană</a:t>
            </a:r>
            <a:r>
              <a:rPr lang="en-US" dirty="0"/>
              <a:t> </a:t>
            </a:r>
            <a:r>
              <a:rPr lang="en-US" dirty="0" err="1"/>
              <a:t>sau</a:t>
            </a:r>
            <a:r>
              <a:rPr lang="en-US" dirty="0"/>
              <a:t> de </a:t>
            </a:r>
            <a:r>
              <a:rPr lang="en-US" dirty="0" err="1"/>
              <a:t>suprafaţă</a:t>
            </a:r>
            <a:r>
              <a:rPr lang="en-US" dirty="0"/>
              <a:t> care au </a:t>
            </a:r>
            <a:r>
              <a:rPr lang="en-US" dirty="0" err="1"/>
              <a:t>fost</a:t>
            </a:r>
            <a:r>
              <a:rPr lang="en-US" dirty="0"/>
              <a:t> </a:t>
            </a:r>
            <a:r>
              <a:rPr lang="en-US" dirty="0" err="1"/>
              <a:t>identificate</a:t>
            </a:r>
            <a:r>
              <a:rPr lang="en-US" dirty="0"/>
              <a:t> ca </a:t>
            </a:r>
            <a:r>
              <a:rPr lang="en-US" dirty="0" err="1"/>
              <a:t>nesatisfăcătoare</a:t>
            </a:r>
            <a:r>
              <a:rPr lang="en-US" dirty="0"/>
              <a:t> </a:t>
            </a:r>
            <a:r>
              <a:rPr lang="en-US" dirty="0" err="1"/>
              <a:t>în</a:t>
            </a:r>
            <a:r>
              <a:rPr lang="en-US" dirty="0"/>
              <a:t> </a:t>
            </a:r>
            <a:r>
              <a:rPr lang="en-US" dirty="0" err="1"/>
              <a:t>planul</a:t>
            </a:r>
            <a:r>
              <a:rPr lang="en-US" dirty="0"/>
              <a:t> </a:t>
            </a:r>
            <a:r>
              <a:rPr lang="en-US" dirty="0" err="1"/>
              <a:t>coresupunzător</a:t>
            </a:r>
            <a:r>
              <a:rPr lang="en-US" dirty="0"/>
              <a:t> de management al </a:t>
            </a:r>
            <a:r>
              <a:rPr lang="en-US" dirty="0" err="1"/>
              <a:t>bazinului</a:t>
            </a:r>
            <a:r>
              <a:rPr lang="en-US" dirty="0"/>
              <a:t> </a:t>
            </a:r>
            <a:r>
              <a:rPr lang="en-US" dirty="0" err="1"/>
              <a:t>hidrografic</a:t>
            </a:r>
            <a:r>
              <a:rPr lang="en-US" dirty="0"/>
              <a:t> din motive legate de </a:t>
            </a:r>
            <a:r>
              <a:rPr lang="en-US" dirty="0" err="1"/>
              <a:t>cantitatea</a:t>
            </a:r>
            <a:r>
              <a:rPr lang="en-US" dirty="0"/>
              <a:t> de </a:t>
            </a:r>
            <a:r>
              <a:rPr lang="en-US" dirty="0" err="1"/>
              <a:t>apă</a:t>
            </a:r>
            <a:r>
              <a:rPr lang="en-US" dirty="0"/>
              <a:t>, </a:t>
            </a:r>
            <a:r>
              <a:rPr lang="en-US" dirty="0" err="1"/>
              <a:t>este</a:t>
            </a:r>
            <a:r>
              <a:rPr lang="en-US" dirty="0"/>
              <a:t> </a:t>
            </a:r>
            <a:r>
              <a:rPr lang="en-US" dirty="0" err="1"/>
              <a:t>realizată</a:t>
            </a:r>
            <a:r>
              <a:rPr lang="en-US" dirty="0"/>
              <a:t> o </a:t>
            </a:r>
            <a:r>
              <a:rPr lang="en-US" dirty="0" err="1"/>
              <a:t>reducere</a:t>
            </a:r>
            <a:r>
              <a:rPr lang="en-US" dirty="0"/>
              <a:t> </a:t>
            </a:r>
            <a:r>
              <a:rPr lang="en-US" dirty="0" err="1"/>
              <a:t>efectivă</a:t>
            </a:r>
            <a:r>
              <a:rPr lang="en-US" dirty="0"/>
              <a:t> a </a:t>
            </a:r>
            <a:r>
              <a:rPr lang="en-US" dirty="0" err="1"/>
              <a:t>utilizării</a:t>
            </a:r>
            <a:r>
              <a:rPr lang="en-US" dirty="0"/>
              <a:t> </a:t>
            </a:r>
            <a:r>
              <a:rPr lang="en-US" dirty="0" err="1"/>
              <a:t>apei</a:t>
            </a:r>
            <a:r>
              <a:rPr lang="en-US" dirty="0"/>
              <a:t> de minimum 50% din </a:t>
            </a:r>
            <a:r>
              <a:rPr lang="en-US" dirty="0" err="1"/>
              <a:t>posibilele</a:t>
            </a:r>
            <a:r>
              <a:rPr lang="en-US" dirty="0"/>
              <a:t> </a:t>
            </a:r>
            <a:r>
              <a:rPr lang="en-US" dirty="0" err="1"/>
              <a:t>economii</a:t>
            </a:r>
            <a:r>
              <a:rPr lang="en-US" dirty="0"/>
              <a:t> </a:t>
            </a:r>
            <a:r>
              <a:rPr lang="en-US" dirty="0" err="1"/>
              <a:t>stabilite</a:t>
            </a:r>
            <a:r>
              <a:rPr lang="en-US" dirty="0"/>
              <a:t> la </a:t>
            </a:r>
            <a:r>
              <a:rPr lang="en-US" dirty="0" err="1"/>
              <a:t>punctul</a:t>
            </a:r>
            <a:r>
              <a:rPr lang="en-US" dirty="0"/>
              <a:t> a) </a:t>
            </a:r>
            <a:r>
              <a:rPr lang="en-US" dirty="0" err="1"/>
              <a:t>sau</a:t>
            </a:r>
            <a:r>
              <a:rPr lang="en-US" dirty="0"/>
              <a:t> </a:t>
            </a:r>
            <a:r>
              <a:rPr lang="en-US" dirty="0" err="1"/>
              <a:t>în</a:t>
            </a:r>
            <a:r>
              <a:rPr lang="en-US" dirty="0"/>
              <a:t> </a:t>
            </a:r>
            <a:r>
              <a:rPr lang="en-US" dirty="0" err="1"/>
              <a:t>conformitate</a:t>
            </a:r>
            <a:r>
              <a:rPr lang="en-US" dirty="0"/>
              <a:t> cu </a:t>
            </a:r>
            <a:r>
              <a:rPr lang="en-US" dirty="0" err="1"/>
              <a:t>procentul</a:t>
            </a:r>
            <a:r>
              <a:rPr lang="en-US" dirty="0"/>
              <a:t> </a:t>
            </a:r>
            <a:r>
              <a:rPr lang="en-US" dirty="0" err="1"/>
              <a:t>stabilit</a:t>
            </a:r>
            <a:r>
              <a:rPr lang="en-US" dirty="0"/>
              <a:t> de </a:t>
            </a:r>
            <a:r>
              <a:rPr lang="en-US" dirty="0" err="1"/>
              <a:t>autoritatea</a:t>
            </a:r>
            <a:r>
              <a:rPr lang="en-US" dirty="0"/>
              <a:t> </a:t>
            </a:r>
            <a:r>
              <a:rPr lang="en-US" dirty="0" err="1"/>
              <a:t>competentă</a:t>
            </a:r>
            <a:r>
              <a:rPr lang="en-US" dirty="0"/>
              <a:t> (</a:t>
            </a:r>
            <a:r>
              <a:rPr lang="en-US" dirty="0" err="1"/>
              <a:t>dacă</a:t>
            </a:r>
            <a:r>
              <a:rPr lang="en-US" dirty="0"/>
              <a:t> </a:t>
            </a:r>
            <a:r>
              <a:rPr lang="en-US" dirty="0" err="1"/>
              <a:t>este</a:t>
            </a:r>
            <a:r>
              <a:rPr lang="en-US" dirty="0"/>
              <a:t> </a:t>
            </a:r>
            <a:r>
              <a:rPr lang="en-US" dirty="0" err="1"/>
              <a:t>cazul</a:t>
            </a:r>
            <a:r>
              <a:rPr lang="en-US" dirty="0"/>
              <a:t>), care </a:t>
            </a:r>
            <a:r>
              <a:rPr lang="en-US" dirty="0" err="1"/>
              <a:t>să</a:t>
            </a:r>
            <a:r>
              <a:rPr lang="en-US" dirty="0"/>
              <a:t> </a:t>
            </a:r>
            <a:r>
              <a:rPr lang="en-US" dirty="0" err="1"/>
              <a:t>contribuie</a:t>
            </a:r>
            <a:r>
              <a:rPr lang="en-US" dirty="0"/>
              <a:t> la </a:t>
            </a:r>
            <a:r>
              <a:rPr lang="en-US" dirty="0" err="1"/>
              <a:t>atingerea</a:t>
            </a:r>
            <a:r>
              <a:rPr lang="en-US" dirty="0"/>
              <a:t> </a:t>
            </a:r>
            <a:r>
              <a:rPr lang="en-US" dirty="0" err="1"/>
              <a:t>stării</a:t>
            </a:r>
            <a:r>
              <a:rPr lang="en-US" dirty="0"/>
              <a:t> </a:t>
            </a:r>
            <a:r>
              <a:rPr lang="en-US" dirty="0" err="1"/>
              <a:t>bune</a:t>
            </a:r>
            <a:r>
              <a:rPr lang="en-US" dirty="0"/>
              <a:t> a </a:t>
            </a:r>
            <a:r>
              <a:rPr lang="en-US" dirty="0" err="1"/>
              <a:t>acelor</a:t>
            </a:r>
            <a:r>
              <a:rPr lang="en-US" dirty="0"/>
              <a:t> </a:t>
            </a:r>
            <a:r>
              <a:rPr lang="en-US" dirty="0" err="1"/>
              <a:t>corpuri</a:t>
            </a:r>
            <a:r>
              <a:rPr lang="en-US" dirty="0"/>
              <a:t> de </a:t>
            </a:r>
            <a:r>
              <a:rPr lang="en-US" dirty="0" err="1"/>
              <a:t>apă</a:t>
            </a:r>
            <a:r>
              <a:rPr lang="en-US" dirty="0" smtClean="0"/>
              <a:t>”.</a:t>
            </a:r>
            <a:endParaRPr lang="en-US" dirty="0"/>
          </a:p>
        </p:txBody>
      </p:sp>
    </p:spTree>
    <p:extLst>
      <p:ext uri="{BB962C8B-B14F-4D97-AF65-F5344CB8AC3E}">
        <p14:creationId xmlns:p14="http://schemas.microsoft.com/office/powerpoint/2010/main" val="3218331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24</a:t>
            </a:fld>
            <a:endParaRPr lang="ro-RO" dirty="0"/>
          </a:p>
        </p:txBody>
      </p:sp>
      <p:sp>
        <p:nvSpPr>
          <p:cNvPr id="3" name="Rectangle 2"/>
          <p:cNvSpPr/>
          <p:nvPr/>
        </p:nvSpPr>
        <p:spPr>
          <a:xfrm>
            <a:off x="720435" y="1190148"/>
            <a:ext cx="10934376" cy="4862870"/>
          </a:xfrm>
          <a:prstGeom prst="rect">
            <a:avLst/>
          </a:prstGeom>
        </p:spPr>
        <p:txBody>
          <a:bodyPr wrap="square">
            <a:spAutoFit/>
          </a:bodyPr>
          <a:lstStyle/>
          <a:p>
            <a:pPr>
              <a:spcBef>
                <a:spcPts val="600"/>
              </a:spcBef>
            </a:pPr>
            <a:r>
              <a:rPr lang="en-US" b="1" u="sng" dirty="0">
                <a:solidFill>
                  <a:srgbClr val="0070C0"/>
                </a:solidFill>
              </a:rPr>
              <a:t>DR-1</a:t>
            </a:r>
            <a:r>
              <a:rPr lang="ro-RO" b="1" u="sng" dirty="0">
                <a:solidFill>
                  <a:srgbClr val="0070C0"/>
                </a:solidFill>
              </a:rPr>
              <a:t>7</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sectoarele</a:t>
            </a:r>
            <a:r>
              <a:rPr lang="en-US" b="1" u="sng" dirty="0">
                <a:solidFill>
                  <a:srgbClr val="0070C0"/>
                </a:solidFill>
              </a:rPr>
              <a:t> </a:t>
            </a:r>
            <a:r>
              <a:rPr lang="en-US" b="1" u="sng" dirty="0" err="1">
                <a:solidFill>
                  <a:srgbClr val="0070C0"/>
                </a:solidFill>
              </a:rPr>
              <a:t>hamei</a:t>
            </a:r>
            <a:r>
              <a:rPr lang="en-US" b="1" u="sng" dirty="0">
                <a:solidFill>
                  <a:srgbClr val="0070C0"/>
                </a:solidFill>
              </a:rPr>
              <a:t> </a:t>
            </a:r>
            <a:r>
              <a:rPr lang="en-US" b="1" u="sng" dirty="0" err="1">
                <a:solidFill>
                  <a:srgbClr val="0070C0"/>
                </a:solidFill>
              </a:rPr>
              <a:t>și</a:t>
            </a:r>
            <a:r>
              <a:rPr lang="en-US" b="1" u="sng" dirty="0">
                <a:solidFill>
                  <a:srgbClr val="0070C0"/>
                </a:solidFill>
              </a:rPr>
              <a:t>/</a:t>
            </a:r>
            <a:r>
              <a:rPr lang="en-US" b="1" u="sng" dirty="0" err="1">
                <a:solidFill>
                  <a:srgbClr val="0070C0"/>
                </a:solidFill>
              </a:rPr>
              <a:t>sau</a:t>
            </a:r>
            <a:r>
              <a:rPr lang="en-US" b="1" u="sng" dirty="0">
                <a:solidFill>
                  <a:srgbClr val="0070C0"/>
                </a:solidFill>
              </a:rPr>
              <a:t> </a:t>
            </a:r>
            <a:r>
              <a:rPr lang="en-US" b="1" u="sng" dirty="0" err="1">
                <a:solidFill>
                  <a:srgbClr val="0070C0"/>
                </a:solidFill>
              </a:rPr>
              <a:t>struguri</a:t>
            </a:r>
            <a:r>
              <a:rPr lang="en-US" b="1" u="sng" dirty="0">
                <a:solidFill>
                  <a:srgbClr val="0070C0"/>
                </a:solidFill>
              </a:rPr>
              <a:t> de </a:t>
            </a:r>
            <a:r>
              <a:rPr lang="en-US" b="1" u="sng" dirty="0" err="1">
                <a:solidFill>
                  <a:srgbClr val="0070C0"/>
                </a:solidFill>
              </a:rPr>
              <a:t>masă</a:t>
            </a:r>
            <a:r>
              <a:rPr lang="ro-RO"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45.000.000 </a:t>
            </a:r>
            <a:r>
              <a:rPr lang="en-US" b="1" i="1" dirty="0">
                <a:solidFill>
                  <a:srgbClr val="0070C0"/>
                </a:solidFill>
              </a:rPr>
              <a:t>Euro</a:t>
            </a:r>
            <a:endParaRPr lang="ro-RO" b="1" i="1" dirty="0">
              <a:solidFill>
                <a:srgbClr val="0070C0"/>
              </a:solidFill>
            </a:endParaRPr>
          </a:p>
          <a:p>
            <a:pPr>
              <a:spcBef>
                <a:spcPts val="600"/>
              </a:spcBef>
            </a:pPr>
            <a:r>
              <a:rPr lang="en-US" b="1" dirty="0" err="1"/>
              <a:t>Beneficiari</a:t>
            </a:r>
            <a:r>
              <a:rPr lang="en-US" b="1" dirty="0"/>
              <a:t> </a:t>
            </a:r>
            <a:r>
              <a:rPr lang="en-US" b="1" dirty="0" err="1"/>
              <a:t>eligibili</a:t>
            </a:r>
            <a:r>
              <a:rPr lang="en-US" b="1" dirty="0"/>
              <a:t>:</a:t>
            </a:r>
            <a:endParaRPr lang="en-US" dirty="0"/>
          </a:p>
          <a:p>
            <a:pPr marL="742950" lvl="1" indent="-285750">
              <a:spcBef>
                <a:spcPts val="600"/>
              </a:spcBef>
              <a:buFont typeface="Arial" panose="020B0604020202020204" pitchFamily="34" charset="0"/>
              <a:buChar char="•"/>
            </a:pPr>
            <a:r>
              <a:rPr lang="en-US" dirty="0" err="1"/>
              <a:t>fermieri</a:t>
            </a:r>
            <a:r>
              <a:rPr lang="en-US" dirty="0"/>
              <a:t>, cu </a:t>
            </a:r>
            <a:r>
              <a:rPr lang="en-US" dirty="0" err="1"/>
              <a:t>excepția</a:t>
            </a:r>
            <a:r>
              <a:rPr lang="en-US" dirty="0"/>
              <a:t> </a:t>
            </a:r>
            <a:r>
              <a:rPr lang="en-US" dirty="0" err="1"/>
              <a:t>persoanelor</a:t>
            </a:r>
            <a:r>
              <a:rPr lang="en-US" dirty="0"/>
              <a:t> </a:t>
            </a:r>
            <a:r>
              <a:rPr lang="en-US" dirty="0" err="1"/>
              <a:t>fizice</a:t>
            </a:r>
            <a:r>
              <a:rPr lang="en-US" dirty="0"/>
              <a:t> </a:t>
            </a:r>
            <a:r>
              <a:rPr lang="en-US" dirty="0" err="1"/>
              <a:t>neautorizate</a:t>
            </a:r>
            <a:r>
              <a:rPr lang="en-US" dirty="0"/>
              <a:t>;</a:t>
            </a:r>
          </a:p>
          <a:p>
            <a:pPr marL="742950" lvl="1" indent="-285750">
              <a:spcBef>
                <a:spcPts val="600"/>
              </a:spcBef>
              <a:buFont typeface="Arial" panose="020B0604020202020204" pitchFamily="34" charset="0"/>
              <a:buChar char="•"/>
            </a:pPr>
            <a:r>
              <a:rPr lang="en-US" dirty="0"/>
              <a:t>cooperative </a:t>
            </a:r>
            <a:r>
              <a:rPr lang="en-US" dirty="0" err="1"/>
              <a:t>agricole</a:t>
            </a:r>
            <a:r>
              <a:rPr lang="en-US" dirty="0"/>
              <a:t> </a:t>
            </a:r>
            <a:r>
              <a:rPr lang="en-US" dirty="0" err="1"/>
              <a:t>și</a:t>
            </a:r>
            <a:r>
              <a:rPr lang="en-US" dirty="0"/>
              <a:t> </a:t>
            </a:r>
            <a:r>
              <a:rPr lang="en-US" dirty="0" err="1"/>
              <a:t>societățile</a:t>
            </a:r>
            <a:r>
              <a:rPr lang="en-US" dirty="0"/>
              <a:t> cooperative care </a:t>
            </a:r>
            <a:r>
              <a:rPr lang="en-US" dirty="0" err="1"/>
              <a:t>reprezintă</a:t>
            </a:r>
            <a:r>
              <a:rPr lang="en-US" dirty="0"/>
              <a:t> </a:t>
            </a:r>
            <a:r>
              <a:rPr lang="en-US" dirty="0" err="1"/>
              <a:t>interesele</a:t>
            </a:r>
            <a:r>
              <a:rPr lang="en-US" dirty="0"/>
              <a:t> </a:t>
            </a:r>
            <a:r>
              <a:rPr lang="en-US" dirty="0" err="1"/>
              <a:t>membrilor</a:t>
            </a:r>
            <a:r>
              <a:rPr lang="en-US" dirty="0"/>
              <a:t> </a:t>
            </a:r>
            <a:r>
              <a:rPr lang="en-US" dirty="0" err="1"/>
              <a:t>fermieri</a:t>
            </a:r>
            <a:r>
              <a:rPr lang="en-US" dirty="0"/>
              <a:t>;</a:t>
            </a:r>
          </a:p>
          <a:p>
            <a:pPr marL="742950" lvl="1" indent="-285750">
              <a:spcBef>
                <a:spcPts val="600"/>
              </a:spcBef>
              <a:buFont typeface="Arial" panose="020B0604020202020204" pitchFamily="34" charset="0"/>
              <a:buChar char="•"/>
            </a:pPr>
            <a:r>
              <a:rPr lang="en-US" dirty="0" err="1"/>
              <a:t>grupuri</a:t>
            </a:r>
            <a:r>
              <a:rPr lang="en-US" dirty="0"/>
              <a:t> </a:t>
            </a:r>
            <a:r>
              <a:rPr lang="en-US" dirty="0" err="1"/>
              <a:t>și</a:t>
            </a:r>
            <a:r>
              <a:rPr lang="en-US" dirty="0"/>
              <a:t> </a:t>
            </a:r>
            <a:r>
              <a:rPr lang="en-US" dirty="0" err="1"/>
              <a:t>organizații</a:t>
            </a:r>
            <a:r>
              <a:rPr lang="en-US" dirty="0"/>
              <a:t> de </a:t>
            </a:r>
            <a:r>
              <a:rPr lang="en-US" dirty="0" err="1"/>
              <a:t>producători</a:t>
            </a:r>
            <a:r>
              <a:rPr lang="en-US" dirty="0"/>
              <a:t> </a:t>
            </a:r>
            <a:r>
              <a:rPr lang="en-US" dirty="0" err="1"/>
              <a:t>constituite</a:t>
            </a:r>
            <a:r>
              <a:rPr lang="en-US" dirty="0"/>
              <a:t> </a:t>
            </a:r>
            <a:r>
              <a:rPr lang="en-US" dirty="0" err="1"/>
              <a:t>în</a:t>
            </a:r>
            <a:r>
              <a:rPr lang="en-US" dirty="0"/>
              <a:t> </a:t>
            </a:r>
            <a:r>
              <a:rPr lang="en-US" dirty="0" err="1"/>
              <a:t>baza</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şi</a:t>
            </a:r>
            <a:r>
              <a:rPr lang="en-US" dirty="0"/>
              <a:t> </a:t>
            </a:r>
            <a:r>
              <a:rPr lang="en-US" dirty="0" err="1"/>
              <a:t>recunoscute</a:t>
            </a:r>
            <a:r>
              <a:rPr lang="en-US" dirty="0"/>
              <a:t> de MADR care </a:t>
            </a:r>
            <a:r>
              <a:rPr lang="en-US" dirty="0" err="1"/>
              <a:t>deservesc</a:t>
            </a:r>
            <a:r>
              <a:rPr lang="en-US" dirty="0"/>
              <a:t> </a:t>
            </a:r>
            <a:r>
              <a:rPr lang="en-US" dirty="0" err="1"/>
              <a:t>interesele</a:t>
            </a:r>
            <a:r>
              <a:rPr lang="en-US" dirty="0"/>
              <a:t> </a:t>
            </a:r>
            <a:r>
              <a:rPr lang="en-US" dirty="0" err="1"/>
              <a:t>membrilor</a:t>
            </a:r>
            <a:r>
              <a:rPr lang="en-US" dirty="0"/>
              <a:t>.</a:t>
            </a:r>
          </a:p>
          <a:p>
            <a:pPr>
              <a:spcBef>
                <a:spcPts val="600"/>
              </a:spcBef>
            </a:pPr>
            <a:r>
              <a:rPr lang="en-US" dirty="0" err="1"/>
              <a:t>Această</a:t>
            </a:r>
            <a:r>
              <a:rPr lang="en-US" dirty="0"/>
              <a:t> </a:t>
            </a:r>
            <a:r>
              <a:rPr lang="en-US" dirty="0" err="1"/>
              <a:t>intervenție</a:t>
            </a:r>
            <a:r>
              <a:rPr lang="en-US" dirty="0"/>
              <a:t> </a:t>
            </a:r>
            <a:r>
              <a:rPr lang="en-US" dirty="0" err="1"/>
              <a:t>vizează</a:t>
            </a:r>
            <a:r>
              <a:rPr lang="en-US" dirty="0"/>
              <a:t> </a:t>
            </a:r>
            <a:r>
              <a:rPr lang="en-US" dirty="0" err="1"/>
              <a:t>investițiile</a:t>
            </a:r>
            <a:r>
              <a:rPr lang="en-US" dirty="0"/>
              <a:t> </a:t>
            </a:r>
            <a:r>
              <a:rPr lang="en-US" dirty="0" err="1"/>
              <a:t>corporale</a:t>
            </a:r>
            <a:r>
              <a:rPr lang="en-US" dirty="0"/>
              <a:t> </a:t>
            </a:r>
            <a:r>
              <a:rPr lang="en-US" dirty="0" err="1"/>
              <a:t>și</a:t>
            </a:r>
            <a:r>
              <a:rPr lang="en-US" dirty="0"/>
              <a:t> </a:t>
            </a:r>
            <a:r>
              <a:rPr lang="en-US" dirty="0" err="1"/>
              <a:t>necorporale</a:t>
            </a:r>
            <a:r>
              <a:rPr lang="en-US" dirty="0"/>
              <a:t> </a:t>
            </a:r>
            <a:r>
              <a:rPr lang="en-US" dirty="0" err="1"/>
              <a:t>necesare</a:t>
            </a:r>
            <a:r>
              <a:rPr lang="en-US" dirty="0"/>
              <a:t> </a:t>
            </a:r>
            <a:r>
              <a:rPr lang="en-US" dirty="0" err="1"/>
              <a:t>obținerii</a:t>
            </a:r>
            <a:r>
              <a:rPr lang="en-US" dirty="0"/>
              <a:t> </a:t>
            </a:r>
            <a:r>
              <a:rPr lang="en-US" dirty="0" err="1"/>
              <a:t>producției</a:t>
            </a:r>
            <a:r>
              <a:rPr lang="en-US" dirty="0"/>
              <a:t> </a:t>
            </a:r>
            <a:r>
              <a:rPr lang="en-US" dirty="0" err="1"/>
              <a:t>primare</a:t>
            </a:r>
            <a:r>
              <a:rPr lang="en-US" dirty="0"/>
              <a:t> de </a:t>
            </a:r>
            <a:r>
              <a:rPr lang="en-US" dirty="0" err="1"/>
              <a:t>hamei</a:t>
            </a:r>
            <a:r>
              <a:rPr lang="en-US" dirty="0"/>
              <a:t> </a:t>
            </a:r>
            <a:r>
              <a:rPr lang="en-US" dirty="0" err="1"/>
              <a:t>și</a:t>
            </a:r>
            <a:r>
              <a:rPr lang="en-US" dirty="0"/>
              <a:t> </a:t>
            </a:r>
            <a:r>
              <a:rPr lang="en-US" dirty="0" err="1"/>
              <a:t>struguri</a:t>
            </a:r>
            <a:r>
              <a:rPr lang="en-US" dirty="0"/>
              <a:t> de </a:t>
            </a:r>
            <a:r>
              <a:rPr lang="en-US" dirty="0" err="1"/>
              <a:t>masă</a:t>
            </a:r>
            <a:r>
              <a:rPr lang="en-US" dirty="0"/>
              <a:t>.</a:t>
            </a:r>
            <a:r>
              <a:rPr lang="ro-RO" dirty="0"/>
              <a:t> </a:t>
            </a:r>
            <a:r>
              <a:rPr lang="en-US" dirty="0" err="1"/>
              <a:t>În</a:t>
            </a:r>
            <a:r>
              <a:rPr lang="en-US" dirty="0"/>
              <a:t> </a:t>
            </a:r>
            <a:r>
              <a:rPr lang="en-US" dirty="0" err="1"/>
              <a:t>vederea</a:t>
            </a:r>
            <a:r>
              <a:rPr lang="en-US" dirty="0"/>
              <a:t> </a:t>
            </a:r>
            <a:r>
              <a:rPr lang="en-US" dirty="0" err="1"/>
              <a:t>creşterii</a:t>
            </a:r>
            <a:r>
              <a:rPr lang="en-US" dirty="0"/>
              <a:t> </a:t>
            </a:r>
            <a:r>
              <a:rPr lang="en-US" dirty="0" err="1"/>
              <a:t>valorii</a:t>
            </a:r>
            <a:r>
              <a:rPr lang="en-US" dirty="0"/>
              <a:t> </a:t>
            </a:r>
            <a:r>
              <a:rPr lang="en-US" dirty="0" err="1"/>
              <a:t>adăugate</a:t>
            </a:r>
            <a:r>
              <a:rPr lang="en-US" dirty="0"/>
              <a:t>, </a:t>
            </a:r>
            <a:r>
              <a:rPr lang="en-US" dirty="0" err="1"/>
              <a:t>în</a:t>
            </a:r>
            <a:r>
              <a:rPr lang="en-US" dirty="0"/>
              <a:t> </a:t>
            </a:r>
            <a:r>
              <a:rPr lang="en-US" dirty="0" err="1"/>
              <a:t>cadrul</a:t>
            </a:r>
            <a:r>
              <a:rPr lang="en-US" dirty="0"/>
              <a:t> </a:t>
            </a:r>
            <a:r>
              <a:rPr lang="en-US" dirty="0" err="1"/>
              <a:t>intervenției</a:t>
            </a:r>
            <a:r>
              <a:rPr lang="en-US" dirty="0"/>
              <a:t> </a:t>
            </a:r>
            <a:r>
              <a:rPr lang="en-US" dirty="0" err="1"/>
              <a:t>vor</a:t>
            </a:r>
            <a:r>
              <a:rPr lang="en-US" dirty="0"/>
              <a:t> fi </a:t>
            </a:r>
            <a:r>
              <a:rPr lang="en-US" dirty="0" err="1"/>
              <a:t>sprijinite</a:t>
            </a:r>
            <a:r>
              <a:rPr lang="en-US" dirty="0"/>
              <a:t>, </a:t>
            </a:r>
            <a:r>
              <a:rPr lang="en-US" dirty="0" err="1"/>
              <a:t>deasemenea</a:t>
            </a:r>
            <a:r>
              <a:rPr lang="en-US" dirty="0"/>
              <a:t>, </a:t>
            </a:r>
            <a:r>
              <a:rPr lang="en-US" dirty="0" err="1"/>
              <a:t>investițiile</a:t>
            </a:r>
            <a:r>
              <a:rPr lang="en-US" dirty="0"/>
              <a:t> </a:t>
            </a:r>
            <a:r>
              <a:rPr lang="en-US" dirty="0" err="1"/>
              <a:t>în</a:t>
            </a:r>
            <a:r>
              <a:rPr lang="en-US" dirty="0"/>
              <a:t> </a:t>
            </a:r>
            <a:r>
              <a:rPr lang="en-US" dirty="0" err="1"/>
              <a:t>componentele</a:t>
            </a:r>
            <a:r>
              <a:rPr lang="en-US" dirty="0"/>
              <a:t> de </a:t>
            </a:r>
            <a:r>
              <a:rPr lang="en-US" dirty="0" err="1"/>
              <a:t>condiționare</a:t>
            </a:r>
            <a:r>
              <a:rPr lang="en-US" dirty="0"/>
              <a:t> </a:t>
            </a:r>
            <a:r>
              <a:rPr lang="en-US" dirty="0" err="1"/>
              <a:t>și</a:t>
            </a:r>
            <a:r>
              <a:rPr lang="en-US" dirty="0"/>
              <a:t>/</a:t>
            </a:r>
            <a:r>
              <a:rPr lang="en-US" dirty="0" err="1"/>
              <a:t>sau</a:t>
            </a:r>
            <a:r>
              <a:rPr lang="en-US" dirty="0"/>
              <a:t> </a:t>
            </a:r>
            <a:r>
              <a:rPr lang="en-US" dirty="0" err="1"/>
              <a:t>depozitare</a:t>
            </a:r>
            <a:r>
              <a:rPr lang="en-US" dirty="0"/>
              <a:t>, </a:t>
            </a:r>
            <a:r>
              <a:rPr lang="en-US" dirty="0" err="1"/>
              <a:t>procesare</a:t>
            </a:r>
            <a:r>
              <a:rPr lang="en-US" dirty="0"/>
              <a:t> a </a:t>
            </a:r>
            <a:r>
              <a:rPr lang="en-US" dirty="0" err="1"/>
              <a:t>producției</a:t>
            </a:r>
            <a:r>
              <a:rPr lang="en-US" dirty="0"/>
              <a:t> </a:t>
            </a:r>
            <a:r>
              <a:rPr lang="en-US" dirty="0" err="1"/>
              <a:t>primare</a:t>
            </a:r>
            <a:r>
              <a:rPr lang="en-US" dirty="0"/>
              <a:t> </a:t>
            </a:r>
            <a:r>
              <a:rPr lang="en-US" dirty="0" err="1"/>
              <a:t>obținute</a:t>
            </a:r>
            <a:r>
              <a:rPr lang="en-US" dirty="0"/>
              <a:t> </a:t>
            </a:r>
            <a:r>
              <a:rPr lang="en-US" dirty="0" err="1"/>
              <a:t>în</a:t>
            </a:r>
            <a:r>
              <a:rPr lang="en-US" dirty="0"/>
              <a:t> </a:t>
            </a:r>
            <a:r>
              <a:rPr lang="en-US" dirty="0" err="1"/>
              <a:t>cadrul</a:t>
            </a:r>
            <a:r>
              <a:rPr lang="en-US" dirty="0"/>
              <a:t> </a:t>
            </a:r>
            <a:r>
              <a:rPr lang="en-US" dirty="0" err="1"/>
              <a:t>exploatației</a:t>
            </a:r>
            <a:r>
              <a:rPr lang="en-US" dirty="0"/>
              <a:t>. </a:t>
            </a:r>
            <a:r>
              <a:rPr lang="en-US" dirty="0" err="1"/>
              <a:t>Procesarea</a:t>
            </a:r>
            <a:r>
              <a:rPr lang="en-US" dirty="0"/>
              <a:t> la </a:t>
            </a:r>
            <a:r>
              <a:rPr lang="en-US" dirty="0" err="1"/>
              <a:t>nivel</a:t>
            </a:r>
            <a:r>
              <a:rPr lang="en-US" dirty="0"/>
              <a:t> de </a:t>
            </a:r>
            <a:r>
              <a:rPr lang="en-US" dirty="0" err="1"/>
              <a:t>fermă</a:t>
            </a:r>
            <a:r>
              <a:rPr lang="en-US" dirty="0"/>
              <a:t> </a:t>
            </a:r>
            <a:r>
              <a:rPr lang="en-US" dirty="0" err="1"/>
              <a:t>va</a:t>
            </a:r>
            <a:r>
              <a:rPr lang="en-US" dirty="0"/>
              <a:t> fi </a:t>
            </a:r>
            <a:r>
              <a:rPr lang="en-US" dirty="0" err="1"/>
              <a:t>abordată</a:t>
            </a:r>
            <a:r>
              <a:rPr lang="en-US" dirty="0"/>
              <a:t>, </a:t>
            </a:r>
            <a:r>
              <a:rPr lang="en-US" dirty="0" err="1"/>
              <a:t>în</a:t>
            </a:r>
            <a:r>
              <a:rPr lang="en-US" dirty="0"/>
              <a:t> </a:t>
            </a:r>
            <a:r>
              <a:rPr lang="en-US" dirty="0" err="1"/>
              <a:t>cadrul</a:t>
            </a:r>
            <a:r>
              <a:rPr lang="en-US" dirty="0"/>
              <a:t> </a:t>
            </a:r>
            <a:r>
              <a:rPr lang="en-US" dirty="0" err="1"/>
              <a:t>acestei</a:t>
            </a:r>
            <a:r>
              <a:rPr lang="en-US" dirty="0"/>
              <a:t> </a:t>
            </a:r>
            <a:r>
              <a:rPr lang="en-US" dirty="0" err="1"/>
              <a:t>intervenții</a:t>
            </a:r>
            <a:r>
              <a:rPr lang="en-US" dirty="0"/>
              <a:t>, ca o </a:t>
            </a:r>
            <a:r>
              <a:rPr lang="en-US" dirty="0" err="1"/>
              <a:t>componentă</a:t>
            </a:r>
            <a:r>
              <a:rPr lang="en-US" dirty="0"/>
              <a:t> </a:t>
            </a:r>
            <a:r>
              <a:rPr lang="en-US" dirty="0" err="1"/>
              <a:t>secundară</a:t>
            </a:r>
            <a:r>
              <a:rPr lang="en-US" dirty="0"/>
              <a:t> a </a:t>
            </a:r>
            <a:r>
              <a:rPr lang="en-US" dirty="0" err="1"/>
              <a:t>proiectului</a:t>
            </a:r>
            <a:r>
              <a:rPr lang="en-US" dirty="0"/>
              <a:t> de </a:t>
            </a:r>
            <a:r>
              <a:rPr lang="en-US" dirty="0" err="1"/>
              <a:t>investiții</a:t>
            </a:r>
            <a:r>
              <a:rPr lang="en-US" dirty="0"/>
              <a:t>, </a:t>
            </a:r>
            <a:r>
              <a:rPr lang="en-US" dirty="0" err="1"/>
              <a:t>în</a:t>
            </a:r>
            <a:r>
              <a:rPr lang="en-US" dirty="0"/>
              <a:t> </a:t>
            </a:r>
            <a:r>
              <a:rPr lang="en-US" dirty="0" err="1"/>
              <a:t>funcție</a:t>
            </a:r>
            <a:r>
              <a:rPr lang="en-US" dirty="0"/>
              <a:t> de </a:t>
            </a:r>
            <a:r>
              <a:rPr lang="en-US" dirty="0" err="1"/>
              <a:t>nevoile</a:t>
            </a:r>
            <a:r>
              <a:rPr lang="en-US" dirty="0"/>
              <a:t> </a:t>
            </a:r>
            <a:r>
              <a:rPr lang="en-US" dirty="0" err="1"/>
              <a:t>specifice</a:t>
            </a:r>
            <a:r>
              <a:rPr lang="en-US" dirty="0"/>
              <a:t> ale </a:t>
            </a:r>
            <a:r>
              <a:rPr lang="en-US" dirty="0" err="1"/>
              <a:t>fermierilor</a:t>
            </a:r>
            <a:r>
              <a:rPr lang="en-US" dirty="0"/>
              <a:t>. </a:t>
            </a:r>
            <a:endParaRPr lang="ro-RO" dirty="0"/>
          </a:p>
          <a:p>
            <a:pPr>
              <a:spcBef>
                <a:spcPts val="600"/>
              </a:spcBef>
            </a:pPr>
            <a:endParaRPr lang="ro-RO" dirty="0"/>
          </a:p>
          <a:p>
            <a:pPr>
              <a:spcBef>
                <a:spcPts val="600"/>
              </a:spcBef>
            </a:pPr>
            <a:r>
              <a:rPr lang="en-US" b="1" dirty="0" err="1"/>
              <a:t>Valoare</a:t>
            </a:r>
            <a:r>
              <a:rPr lang="en-US" b="1" dirty="0"/>
              <a:t> maxima a </a:t>
            </a:r>
            <a:r>
              <a:rPr lang="en-US" b="1" dirty="0" err="1"/>
              <a:t>sprijinului</a:t>
            </a:r>
            <a:r>
              <a:rPr lang="en-US" b="1" dirty="0"/>
              <a:t> public per </a:t>
            </a:r>
            <a:r>
              <a:rPr lang="en-US" b="1" dirty="0" err="1"/>
              <a:t>proiect</a:t>
            </a:r>
            <a:r>
              <a:rPr lang="en-US" b="1" dirty="0"/>
              <a:t> – 1.000.000 euro, cu </a:t>
            </a:r>
            <a:r>
              <a:rPr lang="en-US" b="1" dirty="0" err="1"/>
              <a:t>excepția</a:t>
            </a:r>
            <a:r>
              <a:rPr lang="en-US" b="1" dirty="0"/>
              <a:t> </a:t>
            </a:r>
            <a:r>
              <a:rPr lang="en-US" b="1" dirty="0" err="1"/>
              <a:t>acelor</a:t>
            </a:r>
            <a:r>
              <a:rPr lang="en-US" b="1" dirty="0"/>
              <a:t> </a:t>
            </a:r>
            <a:r>
              <a:rPr lang="en-US" b="1" dirty="0" err="1"/>
              <a:t>proiecte</a:t>
            </a:r>
            <a:r>
              <a:rPr lang="en-US" b="1" dirty="0"/>
              <a:t> care </a:t>
            </a:r>
            <a:r>
              <a:rPr lang="en-US" b="1" dirty="0" err="1"/>
              <a:t>propun</a:t>
            </a:r>
            <a:r>
              <a:rPr lang="en-US" b="1" dirty="0"/>
              <a:t> </a:t>
            </a:r>
            <a:r>
              <a:rPr lang="en-US" b="1" dirty="0" err="1"/>
              <a:t>simpla</a:t>
            </a:r>
            <a:r>
              <a:rPr lang="en-US" b="1" dirty="0"/>
              <a:t> </a:t>
            </a:r>
            <a:r>
              <a:rPr lang="en-US" b="1" dirty="0" err="1"/>
              <a:t>achiziție</a:t>
            </a:r>
            <a:r>
              <a:rPr lang="en-US" b="1" dirty="0"/>
              <a:t> de </a:t>
            </a:r>
            <a:r>
              <a:rPr lang="en-US" b="1" dirty="0" err="1"/>
              <a:t>utilaje</a:t>
            </a:r>
            <a:r>
              <a:rPr lang="en-US" b="1" dirty="0"/>
              <a:t> </a:t>
            </a:r>
            <a:r>
              <a:rPr lang="en-US" b="1" dirty="0" err="1"/>
              <a:t>și</a:t>
            </a:r>
            <a:r>
              <a:rPr lang="en-US" b="1" dirty="0"/>
              <a:t> </a:t>
            </a:r>
            <a:r>
              <a:rPr lang="en-US" b="1" dirty="0" err="1"/>
              <a:t>echipamente</a:t>
            </a:r>
            <a:r>
              <a:rPr lang="en-US" b="1" dirty="0"/>
              <a:t> </a:t>
            </a:r>
            <a:r>
              <a:rPr lang="en-US" b="1" dirty="0" err="1"/>
              <a:t>agricole</a:t>
            </a:r>
            <a:r>
              <a:rPr lang="en-US" b="1" dirty="0"/>
              <a:t> a </a:t>
            </a:r>
            <a:r>
              <a:rPr lang="en-US" b="1" dirty="0" err="1"/>
              <a:t>căror</a:t>
            </a:r>
            <a:r>
              <a:rPr lang="en-US" b="1" dirty="0"/>
              <a:t> </a:t>
            </a:r>
            <a:r>
              <a:rPr lang="en-US" b="1" dirty="0" err="1"/>
              <a:t>valoare</a:t>
            </a:r>
            <a:r>
              <a:rPr lang="en-US" b="1" dirty="0"/>
              <a:t> </a:t>
            </a:r>
            <a:r>
              <a:rPr lang="en-US" b="1" dirty="0" err="1"/>
              <a:t>este</a:t>
            </a:r>
            <a:r>
              <a:rPr lang="en-US" b="1" dirty="0"/>
              <a:t> de maximum 300.000 euro/</a:t>
            </a:r>
            <a:r>
              <a:rPr lang="en-US" b="1" dirty="0" err="1"/>
              <a:t>proiect</a:t>
            </a:r>
            <a:r>
              <a:rPr lang="en-US" b="1" dirty="0"/>
              <a:t>.</a:t>
            </a:r>
            <a:endParaRPr lang="en-US" dirty="0"/>
          </a:p>
          <a:p>
            <a:pPr>
              <a:spcBef>
                <a:spcPts val="600"/>
              </a:spcBef>
            </a:pPr>
            <a:r>
              <a:rPr lang="en-US" dirty="0"/>
              <a:t>Intensitatea </a:t>
            </a:r>
            <a:r>
              <a:rPr lang="en-US" dirty="0" err="1"/>
              <a:t>sprijinului</a:t>
            </a:r>
            <a:r>
              <a:rPr lang="en-US" dirty="0"/>
              <a:t> public </a:t>
            </a:r>
            <a:r>
              <a:rPr lang="en-US" dirty="0" err="1"/>
              <a:t>nerambursabil</a:t>
            </a:r>
            <a:r>
              <a:rPr lang="en-US" dirty="0"/>
              <a:t> nu </a:t>
            </a:r>
            <a:r>
              <a:rPr lang="en-US" dirty="0" err="1"/>
              <a:t>va</a:t>
            </a:r>
            <a:r>
              <a:rPr lang="en-US" dirty="0"/>
              <a:t> </a:t>
            </a:r>
            <a:r>
              <a:rPr lang="en-US" dirty="0" err="1"/>
              <a:t>depăși</a:t>
            </a:r>
            <a:r>
              <a:rPr lang="ro-RO" dirty="0"/>
              <a:t> </a:t>
            </a:r>
            <a:r>
              <a:rPr lang="en-US" b="1" dirty="0"/>
              <a:t>65%</a:t>
            </a:r>
            <a:r>
              <a:rPr lang="en-US" dirty="0"/>
              <a:t> din </a:t>
            </a:r>
            <a:r>
              <a:rPr lang="en-US" dirty="0" err="1"/>
              <a:t>costurile</a:t>
            </a:r>
            <a:r>
              <a:rPr lang="en-US" dirty="0"/>
              <a:t> </a:t>
            </a:r>
            <a:r>
              <a:rPr lang="en-US" dirty="0" err="1"/>
              <a:t>eligibile</a:t>
            </a:r>
            <a:r>
              <a:rPr lang="ro-RO" dirty="0"/>
              <a:t>.</a:t>
            </a:r>
            <a:endParaRPr lang="ro-RO" b="1" u="sng" dirty="0"/>
          </a:p>
        </p:txBody>
      </p:sp>
    </p:spTree>
    <p:extLst>
      <p:ext uri="{BB962C8B-B14F-4D97-AF65-F5344CB8AC3E}">
        <p14:creationId xmlns:p14="http://schemas.microsoft.com/office/powerpoint/2010/main" val="1272205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25</a:t>
            </a:fld>
            <a:endParaRPr lang="ro-RO" dirty="0"/>
          </a:p>
        </p:txBody>
      </p:sp>
      <p:sp>
        <p:nvSpPr>
          <p:cNvPr id="3" name="Rectangle 2"/>
          <p:cNvSpPr/>
          <p:nvPr/>
        </p:nvSpPr>
        <p:spPr>
          <a:xfrm>
            <a:off x="720435" y="1190148"/>
            <a:ext cx="10934376" cy="4124206"/>
          </a:xfrm>
          <a:prstGeom prst="rect">
            <a:avLst/>
          </a:prstGeom>
        </p:spPr>
        <p:txBody>
          <a:bodyPr wrap="square">
            <a:spAutoFit/>
          </a:bodyPr>
          <a:lstStyle/>
          <a:p>
            <a:pPr>
              <a:spcBef>
                <a:spcPts val="600"/>
              </a:spcBef>
            </a:pPr>
            <a:r>
              <a:rPr lang="en-US" b="1" u="sng" dirty="0">
                <a:solidFill>
                  <a:srgbClr val="0070C0"/>
                </a:solidFill>
              </a:rPr>
              <a:t>DR-1</a:t>
            </a:r>
            <a:r>
              <a:rPr lang="ro-RO" b="1" u="sng" dirty="0">
                <a:solidFill>
                  <a:srgbClr val="0070C0"/>
                </a:solidFill>
              </a:rPr>
              <a:t>7</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sectoarele</a:t>
            </a:r>
            <a:r>
              <a:rPr lang="en-US" b="1" u="sng" dirty="0">
                <a:solidFill>
                  <a:srgbClr val="0070C0"/>
                </a:solidFill>
              </a:rPr>
              <a:t> </a:t>
            </a:r>
            <a:r>
              <a:rPr lang="en-US" b="1" u="sng" dirty="0" err="1">
                <a:solidFill>
                  <a:srgbClr val="0070C0"/>
                </a:solidFill>
              </a:rPr>
              <a:t>hamei</a:t>
            </a:r>
            <a:r>
              <a:rPr lang="en-US" b="1" u="sng" dirty="0">
                <a:solidFill>
                  <a:srgbClr val="0070C0"/>
                </a:solidFill>
              </a:rPr>
              <a:t> </a:t>
            </a:r>
            <a:r>
              <a:rPr lang="en-US" b="1" u="sng" dirty="0" err="1">
                <a:solidFill>
                  <a:srgbClr val="0070C0"/>
                </a:solidFill>
              </a:rPr>
              <a:t>și</a:t>
            </a:r>
            <a:r>
              <a:rPr lang="en-US" b="1" u="sng" dirty="0">
                <a:solidFill>
                  <a:srgbClr val="0070C0"/>
                </a:solidFill>
              </a:rPr>
              <a:t>/</a:t>
            </a:r>
            <a:r>
              <a:rPr lang="en-US" b="1" u="sng" dirty="0" err="1">
                <a:solidFill>
                  <a:srgbClr val="0070C0"/>
                </a:solidFill>
              </a:rPr>
              <a:t>sau</a:t>
            </a:r>
            <a:r>
              <a:rPr lang="en-US" b="1" u="sng" dirty="0">
                <a:solidFill>
                  <a:srgbClr val="0070C0"/>
                </a:solidFill>
              </a:rPr>
              <a:t> </a:t>
            </a:r>
            <a:r>
              <a:rPr lang="en-US" b="1" u="sng" dirty="0" err="1">
                <a:solidFill>
                  <a:srgbClr val="0070C0"/>
                </a:solidFill>
              </a:rPr>
              <a:t>struguri</a:t>
            </a:r>
            <a:r>
              <a:rPr lang="en-US" b="1" u="sng" dirty="0">
                <a:solidFill>
                  <a:srgbClr val="0070C0"/>
                </a:solidFill>
              </a:rPr>
              <a:t> de </a:t>
            </a:r>
            <a:r>
              <a:rPr lang="en-US" b="1" u="sng" dirty="0" err="1">
                <a:solidFill>
                  <a:srgbClr val="0070C0"/>
                </a:solidFill>
              </a:rPr>
              <a:t>masă</a:t>
            </a:r>
            <a:r>
              <a:rPr lang="ro-RO"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45.000.000 </a:t>
            </a:r>
            <a:r>
              <a:rPr lang="en-US" b="1" i="1" dirty="0" smtClean="0">
                <a:solidFill>
                  <a:srgbClr val="0070C0"/>
                </a:solidFill>
              </a:rPr>
              <a:t>Euro</a:t>
            </a:r>
          </a:p>
          <a:p>
            <a:pPr>
              <a:spcBef>
                <a:spcPts val="600"/>
              </a:spcBef>
            </a:pPr>
            <a:endParaRPr lang="en-US" b="1" i="1" dirty="0">
              <a:solidFill>
                <a:srgbClr val="0070C0"/>
              </a:solidFill>
            </a:endParaRPr>
          </a:p>
          <a:p>
            <a:r>
              <a:rPr lang="en-US" b="1" u="sng" dirty="0" err="1">
                <a:solidFill>
                  <a:srgbClr val="0070C0"/>
                </a:solidFill>
              </a:rPr>
              <a:t>Condiții</a:t>
            </a:r>
            <a:r>
              <a:rPr lang="en-US" b="1" u="sng" dirty="0">
                <a:solidFill>
                  <a:srgbClr val="0070C0"/>
                </a:solidFill>
              </a:rPr>
              <a:t> de </a:t>
            </a:r>
            <a:r>
              <a:rPr lang="en-US" b="1" u="sng" dirty="0" err="1" smtClean="0">
                <a:solidFill>
                  <a:srgbClr val="0070C0"/>
                </a:solidFill>
              </a:rPr>
              <a:t>eligibilitate</a:t>
            </a:r>
            <a:r>
              <a:rPr lang="en-US" b="1" u="sng" dirty="0" smtClean="0">
                <a:solidFill>
                  <a:srgbClr val="0070C0"/>
                </a:solidFill>
              </a:rPr>
              <a:t> (I):</a:t>
            </a:r>
            <a:endParaRPr lang="en-US" b="1" u="sng" dirty="0">
              <a:solidFill>
                <a:srgbClr val="0070C0"/>
              </a:solidFill>
            </a:endParaRPr>
          </a:p>
          <a:p>
            <a:pPr marL="285750" lvl="0" indent="-285750">
              <a:buFont typeface="Wingdings" panose="05000000000000000000" pitchFamily="2" charset="2"/>
              <a:buChar char="§"/>
            </a:pPr>
            <a:r>
              <a:rPr lang="en-US" dirty="0" err="1"/>
              <a:t>Solicitantul</a:t>
            </a:r>
            <a:r>
              <a:rPr lang="en-US" dirty="0"/>
              <a:t> </a:t>
            </a:r>
            <a:r>
              <a:rPr lang="en-US" dirty="0" err="1"/>
              <a:t>va</a:t>
            </a:r>
            <a:r>
              <a:rPr lang="en-US" dirty="0"/>
              <a:t> </a:t>
            </a:r>
            <a:r>
              <a:rPr lang="en-US" dirty="0" err="1"/>
              <a:t>figura</a:t>
            </a:r>
            <a:r>
              <a:rPr lang="en-US" dirty="0"/>
              <a:t> </a:t>
            </a:r>
            <a:r>
              <a:rPr lang="en-US" dirty="0" err="1"/>
              <a:t>în</a:t>
            </a:r>
            <a:r>
              <a:rPr lang="en-US" dirty="0"/>
              <a:t> </a:t>
            </a:r>
            <a:r>
              <a:rPr lang="en-US" dirty="0" err="1"/>
              <a:t>sistemul</a:t>
            </a:r>
            <a:r>
              <a:rPr lang="en-US" dirty="0"/>
              <a:t> APIA/ANSVSA (</a:t>
            </a:r>
            <a:r>
              <a:rPr lang="en-US" dirty="0" err="1"/>
              <a:t>după</a:t>
            </a:r>
            <a:r>
              <a:rPr lang="en-US" dirty="0"/>
              <a:t> </a:t>
            </a:r>
            <a:r>
              <a:rPr lang="en-US" dirty="0" err="1"/>
              <a:t>caz</a:t>
            </a:r>
            <a:r>
              <a:rPr lang="en-US" dirty="0"/>
              <a:t>), anterior </a:t>
            </a:r>
            <a:r>
              <a:rPr lang="en-US" dirty="0" err="1"/>
              <a:t>depunerii</a:t>
            </a:r>
            <a:r>
              <a:rPr lang="en-US" dirty="0"/>
              <a:t> </a:t>
            </a:r>
            <a:r>
              <a:rPr lang="en-US" dirty="0" err="1"/>
              <a:t>cererii</a:t>
            </a:r>
            <a:r>
              <a:rPr lang="en-US" dirty="0"/>
              <a:t> de </a:t>
            </a:r>
            <a:r>
              <a:rPr lang="en-US" dirty="0" err="1"/>
              <a:t>finanțare</a:t>
            </a:r>
            <a:r>
              <a:rPr lang="en-US" dirty="0"/>
              <a:t>, cu forma de </a:t>
            </a:r>
            <a:r>
              <a:rPr lang="en-US" dirty="0" err="1"/>
              <a:t>desfășurare</a:t>
            </a:r>
            <a:r>
              <a:rPr lang="en-US" dirty="0"/>
              <a:t> a </a:t>
            </a:r>
            <a:r>
              <a:rPr lang="en-US" dirty="0" err="1"/>
              <a:t>activității</a:t>
            </a:r>
            <a:r>
              <a:rPr lang="en-US" dirty="0"/>
              <a:t> </a:t>
            </a:r>
            <a:r>
              <a:rPr lang="en-US" dirty="0" err="1"/>
              <a:t>economice</a:t>
            </a:r>
            <a:r>
              <a:rPr lang="en-US" dirty="0"/>
              <a:t> cu care </a:t>
            </a:r>
            <a:r>
              <a:rPr lang="en-US" dirty="0" err="1"/>
              <a:t>solicită</a:t>
            </a:r>
            <a:r>
              <a:rPr lang="en-US" dirty="0"/>
              <a:t> </a:t>
            </a:r>
            <a:r>
              <a:rPr lang="en-US" dirty="0" err="1"/>
              <a:t>sprijin</a:t>
            </a:r>
            <a:r>
              <a:rPr lang="en-US" dirty="0"/>
              <a:t> </a:t>
            </a:r>
            <a:r>
              <a:rPr lang="en-US" dirty="0" err="1"/>
              <a:t>prin</a:t>
            </a:r>
            <a:r>
              <a:rPr lang="en-US" dirty="0"/>
              <a:t> </a:t>
            </a:r>
            <a:r>
              <a:rPr lang="en-US" dirty="0" err="1"/>
              <a:t>prezenta</a:t>
            </a:r>
            <a:r>
              <a:rPr lang="en-US" dirty="0"/>
              <a:t> </a:t>
            </a:r>
            <a:r>
              <a:rPr lang="en-US" dirty="0" err="1"/>
              <a:t>intervenție</a:t>
            </a:r>
            <a:r>
              <a:rPr lang="en-US" dirty="0"/>
              <a:t>;</a:t>
            </a:r>
          </a:p>
          <a:p>
            <a:pPr marL="285750" lvl="0" indent="-285750">
              <a:buFont typeface="Wingdings" panose="05000000000000000000" pitchFamily="2" charset="2"/>
              <a:buChar char="§"/>
            </a:pPr>
            <a:r>
              <a:rPr lang="en-US" dirty="0" err="1"/>
              <a:t>Investiția</a:t>
            </a:r>
            <a:r>
              <a:rPr lang="en-US" dirty="0"/>
              <a:t> </a:t>
            </a:r>
            <a:r>
              <a:rPr lang="en-US" dirty="0" err="1"/>
              <a:t>trebuie</a:t>
            </a:r>
            <a:r>
              <a:rPr lang="en-US" dirty="0"/>
              <a:t> </a:t>
            </a:r>
            <a:r>
              <a:rPr lang="en-US" dirty="0" err="1"/>
              <a:t>să</a:t>
            </a:r>
            <a:r>
              <a:rPr lang="en-US" dirty="0"/>
              <a:t> se </a:t>
            </a:r>
            <a:r>
              <a:rPr lang="en-US" dirty="0" err="1"/>
              <a:t>realizeze</a:t>
            </a:r>
            <a:r>
              <a:rPr lang="en-US" dirty="0"/>
              <a:t> </a:t>
            </a:r>
            <a:r>
              <a:rPr lang="en-US" dirty="0" err="1"/>
              <a:t>în</a:t>
            </a:r>
            <a:r>
              <a:rPr lang="en-US" dirty="0"/>
              <a:t> </a:t>
            </a:r>
            <a:r>
              <a:rPr lang="en-US" dirty="0" err="1"/>
              <a:t>cadrul</a:t>
            </a:r>
            <a:r>
              <a:rPr lang="en-US" dirty="0"/>
              <a:t> </a:t>
            </a:r>
            <a:r>
              <a:rPr lang="en-US" dirty="0" err="1"/>
              <a:t>unei</a:t>
            </a:r>
            <a:r>
              <a:rPr lang="en-US" dirty="0"/>
              <a:t> </a:t>
            </a:r>
            <a:r>
              <a:rPr lang="en-US" dirty="0" err="1"/>
              <a:t>ferme</a:t>
            </a:r>
            <a:r>
              <a:rPr lang="en-US" dirty="0"/>
              <a:t> cu o </a:t>
            </a:r>
            <a:r>
              <a:rPr lang="en-US" dirty="0" err="1"/>
              <a:t>dimensiune</a:t>
            </a:r>
            <a:r>
              <a:rPr lang="en-US" dirty="0"/>
              <a:t> </a:t>
            </a:r>
            <a:r>
              <a:rPr lang="en-US" dirty="0" err="1"/>
              <a:t>economică</a:t>
            </a:r>
            <a:r>
              <a:rPr lang="en-US" dirty="0"/>
              <a:t> de minimum 4.000 euro SO </a:t>
            </a:r>
            <a:r>
              <a:rPr lang="en-US" dirty="0" err="1"/>
              <a:t>pentru</a:t>
            </a:r>
            <a:r>
              <a:rPr lang="en-US" dirty="0"/>
              <a:t> </a:t>
            </a:r>
            <a:r>
              <a:rPr lang="en-US" dirty="0" err="1"/>
              <a:t>struguri</a:t>
            </a:r>
            <a:r>
              <a:rPr lang="en-US" dirty="0"/>
              <a:t> de </a:t>
            </a:r>
            <a:r>
              <a:rPr lang="en-US" dirty="0" err="1"/>
              <a:t>masă</a:t>
            </a:r>
            <a:r>
              <a:rPr lang="en-US" dirty="0"/>
              <a:t> </a:t>
            </a:r>
            <a:r>
              <a:rPr lang="en-US" dirty="0" err="1"/>
              <a:t>și</a:t>
            </a:r>
            <a:r>
              <a:rPr lang="en-US" dirty="0"/>
              <a:t> 4105 euro SO </a:t>
            </a:r>
            <a:r>
              <a:rPr lang="en-US" dirty="0" err="1"/>
              <a:t>pentru</a:t>
            </a:r>
            <a:r>
              <a:rPr lang="en-US" dirty="0"/>
              <a:t> </a:t>
            </a:r>
            <a:r>
              <a:rPr lang="en-US" dirty="0" err="1"/>
              <a:t>hamei</a:t>
            </a:r>
            <a:r>
              <a:rPr lang="en-US" dirty="0"/>
              <a:t>;</a:t>
            </a:r>
          </a:p>
          <a:p>
            <a:pPr marL="285750" lvl="0" indent="-285750">
              <a:buFont typeface="Wingdings" panose="05000000000000000000" pitchFamily="2" charset="2"/>
              <a:buChar char="§"/>
            </a:pPr>
            <a:r>
              <a:rPr lang="en-US" dirty="0" err="1"/>
              <a:t>Solicitantul</a:t>
            </a:r>
            <a:r>
              <a:rPr lang="en-US" dirty="0"/>
              <a:t> </a:t>
            </a:r>
            <a:r>
              <a:rPr lang="en-US" dirty="0" err="1"/>
              <a:t>trebuie</a:t>
            </a:r>
            <a:r>
              <a:rPr lang="en-US" dirty="0"/>
              <a:t> </a:t>
            </a:r>
            <a:r>
              <a:rPr lang="en-US" dirty="0" err="1"/>
              <a:t>să</a:t>
            </a:r>
            <a:r>
              <a:rPr lang="en-US" dirty="0"/>
              <a:t> </a:t>
            </a:r>
            <a:r>
              <a:rPr lang="en-US" dirty="0" err="1"/>
              <a:t>demonstreze</a:t>
            </a:r>
            <a:r>
              <a:rPr lang="en-US" dirty="0"/>
              <a:t> </a:t>
            </a:r>
            <a:r>
              <a:rPr lang="en-US" dirty="0" err="1"/>
              <a:t>asigurarea</a:t>
            </a:r>
            <a:r>
              <a:rPr lang="en-US" dirty="0"/>
              <a:t> </a:t>
            </a:r>
            <a:r>
              <a:rPr lang="en-US" dirty="0" err="1"/>
              <a:t>cofinanțării</a:t>
            </a:r>
            <a:r>
              <a:rPr lang="en-US" dirty="0"/>
              <a:t> </a:t>
            </a:r>
            <a:r>
              <a:rPr lang="en-US" dirty="0" err="1"/>
              <a:t>investiției</a:t>
            </a:r>
            <a:r>
              <a:rPr lang="en-US" dirty="0"/>
              <a:t>;</a:t>
            </a:r>
          </a:p>
          <a:p>
            <a:pPr marL="285750" lvl="0" indent="-285750">
              <a:buFont typeface="Wingdings" panose="05000000000000000000" pitchFamily="2" charset="2"/>
              <a:buChar char="§"/>
            </a:pPr>
            <a:r>
              <a:rPr lang="en-US" dirty="0" err="1"/>
              <a:t>Viabilitatea</a:t>
            </a:r>
            <a:r>
              <a:rPr lang="en-US" dirty="0"/>
              <a:t> </a:t>
            </a:r>
            <a:r>
              <a:rPr lang="en-US" dirty="0" err="1"/>
              <a:t>economică</a:t>
            </a:r>
            <a:r>
              <a:rPr lang="en-US" dirty="0"/>
              <a:t> a </a:t>
            </a:r>
            <a:r>
              <a:rPr lang="en-US" dirty="0" err="1"/>
              <a:t>investiției</a:t>
            </a:r>
            <a:r>
              <a:rPr lang="en-US" dirty="0"/>
              <a:t> </a:t>
            </a:r>
            <a:r>
              <a:rPr lang="en-US" dirty="0" err="1"/>
              <a:t>trebuie</a:t>
            </a:r>
            <a:r>
              <a:rPr lang="en-US" dirty="0"/>
              <a:t> </a:t>
            </a:r>
            <a:r>
              <a:rPr lang="en-US" dirty="0" err="1"/>
              <a:t>să</a:t>
            </a:r>
            <a:r>
              <a:rPr lang="en-US" dirty="0"/>
              <a:t> fie </a:t>
            </a:r>
            <a:r>
              <a:rPr lang="en-US" dirty="0" err="1"/>
              <a:t>demonstrată</a:t>
            </a:r>
            <a:r>
              <a:rPr lang="en-US" dirty="0"/>
              <a:t> </a:t>
            </a:r>
            <a:r>
              <a:rPr lang="en-US" dirty="0" err="1"/>
              <a:t>în</a:t>
            </a:r>
            <a:r>
              <a:rPr lang="en-US" dirty="0"/>
              <a:t> </a:t>
            </a:r>
            <a:r>
              <a:rPr lang="en-US" dirty="0" err="1"/>
              <a:t>baza</a:t>
            </a:r>
            <a:r>
              <a:rPr lang="en-US" dirty="0"/>
              <a:t> </a:t>
            </a:r>
            <a:r>
              <a:rPr lang="en-US" dirty="0" err="1"/>
              <a:t>documentației</a:t>
            </a:r>
            <a:r>
              <a:rPr lang="en-US" dirty="0"/>
              <a:t> </a:t>
            </a:r>
            <a:r>
              <a:rPr lang="en-US" dirty="0" err="1"/>
              <a:t>tehnico-economice</a:t>
            </a:r>
            <a:r>
              <a:rPr lang="en-US" dirty="0"/>
              <a:t>;</a:t>
            </a:r>
          </a:p>
          <a:p>
            <a:pPr marL="285750" lvl="0" indent="-285750">
              <a:buFont typeface="Wingdings" panose="05000000000000000000" pitchFamily="2" charset="2"/>
              <a:buChar char="§"/>
            </a:pPr>
            <a:r>
              <a:rPr lang="en-US" dirty="0" err="1"/>
              <a:t>Investiția</a:t>
            </a:r>
            <a:r>
              <a:rPr lang="en-US" dirty="0"/>
              <a:t> </a:t>
            </a:r>
            <a:r>
              <a:rPr lang="en-US" dirty="0" err="1"/>
              <a:t>va</a:t>
            </a:r>
            <a:r>
              <a:rPr lang="en-US" dirty="0"/>
              <a:t> </a:t>
            </a:r>
            <a:r>
              <a:rPr lang="en-US" dirty="0" err="1"/>
              <a:t>respecta</a:t>
            </a:r>
            <a:r>
              <a:rPr lang="en-US" dirty="0"/>
              <a:t> </a:t>
            </a:r>
            <a:r>
              <a:rPr lang="en-US" dirty="0" err="1"/>
              <a:t>prevederile</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aplicabilă</a:t>
            </a:r>
            <a:r>
              <a:rPr lang="en-US" dirty="0"/>
              <a:t> </a:t>
            </a:r>
            <a:r>
              <a:rPr lang="en-US" dirty="0" err="1"/>
              <a:t>proiectului</a:t>
            </a:r>
            <a:r>
              <a:rPr lang="en-US" dirty="0"/>
              <a:t>;</a:t>
            </a:r>
          </a:p>
          <a:p>
            <a:pPr marL="285750" lvl="0" indent="-285750">
              <a:buFont typeface="Wingdings" panose="05000000000000000000" pitchFamily="2" charset="2"/>
              <a:buChar char="§"/>
            </a:pPr>
            <a:r>
              <a:rPr lang="en-US" dirty="0" err="1"/>
              <a:t>Încadrarea</a:t>
            </a:r>
            <a:r>
              <a:rPr lang="en-US" dirty="0"/>
              <a:t> </a:t>
            </a:r>
            <a:r>
              <a:rPr lang="en-US" dirty="0" err="1"/>
              <a:t>în</a:t>
            </a:r>
            <a:r>
              <a:rPr lang="en-US" dirty="0"/>
              <a:t> zona de </a:t>
            </a:r>
            <a:r>
              <a:rPr lang="en-US" dirty="0" err="1"/>
              <a:t>favorabilitate</a:t>
            </a:r>
            <a:r>
              <a:rPr lang="en-US" dirty="0"/>
              <a:t> </a:t>
            </a:r>
            <a:r>
              <a:rPr lang="en-US" dirty="0" err="1"/>
              <a:t>pentru</a:t>
            </a:r>
            <a:r>
              <a:rPr lang="en-US" dirty="0"/>
              <a:t> </a:t>
            </a:r>
            <a:r>
              <a:rPr lang="en-US" dirty="0" err="1"/>
              <a:t>cultura</a:t>
            </a:r>
            <a:r>
              <a:rPr lang="en-US" dirty="0"/>
              <a:t> de </a:t>
            </a:r>
            <a:r>
              <a:rPr lang="en-US" dirty="0" err="1"/>
              <a:t>hamei</a:t>
            </a:r>
            <a:r>
              <a:rPr lang="en-US" dirty="0"/>
              <a:t>;</a:t>
            </a:r>
          </a:p>
          <a:p>
            <a:pPr marL="285750" lvl="0" indent="-285750">
              <a:buFont typeface="Wingdings" panose="05000000000000000000" pitchFamily="2" charset="2"/>
              <a:buChar char="§"/>
            </a:pPr>
            <a:r>
              <a:rPr lang="en-US" dirty="0" err="1"/>
              <a:t>În</a:t>
            </a:r>
            <a:r>
              <a:rPr lang="en-US" dirty="0"/>
              <a:t> </a:t>
            </a:r>
            <a:r>
              <a:rPr lang="en-US" dirty="0" err="1"/>
              <a:t>cazul</a:t>
            </a:r>
            <a:r>
              <a:rPr lang="en-US" dirty="0"/>
              <a:t> </a:t>
            </a:r>
            <a:r>
              <a:rPr lang="en-US" dirty="0" err="1"/>
              <a:t>înființării</a:t>
            </a:r>
            <a:r>
              <a:rPr lang="en-US" dirty="0"/>
              <a:t> </a:t>
            </a:r>
            <a:r>
              <a:rPr lang="en-US" dirty="0" err="1"/>
              <a:t>și</a:t>
            </a:r>
            <a:r>
              <a:rPr lang="en-US" dirty="0"/>
              <a:t>/</a:t>
            </a:r>
            <a:r>
              <a:rPr lang="en-US" dirty="0" err="1"/>
              <a:t>sau</a:t>
            </a:r>
            <a:r>
              <a:rPr lang="en-US" dirty="0"/>
              <a:t> </a:t>
            </a:r>
            <a:r>
              <a:rPr lang="en-US" dirty="0" err="1"/>
              <a:t>replantării</a:t>
            </a:r>
            <a:r>
              <a:rPr lang="en-US" dirty="0"/>
              <a:t> </a:t>
            </a:r>
            <a:r>
              <a:rPr lang="en-US" dirty="0" err="1"/>
              <a:t>plantațiilor</a:t>
            </a:r>
            <a:r>
              <a:rPr lang="en-US" dirty="0"/>
              <a:t> de </a:t>
            </a:r>
            <a:r>
              <a:rPr lang="en-US" dirty="0" err="1"/>
              <a:t>struguri</a:t>
            </a:r>
            <a:r>
              <a:rPr lang="en-US" dirty="0"/>
              <a:t> de </a:t>
            </a:r>
            <a:r>
              <a:rPr lang="en-US" dirty="0" err="1"/>
              <a:t>masă</a:t>
            </a:r>
            <a:r>
              <a:rPr lang="en-US" dirty="0"/>
              <a:t> </a:t>
            </a:r>
            <a:r>
              <a:rPr lang="en-US" dirty="0" err="1"/>
              <a:t>sau</a:t>
            </a:r>
            <a:r>
              <a:rPr lang="en-US" dirty="0"/>
              <a:t> </a:t>
            </a:r>
            <a:r>
              <a:rPr lang="en-US" dirty="0" err="1"/>
              <a:t>hamei</a:t>
            </a:r>
            <a:r>
              <a:rPr lang="en-US" dirty="0"/>
              <a:t> </a:t>
            </a:r>
            <a:r>
              <a:rPr lang="en-US" dirty="0" err="1"/>
              <a:t>solicitantul</a:t>
            </a:r>
            <a:r>
              <a:rPr lang="en-US" dirty="0"/>
              <a:t> </a:t>
            </a:r>
            <a:r>
              <a:rPr lang="en-US" dirty="0" err="1"/>
              <a:t>trebuie</a:t>
            </a:r>
            <a:r>
              <a:rPr lang="en-US" dirty="0"/>
              <a:t> </a:t>
            </a:r>
            <a:r>
              <a:rPr lang="en-US" dirty="0" err="1"/>
              <a:t>să</a:t>
            </a:r>
            <a:r>
              <a:rPr lang="en-US" dirty="0"/>
              <a:t> </a:t>
            </a:r>
            <a:r>
              <a:rPr lang="en-US" dirty="0" err="1"/>
              <a:t>utilizeze</a:t>
            </a:r>
            <a:r>
              <a:rPr lang="en-US" dirty="0"/>
              <a:t>, </a:t>
            </a:r>
            <a:r>
              <a:rPr lang="en-US" dirty="0" err="1"/>
              <a:t>doar</a:t>
            </a:r>
            <a:r>
              <a:rPr lang="en-US" dirty="0"/>
              <a:t> material de </a:t>
            </a:r>
            <a:r>
              <a:rPr lang="en-US" dirty="0" err="1"/>
              <a:t>plantare</a:t>
            </a:r>
            <a:r>
              <a:rPr lang="en-US" dirty="0"/>
              <a:t> din </a:t>
            </a:r>
            <a:r>
              <a:rPr lang="en-US" dirty="0" err="1"/>
              <a:t>categoria</a:t>
            </a:r>
            <a:r>
              <a:rPr lang="en-US" dirty="0"/>
              <a:t> </a:t>
            </a:r>
            <a:r>
              <a:rPr lang="en-US" dirty="0" err="1"/>
              <a:t>biologică</a:t>
            </a:r>
            <a:r>
              <a:rPr lang="en-US" dirty="0"/>
              <a:t> </a:t>
            </a:r>
            <a:r>
              <a:rPr lang="en-US" dirty="0" err="1"/>
              <a:t>certificat</a:t>
            </a:r>
            <a:r>
              <a:rPr lang="en-US" dirty="0"/>
              <a:t> </a:t>
            </a:r>
            <a:r>
              <a:rPr lang="en-US" dirty="0" err="1"/>
              <a:t>sau</a:t>
            </a:r>
            <a:r>
              <a:rPr lang="en-US" dirty="0"/>
              <a:t> </a:t>
            </a:r>
            <a:r>
              <a:rPr lang="en-US" dirty="0" err="1"/>
              <a:t>dintr</a:t>
            </a:r>
            <a:r>
              <a:rPr lang="en-US" dirty="0"/>
              <a:t>-o </a:t>
            </a:r>
            <a:r>
              <a:rPr lang="en-US" dirty="0" err="1"/>
              <a:t>categorie</a:t>
            </a:r>
            <a:r>
              <a:rPr lang="en-US" dirty="0"/>
              <a:t> </a:t>
            </a:r>
            <a:r>
              <a:rPr lang="en-US" dirty="0" err="1"/>
              <a:t>superioară</a:t>
            </a:r>
            <a:r>
              <a:rPr lang="en-US" dirty="0"/>
              <a:t>;</a:t>
            </a:r>
          </a:p>
          <a:p>
            <a:pPr>
              <a:spcBef>
                <a:spcPts val="600"/>
              </a:spcBef>
            </a:pPr>
            <a:endParaRPr lang="ro-RO" b="1" i="1" dirty="0">
              <a:solidFill>
                <a:srgbClr val="0070C0"/>
              </a:solidFill>
            </a:endParaRPr>
          </a:p>
        </p:txBody>
      </p:sp>
    </p:spTree>
    <p:extLst>
      <p:ext uri="{BB962C8B-B14F-4D97-AF65-F5344CB8AC3E}">
        <p14:creationId xmlns:p14="http://schemas.microsoft.com/office/powerpoint/2010/main" val="3610402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26</a:t>
            </a:fld>
            <a:endParaRPr lang="ro-RO" dirty="0"/>
          </a:p>
        </p:txBody>
      </p:sp>
      <p:sp>
        <p:nvSpPr>
          <p:cNvPr id="3" name="Rectangle 2"/>
          <p:cNvSpPr/>
          <p:nvPr/>
        </p:nvSpPr>
        <p:spPr>
          <a:xfrm>
            <a:off x="720435" y="1190148"/>
            <a:ext cx="10934376" cy="4678204"/>
          </a:xfrm>
          <a:prstGeom prst="rect">
            <a:avLst/>
          </a:prstGeom>
        </p:spPr>
        <p:txBody>
          <a:bodyPr wrap="square">
            <a:spAutoFit/>
          </a:bodyPr>
          <a:lstStyle/>
          <a:p>
            <a:pPr>
              <a:spcBef>
                <a:spcPts val="600"/>
              </a:spcBef>
            </a:pPr>
            <a:r>
              <a:rPr lang="en-US" b="1" u="sng" dirty="0">
                <a:solidFill>
                  <a:srgbClr val="0070C0"/>
                </a:solidFill>
              </a:rPr>
              <a:t>DR-1</a:t>
            </a:r>
            <a:r>
              <a:rPr lang="ro-RO" b="1" u="sng" dirty="0">
                <a:solidFill>
                  <a:srgbClr val="0070C0"/>
                </a:solidFill>
              </a:rPr>
              <a:t>7</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sectoarele</a:t>
            </a:r>
            <a:r>
              <a:rPr lang="en-US" b="1" u="sng" dirty="0">
                <a:solidFill>
                  <a:srgbClr val="0070C0"/>
                </a:solidFill>
              </a:rPr>
              <a:t> </a:t>
            </a:r>
            <a:r>
              <a:rPr lang="en-US" b="1" u="sng" dirty="0" err="1">
                <a:solidFill>
                  <a:srgbClr val="0070C0"/>
                </a:solidFill>
              </a:rPr>
              <a:t>hamei</a:t>
            </a:r>
            <a:r>
              <a:rPr lang="en-US" b="1" u="sng" dirty="0">
                <a:solidFill>
                  <a:srgbClr val="0070C0"/>
                </a:solidFill>
              </a:rPr>
              <a:t> </a:t>
            </a:r>
            <a:r>
              <a:rPr lang="en-US" b="1" u="sng" dirty="0" err="1">
                <a:solidFill>
                  <a:srgbClr val="0070C0"/>
                </a:solidFill>
              </a:rPr>
              <a:t>și</a:t>
            </a:r>
            <a:r>
              <a:rPr lang="en-US" b="1" u="sng" dirty="0">
                <a:solidFill>
                  <a:srgbClr val="0070C0"/>
                </a:solidFill>
              </a:rPr>
              <a:t>/</a:t>
            </a:r>
            <a:r>
              <a:rPr lang="en-US" b="1" u="sng" dirty="0" err="1">
                <a:solidFill>
                  <a:srgbClr val="0070C0"/>
                </a:solidFill>
              </a:rPr>
              <a:t>sau</a:t>
            </a:r>
            <a:r>
              <a:rPr lang="en-US" b="1" u="sng" dirty="0">
                <a:solidFill>
                  <a:srgbClr val="0070C0"/>
                </a:solidFill>
              </a:rPr>
              <a:t> </a:t>
            </a:r>
            <a:r>
              <a:rPr lang="en-US" b="1" u="sng" dirty="0" err="1">
                <a:solidFill>
                  <a:srgbClr val="0070C0"/>
                </a:solidFill>
              </a:rPr>
              <a:t>struguri</a:t>
            </a:r>
            <a:r>
              <a:rPr lang="en-US" b="1" u="sng" dirty="0">
                <a:solidFill>
                  <a:srgbClr val="0070C0"/>
                </a:solidFill>
              </a:rPr>
              <a:t> de </a:t>
            </a:r>
            <a:r>
              <a:rPr lang="en-US" b="1" u="sng" dirty="0" err="1">
                <a:solidFill>
                  <a:srgbClr val="0070C0"/>
                </a:solidFill>
              </a:rPr>
              <a:t>masă</a:t>
            </a:r>
            <a:r>
              <a:rPr lang="ro-RO"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45.000.000 </a:t>
            </a:r>
            <a:r>
              <a:rPr lang="en-US" b="1" i="1" dirty="0" smtClean="0">
                <a:solidFill>
                  <a:srgbClr val="0070C0"/>
                </a:solidFill>
              </a:rPr>
              <a:t>Euro</a:t>
            </a:r>
          </a:p>
          <a:p>
            <a:pPr>
              <a:spcBef>
                <a:spcPts val="600"/>
              </a:spcBef>
            </a:pPr>
            <a:endParaRPr lang="en-US" b="1" i="1" dirty="0">
              <a:solidFill>
                <a:srgbClr val="0070C0"/>
              </a:solidFill>
            </a:endParaRPr>
          </a:p>
          <a:p>
            <a:r>
              <a:rPr lang="en-US" b="1" u="sng" dirty="0" err="1">
                <a:solidFill>
                  <a:srgbClr val="0070C0"/>
                </a:solidFill>
              </a:rPr>
              <a:t>Condiții</a:t>
            </a:r>
            <a:r>
              <a:rPr lang="en-US" b="1" u="sng" dirty="0">
                <a:solidFill>
                  <a:srgbClr val="0070C0"/>
                </a:solidFill>
              </a:rPr>
              <a:t> de </a:t>
            </a:r>
            <a:r>
              <a:rPr lang="en-US" b="1" u="sng" dirty="0" err="1" smtClean="0">
                <a:solidFill>
                  <a:srgbClr val="0070C0"/>
                </a:solidFill>
              </a:rPr>
              <a:t>eligibilitate</a:t>
            </a:r>
            <a:r>
              <a:rPr lang="en-US" b="1" u="sng" dirty="0" smtClean="0">
                <a:solidFill>
                  <a:srgbClr val="0070C0"/>
                </a:solidFill>
              </a:rPr>
              <a:t> (II):</a:t>
            </a:r>
            <a:endParaRPr lang="en-US" b="1" u="sng" dirty="0">
              <a:solidFill>
                <a:srgbClr val="0070C0"/>
              </a:solidFill>
            </a:endParaRPr>
          </a:p>
          <a:p>
            <a:pPr marL="285750" lvl="0" indent="-285750">
              <a:buFont typeface="Wingdings" panose="05000000000000000000" pitchFamily="2" charset="2"/>
              <a:buChar char="§"/>
            </a:pPr>
            <a:r>
              <a:rPr lang="en-US" dirty="0" err="1" smtClean="0"/>
              <a:t>În</a:t>
            </a:r>
            <a:r>
              <a:rPr lang="en-US" dirty="0" smtClean="0"/>
              <a:t> </a:t>
            </a:r>
            <a:r>
              <a:rPr lang="en-US" dirty="0" err="1"/>
              <a:t>cazul</a:t>
            </a:r>
            <a:r>
              <a:rPr lang="en-US" dirty="0"/>
              <a:t> </a:t>
            </a:r>
            <a:r>
              <a:rPr lang="en-US" dirty="0" err="1"/>
              <a:t>proiectelor</a:t>
            </a:r>
            <a:r>
              <a:rPr lang="en-US" dirty="0"/>
              <a:t> care </a:t>
            </a:r>
            <a:r>
              <a:rPr lang="en-US" dirty="0" err="1"/>
              <a:t>propun</a:t>
            </a:r>
            <a:r>
              <a:rPr lang="en-US" dirty="0"/>
              <a:t> </a:t>
            </a:r>
            <a:r>
              <a:rPr lang="en-US" dirty="0" err="1"/>
              <a:t>procesare</a:t>
            </a:r>
            <a:r>
              <a:rPr lang="en-US" dirty="0"/>
              <a:t>/</a:t>
            </a:r>
            <a:r>
              <a:rPr lang="en-US" dirty="0" err="1"/>
              <a:t>depozitare</a:t>
            </a:r>
            <a:r>
              <a:rPr lang="en-US" dirty="0"/>
              <a:t>/</a:t>
            </a:r>
            <a:r>
              <a:rPr lang="en-US" dirty="0" err="1"/>
              <a:t>condiționare</a:t>
            </a:r>
            <a:r>
              <a:rPr lang="en-US" dirty="0"/>
              <a:t>, minimum 50% din </a:t>
            </a:r>
            <a:r>
              <a:rPr lang="en-US" dirty="0" err="1"/>
              <a:t>produsele</a:t>
            </a:r>
            <a:r>
              <a:rPr lang="en-US" dirty="0"/>
              <a:t> </a:t>
            </a:r>
            <a:r>
              <a:rPr lang="en-US" dirty="0" err="1"/>
              <a:t>agricole</a:t>
            </a:r>
            <a:r>
              <a:rPr lang="en-US" dirty="0"/>
              <a:t> care </a:t>
            </a:r>
            <a:r>
              <a:rPr lang="en-US" dirty="0" err="1"/>
              <a:t>sunt</a:t>
            </a:r>
            <a:r>
              <a:rPr lang="en-US" dirty="0"/>
              <a:t> </a:t>
            </a:r>
            <a:r>
              <a:rPr lang="en-US" dirty="0" err="1"/>
              <a:t>supuse</a:t>
            </a:r>
            <a:r>
              <a:rPr lang="en-US" dirty="0"/>
              <a:t> </a:t>
            </a:r>
            <a:r>
              <a:rPr lang="en-US" dirty="0" err="1"/>
              <a:t>procesării</a:t>
            </a:r>
            <a:r>
              <a:rPr lang="en-US" dirty="0"/>
              <a:t>/</a:t>
            </a:r>
            <a:r>
              <a:rPr lang="en-US" dirty="0" err="1"/>
              <a:t>depozitării</a:t>
            </a:r>
            <a:r>
              <a:rPr lang="en-US" dirty="0"/>
              <a:t>/</a:t>
            </a:r>
            <a:r>
              <a:rPr lang="en-US" dirty="0" err="1"/>
              <a:t>condiționării</a:t>
            </a:r>
            <a:r>
              <a:rPr lang="en-US" dirty="0"/>
              <a:t> </a:t>
            </a:r>
            <a:r>
              <a:rPr lang="en-US" dirty="0" err="1"/>
              <a:t>trebuie</a:t>
            </a:r>
            <a:r>
              <a:rPr lang="en-US" dirty="0"/>
              <a:t> </a:t>
            </a:r>
            <a:r>
              <a:rPr lang="en-US" dirty="0" err="1"/>
              <a:t>să</a:t>
            </a:r>
            <a:r>
              <a:rPr lang="en-US" dirty="0"/>
              <a:t> </a:t>
            </a:r>
            <a:r>
              <a:rPr lang="en-US" dirty="0" err="1"/>
              <a:t>provină</a:t>
            </a:r>
            <a:r>
              <a:rPr lang="en-US" dirty="0"/>
              <a:t> din </a:t>
            </a:r>
            <a:r>
              <a:rPr lang="en-US" dirty="0" err="1"/>
              <a:t>exploatația</a:t>
            </a:r>
            <a:r>
              <a:rPr lang="en-US" dirty="0"/>
              <a:t> </a:t>
            </a:r>
            <a:r>
              <a:rPr lang="en-US" dirty="0" err="1"/>
              <a:t>proprie</a:t>
            </a:r>
            <a:r>
              <a:rPr lang="en-US" dirty="0"/>
              <a:t> </a:t>
            </a:r>
            <a:r>
              <a:rPr lang="en-US" dirty="0" err="1"/>
              <a:t>și</a:t>
            </a:r>
            <a:r>
              <a:rPr lang="en-US" dirty="0"/>
              <a:t>/</a:t>
            </a:r>
            <a:r>
              <a:rPr lang="en-US" dirty="0" err="1"/>
              <a:t>sau</a:t>
            </a:r>
            <a:r>
              <a:rPr lang="en-US" dirty="0"/>
              <a:t> din </a:t>
            </a:r>
            <a:r>
              <a:rPr lang="en-US" dirty="0" err="1"/>
              <a:t>exploatațiile</a:t>
            </a:r>
            <a:r>
              <a:rPr lang="en-US" dirty="0"/>
              <a:t> </a:t>
            </a:r>
            <a:r>
              <a:rPr lang="en-US" dirty="0" err="1"/>
              <a:t>membrilor</a:t>
            </a:r>
            <a:r>
              <a:rPr lang="en-US" dirty="0"/>
              <a:t> (</a:t>
            </a:r>
            <a:r>
              <a:rPr lang="en-US" dirty="0" err="1"/>
              <a:t>în</a:t>
            </a:r>
            <a:r>
              <a:rPr lang="en-US" dirty="0"/>
              <a:t> </a:t>
            </a:r>
            <a:r>
              <a:rPr lang="en-US" dirty="0" err="1"/>
              <a:t>cazul</a:t>
            </a:r>
            <a:r>
              <a:rPr lang="en-US" dirty="0"/>
              <a:t> </a:t>
            </a:r>
            <a:r>
              <a:rPr lang="en-US" dirty="0" err="1"/>
              <a:t>formelor</a:t>
            </a:r>
            <a:r>
              <a:rPr lang="en-US" dirty="0"/>
              <a:t> </a:t>
            </a:r>
            <a:r>
              <a:rPr lang="en-US" dirty="0" err="1"/>
              <a:t>asociative</a:t>
            </a:r>
            <a:r>
              <a:rPr lang="en-US" dirty="0"/>
              <a:t>);</a:t>
            </a:r>
          </a:p>
          <a:p>
            <a:pPr marL="285750" lvl="0" indent="-285750">
              <a:buFont typeface="Wingdings" panose="05000000000000000000" pitchFamily="2" charset="2"/>
              <a:buChar char="§"/>
            </a:pPr>
            <a:r>
              <a:rPr lang="en-US" dirty="0" err="1"/>
              <a:t>În</a:t>
            </a:r>
            <a:r>
              <a:rPr lang="en-US" dirty="0"/>
              <a:t> </a:t>
            </a:r>
            <a:r>
              <a:rPr lang="en-US" dirty="0" err="1"/>
              <a:t>cazul</a:t>
            </a:r>
            <a:r>
              <a:rPr lang="en-US" dirty="0"/>
              <a:t> </a:t>
            </a:r>
            <a:r>
              <a:rPr lang="en-US" dirty="0" err="1"/>
              <a:t>în</a:t>
            </a:r>
            <a:r>
              <a:rPr lang="en-US" dirty="0"/>
              <a:t> care </a:t>
            </a:r>
            <a:r>
              <a:rPr lang="en-US" dirty="0" err="1"/>
              <a:t>proiectul</a:t>
            </a:r>
            <a:r>
              <a:rPr lang="en-US" dirty="0"/>
              <a:t> </a:t>
            </a:r>
            <a:r>
              <a:rPr lang="en-US" dirty="0" err="1"/>
              <a:t>prevede</a:t>
            </a:r>
            <a:r>
              <a:rPr lang="en-US" dirty="0"/>
              <a:t> </a:t>
            </a:r>
            <a:r>
              <a:rPr lang="en-US" dirty="0" err="1"/>
              <a:t>investiții</a:t>
            </a:r>
            <a:r>
              <a:rPr lang="en-US" dirty="0"/>
              <a:t> </a:t>
            </a:r>
            <a:r>
              <a:rPr lang="en-US" dirty="0" err="1"/>
              <a:t>în</a:t>
            </a:r>
            <a:r>
              <a:rPr lang="en-US" dirty="0"/>
              <a:t> </a:t>
            </a:r>
            <a:r>
              <a:rPr lang="en-US" dirty="0" err="1"/>
              <a:t>echipamente</a:t>
            </a:r>
            <a:r>
              <a:rPr lang="en-US" dirty="0"/>
              <a:t> de </a:t>
            </a:r>
            <a:r>
              <a:rPr lang="en-US" dirty="0" err="1"/>
              <a:t>irigații</a:t>
            </a:r>
            <a:r>
              <a:rPr lang="en-US" dirty="0"/>
              <a:t> la </a:t>
            </a:r>
            <a:r>
              <a:rPr lang="en-US" dirty="0" err="1"/>
              <a:t>nivelul</a:t>
            </a:r>
            <a:r>
              <a:rPr lang="en-US" dirty="0"/>
              <a:t> </a:t>
            </a:r>
            <a:r>
              <a:rPr lang="en-US" dirty="0" err="1"/>
              <a:t>fermei</a:t>
            </a:r>
            <a:r>
              <a:rPr lang="en-US" dirty="0"/>
              <a:t> </a:t>
            </a:r>
            <a:r>
              <a:rPr lang="en-US" dirty="0" err="1"/>
              <a:t>acestea</a:t>
            </a:r>
            <a:r>
              <a:rPr lang="en-US" dirty="0"/>
              <a:t> </a:t>
            </a:r>
            <a:r>
              <a:rPr lang="en-US" dirty="0" err="1"/>
              <a:t>sunt</a:t>
            </a:r>
            <a:r>
              <a:rPr lang="en-US" dirty="0"/>
              <a:t> </a:t>
            </a:r>
            <a:r>
              <a:rPr lang="en-US" dirty="0" err="1"/>
              <a:t>eligibile</a:t>
            </a:r>
            <a:r>
              <a:rPr lang="en-US" dirty="0"/>
              <a:t> </a:t>
            </a:r>
            <a:r>
              <a:rPr lang="en-US" dirty="0" err="1"/>
              <a:t>doar</a:t>
            </a:r>
            <a:r>
              <a:rPr lang="en-US" dirty="0"/>
              <a:t> </a:t>
            </a:r>
            <a:r>
              <a:rPr lang="en-US" dirty="0" err="1"/>
              <a:t>dacă</a:t>
            </a:r>
            <a:r>
              <a:rPr lang="en-US" dirty="0"/>
              <a:t> </a:t>
            </a:r>
            <a:r>
              <a:rPr lang="en-US" dirty="0" err="1"/>
              <a:t>îndeplinesc</a:t>
            </a:r>
            <a:r>
              <a:rPr lang="en-US" dirty="0"/>
              <a:t> </a:t>
            </a:r>
            <a:r>
              <a:rPr lang="en-US" dirty="0" err="1"/>
              <a:t>condițiile</a:t>
            </a:r>
            <a:r>
              <a:rPr lang="en-US" dirty="0"/>
              <a:t> </a:t>
            </a:r>
            <a:r>
              <a:rPr lang="en-US" dirty="0" err="1"/>
              <a:t>specificate</a:t>
            </a:r>
            <a:r>
              <a:rPr lang="en-US" dirty="0"/>
              <a:t> </a:t>
            </a:r>
            <a:r>
              <a:rPr lang="en-US" dirty="0" err="1"/>
              <a:t>în</a:t>
            </a:r>
            <a:r>
              <a:rPr lang="en-US" dirty="0"/>
              <a:t> art.74 din </a:t>
            </a:r>
            <a:r>
              <a:rPr lang="en-US" dirty="0" err="1"/>
              <a:t>Regulamentul</a:t>
            </a:r>
            <a:r>
              <a:rPr lang="en-US" dirty="0"/>
              <a:t> (UE) </a:t>
            </a:r>
            <a:r>
              <a:rPr lang="en-US" dirty="0" err="1"/>
              <a:t>nr</a:t>
            </a:r>
            <a:r>
              <a:rPr lang="en-US" dirty="0"/>
              <a:t>. 2115/2021, </a:t>
            </a:r>
            <a:r>
              <a:rPr lang="en-US" dirty="0" err="1"/>
              <a:t>iar</a:t>
            </a:r>
            <a:r>
              <a:rPr lang="en-US" dirty="0"/>
              <a:t> la </a:t>
            </a:r>
            <a:r>
              <a:rPr lang="en-US" dirty="0" err="1"/>
              <a:t>nivelul</a:t>
            </a:r>
            <a:r>
              <a:rPr lang="en-US" dirty="0"/>
              <a:t> </a:t>
            </a:r>
            <a:r>
              <a:rPr lang="en-US" dirty="0" err="1"/>
              <a:t>proiectului</a:t>
            </a:r>
            <a:r>
              <a:rPr lang="en-US" dirty="0"/>
              <a:t>, </a:t>
            </a:r>
            <a:r>
              <a:rPr lang="en-US" dirty="0" err="1"/>
              <a:t>este</a:t>
            </a:r>
            <a:r>
              <a:rPr lang="en-US" dirty="0"/>
              <a:t> </a:t>
            </a:r>
            <a:r>
              <a:rPr lang="en-US" dirty="0" err="1"/>
              <a:t>demonstrat</a:t>
            </a:r>
            <a:r>
              <a:rPr lang="en-US" dirty="0"/>
              <a:t> </a:t>
            </a:r>
            <a:r>
              <a:rPr lang="en-US" dirty="0" err="1"/>
              <a:t>faptul</a:t>
            </a:r>
            <a:r>
              <a:rPr lang="en-US" dirty="0"/>
              <a:t> </a:t>
            </a:r>
            <a:r>
              <a:rPr lang="en-US" dirty="0" err="1"/>
              <a:t>că</a:t>
            </a:r>
            <a:r>
              <a:rPr lang="en-US" dirty="0"/>
              <a:t>:</a:t>
            </a:r>
          </a:p>
          <a:p>
            <a:pPr marL="342900" indent="-342900">
              <a:buFont typeface="+mj-lt"/>
              <a:buAutoNum type="alphaLcParenR"/>
            </a:pPr>
            <a:r>
              <a:rPr lang="en-US" dirty="0" err="1" smtClean="0"/>
              <a:t>în</a:t>
            </a:r>
            <a:r>
              <a:rPr lang="en-US" dirty="0" smtClean="0"/>
              <a:t> </a:t>
            </a:r>
            <a:r>
              <a:rPr lang="en-US" dirty="0" err="1"/>
              <a:t>urma</a:t>
            </a:r>
            <a:r>
              <a:rPr lang="en-US" dirty="0"/>
              <a:t> </a:t>
            </a:r>
            <a:r>
              <a:rPr lang="en-US" dirty="0" err="1"/>
              <a:t>evaluării</a:t>
            </a:r>
            <a:r>
              <a:rPr lang="en-US" dirty="0"/>
              <a:t> ex-ante, </a:t>
            </a:r>
            <a:r>
              <a:rPr lang="en-US" dirty="0" err="1"/>
              <a:t>investiţia</a:t>
            </a:r>
            <a:r>
              <a:rPr lang="en-US" dirty="0"/>
              <a:t> </a:t>
            </a:r>
            <a:r>
              <a:rPr lang="en-US" dirty="0" err="1"/>
              <a:t>asigură</a:t>
            </a:r>
            <a:r>
              <a:rPr lang="en-US" dirty="0"/>
              <a:t> </a:t>
            </a:r>
            <a:r>
              <a:rPr lang="en-US" dirty="0" err="1"/>
              <a:t>posibile</a:t>
            </a:r>
            <a:r>
              <a:rPr lang="en-US" dirty="0"/>
              <a:t> </a:t>
            </a:r>
            <a:r>
              <a:rPr lang="en-US" dirty="0" err="1"/>
              <a:t>economii</a:t>
            </a:r>
            <a:r>
              <a:rPr lang="en-US" dirty="0"/>
              <a:t> de </a:t>
            </a:r>
            <a:r>
              <a:rPr lang="en-US" dirty="0" err="1"/>
              <a:t>apă</a:t>
            </a:r>
            <a:r>
              <a:rPr lang="en-US" dirty="0"/>
              <a:t> de minimum </a:t>
            </a:r>
            <a:r>
              <a:rPr lang="en-US" dirty="0" smtClean="0"/>
              <a:t>10% </a:t>
            </a:r>
            <a:r>
              <a:rPr lang="en-US" dirty="0" err="1" smtClean="0"/>
              <a:t>și</a:t>
            </a:r>
            <a:endParaRPr lang="en-US" dirty="0"/>
          </a:p>
          <a:p>
            <a:pPr marL="342900" indent="-342900">
              <a:buFont typeface="+mj-lt"/>
              <a:buAutoNum type="alphaLcParenR"/>
            </a:pPr>
            <a:r>
              <a:rPr lang="en-US" dirty="0" err="1" smtClean="0"/>
              <a:t>în</a:t>
            </a:r>
            <a:r>
              <a:rPr lang="en-US" dirty="0" smtClean="0"/>
              <a:t> </a:t>
            </a:r>
            <a:r>
              <a:rPr lang="en-US" dirty="0" err="1"/>
              <a:t>cazul</a:t>
            </a:r>
            <a:r>
              <a:rPr lang="en-US" dirty="0"/>
              <a:t> </a:t>
            </a:r>
            <a:r>
              <a:rPr lang="en-US" dirty="0" err="1"/>
              <a:t>în</a:t>
            </a:r>
            <a:r>
              <a:rPr lang="en-US" dirty="0"/>
              <a:t> care </a:t>
            </a:r>
            <a:r>
              <a:rPr lang="en-US" dirty="0" err="1"/>
              <a:t>investiţia</a:t>
            </a:r>
            <a:r>
              <a:rPr lang="en-US" dirty="0"/>
              <a:t> </a:t>
            </a:r>
            <a:r>
              <a:rPr lang="en-US" dirty="0" err="1"/>
              <a:t>afectează</a:t>
            </a:r>
            <a:r>
              <a:rPr lang="en-US" dirty="0"/>
              <a:t> </a:t>
            </a:r>
            <a:r>
              <a:rPr lang="en-US" dirty="0" err="1"/>
              <a:t>corpuri</a:t>
            </a:r>
            <a:r>
              <a:rPr lang="en-US" dirty="0"/>
              <a:t> de </a:t>
            </a:r>
            <a:r>
              <a:rPr lang="en-US" dirty="0" err="1"/>
              <a:t>apă</a:t>
            </a:r>
            <a:r>
              <a:rPr lang="en-US" dirty="0"/>
              <a:t> </a:t>
            </a:r>
            <a:r>
              <a:rPr lang="en-US" dirty="0" err="1"/>
              <a:t>subterană</a:t>
            </a:r>
            <a:r>
              <a:rPr lang="en-US" dirty="0"/>
              <a:t> </a:t>
            </a:r>
            <a:r>
              <a:rPr lang="en-US" dirty="0" err="1"/>
              <a:t>sau</a:t>
            </a:r>
            <a:r>
              <a:rPr lang="en-US" dirty="0"/>
              <a:t> de </a:t>
            </a:r>
            <a:r>
              <a:rPr lang="en-US" dirty="0" err="1"/>
              <a:t>suprafaţă</a:t>
            </a:r>
            <a:r>
              <a:rPr lang="en-US" dirty="0"/>
              <a:t> care au </a:t>
            </a:r>
            <a:r>
              <a:rPr lang="en-US" dirty="0" err="1"/>
              <a:t>fost</a:t>
            </a:r>
            <a:r>
              <a:rPr lang="en-US" dirty="0"/>
              <a:t> </a:t>
            </a:r>
            <a:r>
              <a:rPr lang="en-US" dirty="0" err="1"/>
              <a:t>identificate</a:t>
            </a:r>
            <a:r>
              <a:rPr lang="en-US" dirty="0"/>
              <a:t> ca </a:t>
            </a:r>
            <a:r>
              <a:rPr lang="en-US" dirty="0" err="1"/>
              <a:t>nesatisfăcătoare</a:t>
            </a:r>
            <a:r>
              <a:rPr lang="en-US" dirty="0"/>
              <a:t> </a:t>
            </a:r>
            <a:r>
              <a:rPr lang="en-US" dirty="0" err="1"/>
              <a:t>în</a:t>
            </a:r>
            <a:r>
              <a:rPr lang="en-US" dirty="0"/>
              <a:t> </a:t>
            </a:r>
            <a:r>
              <a:rPr lang="en-US" dirty="0" err="1"/>
              <a:t>planul</a:t>
            </a:r>
            <a:r>
              <a:rPr lang="en-US" dirty="0"/>
              <a:t> </a:t>
            </a:r>
            <a:r>
              <a:rPr lang="en-US" dirty="0" err="1"/>
              <a:t>coresupunzător</a:t>
            </a:r>
            <a:r>
              <a:rPr lang="en-US" dirty="0"/>
              <a:t> de management al </a:t>
            </a:r>
            <a:r>
              <a:rPr lang="en-US" dirty="0" err="1"/>
              <a:t>bazinului</a:t>
            </a:r>
            <a:r>
              <a:rPr lang="en-US" dirty="0"/>
              <a:t> </a:t>
            </a:r>
            <a:r>
              <a:rPr lang="en-US" dirty="0" err="1"/>
              <a:t>hidrografic</a:t>
            </a:r>
            <a:r>
              <a:rPr lang="en-US" dirty="0"/>
              <a:t> din motive legate de </a:t>
            </a:r>
            <a:r>
              <a:rPr lang="en-US" dirty="0" err="1"/>
              <a:t>cantitatea</a:t>
            </a:r>
            <a:r>
              <a:rPr lang="en-US" dirty="0"/>
              <a:t> de </a:t>
            </a:r>
            <a:r>
              <a:rPr lang="en-US" dirty="0" err="1"/>
              <a:t>apă</a:t>
            </a:r>
            <a:r>
              <a:rPr lang="en-US" dirty="0"/>
              <a:t>, </a:t>
            </a:r>
            <a:r>
              <a:rPr lang="en-US" dirty="0" err="1"/>
              <a:t>este</a:t>
            </a:r>
            <a:r>
              <a:rPr lang="en-US" dirty="0"/>
              <a:t> </a:t>
            </a:r>
            <a:r>
              <a:rPr lang="en-US" dirty="0" err="1"/>
              <a:t>realizată</a:t>
            </a:r>
            <a:r>
              <a:rPr lang="en-US" dirty="0"/>
              <a:t> o </a:t>
            </a:r>
            <a:r>
              <a:rPr lang="en-US" dirty="0" err="1"/>
              <a:t>reducere</a:t>
            </a:r>
            <a:r>
              <a:rPr lang="en-US" dirty="0"/>
              <a:t> </a:t>
            </a:r>
            <a:r>
              <a:rPr lang="en-US" dirty="0" err="1"/>
              <a:t>efectivă</a:t>
            </a:r>
            <a:r>
              <a:rPr lang="en-US" dirty="0"/>
              <a:t> a </a:t>
            </a:r>
            <a:r>
              <a:rPr lang="en-US" dirty="0" err="1"/>
              <a:t>utilizării</a:t>
            </a:r>
            <a:r>
              <a:rPr lang="en-US" dirty="0"/>
              <a:t> </a:t>
            </a:r>
            <a:r>
              <a:rPr lang="en-US" dirty="0" err="1"/>
              <a:t>apei</a:t>
            </a:r>
            <a:r>
              <a:rPr lang="en-US" dirty="0"/>
              <a:t> de minimum 50% din </a:t>
            </a:r>
            <a:r>
              <a:rPr lang="en-US" dirty="0" err="1"/>
              <a:t>posibilele</a:t>
            </a:r>
            <a:r>
              <a:rPr lang="en-US" dirty="0"/>
              <a:t> </a:t>
            </a:r>
            <a:r>
              <a:rPr lang="en-US" dirty="0" err="1"/>
              <a:t>economii</a:t>
            </a:r>
            <a:r>
              <a:rPr lang="en-US" dirty="0"/>
              <a:t> </a:t>
            </a:r>
            <a:r>
              <a:rPr lang="en-US" dirty="0" err="1"/>
              <a:t>stabilite</a:t>
            </a:r>
            <a:r>
              <a:rPr lang="en-US" dirty="0"/>
              <a:t> la </a:t>
            </a:r>
            <a:r>
              <a:rPr lang="en-US" dirty="0" err="1"/>
              <a:t>punctul</a:t>
            </a:r>
            <a:r>
              <a:rPr lang="en-US" dirty="0"/>
              <a:t> a) </a:t>
            </a:r>
            <a:r>
              <a:rPr lang="en-US" dirty="0" err="1"/>
              <a:t>sau</a:t>
            </a:r>
            <a:r>
              <a:rPr lang="en-US" dirty="0"/>
              <a:t> </a:t>
            </a:r>
            <a:r>
              <a:rPr lang="en-US" dirty="0" err="1"/>
              <a:t>în</a:t>
            </a:r>
            <a:r>
              <a:rPr lang="en-US" dirty="0"/>
              <a:t> </a:t>
            </a:r>
            <a:r>
              <a:rPr lang="en-US" dirty="0" err="1"/>
              <a:t>conformitate</a:t>
            </a:r>
            <a:r>
              <a:rPr lang="en-US" dirty="0"/>
              <a:t> cu </a:t>
            </a:r>
            <a:r>
              <a:rPr lang="en-US" dirty="0" err="1"/>
              <a:t>procentul</a:t>
            </a:r>
            <a:r>
              <a:rPr lang="en-US" dirty="0"/>
              <a:t> </a:t>
            </a:r>
            <a:r>
              <a:rPr lang="en-US" dirty="0" err="1"/>
              <a:t>stabilit</a:t>
            </a:r>
            <a:r>
              <a:rPr lang="en-US" dirty="0"/>
              <a:t> de </a:t>
            </a:r>
            <a:r>
              <a:rPr lang="en-US" dirty="0" err="1"/>
              <a:t>autoritatea</a:t>
            </a:r>
            <a:r>
              <a:rPr lang="en-US" dirty="0"/>
              <a:t> </a:t>
            </a:r>
            <a:r>
              <a:rPr lang="en-US" dirty="0" err="1"/>
              <a:t>competentă</a:t>
            </a:r>
            <a:r>
              <a:rPr lang="en-US" dirty="0"/>
              <a:t> (</a:t>
            </a:r>
            <a:r>
              <a:rPr lang="en-US" dirty="0" err="1"/>
              <a:t>dacă</a:t>
            </a:r>
            <a:r>
              <a:rPr lang="en-US" dirty="0"/>
              <a:t> </a:t>
            </a:r>
            <a:r>
              <a:rPr lang="en-US" dirty="0" err="1"/>
              <a:t>este</a:t>
            </a:r>
            <a:r>
              <a:rPr lang="en-US" dirty="0"/>
              <a:t> </a:t>
            </a:r>
            <a:r>
              <a:rPr lang="en-US" dirty="0" err="1"/>
              <a:t>cazul</a:t>
            </a:r>
            <a:r>
              <a:rPr lang="en-US" dirty="0"/>
              <a:t>), care </a:t>
            </a:r>
            <a:r>
              <a:rPr lang="en-US" dirty="0" err="1"/>
              <a:t>să</a:t>
            </a:r>
            <a:r>
              <a:rPr lang="en-US" dirty="0"/>
              <a:t> </a:t>
            </a:r>
            <a:r>
              <a:rPr lang="en-US" dirty="0" err="1"/>
              <a:t>contribuie</a:t>
            </a:r>
            <a:r>
              <a:rPr lang="en-US" dirty="0"/>
              <a:t> la </a:t>
            </a:r>
            <a:r>
              <a:rPr lang="en-US" dirty="0" err="1"/>
              <a:t>atingerea</a:t>
            </a:r>
            <a:r>
              <a:rPr lang="en-US" dirty="0"/>
              <a:t> </a:t>
            </a:r>
            <a:r>
              <a:rPr lang="en-US" dirty="0" err="1"/>
              <a:t>stării</a:t>
            </a:r>
            <a:r>
              <a:rPr lang="en-US" dirty="0"/>
              <a:t> </a:t>
            </a:r>
            <a:r>
              <a:rPr lang="en-US" dirty="0" err="1"/>
              <a:t>bune</a:t>
            </a:r>
            <a:r>
              <a:rPr lang="en-US" dirty="0"/>
              <a:t> a </a:t>
            </a:r>
            <a:r>
              <a:rPr lang="en-US" dirty="0" err="1"/>
              <a:t>acelor</a:t>
            </a:r>
            <a:r>
              <a:rPr lang="en-US" dirty="0"/>
              <a:t> </a:t>
            </a:r>
            <a:r>
              <a:rPr lang="en-US" dirty="0" err="1"/>
              <a:t>corpuri</a:t>
            </a:r>
            <a:r>
              <a:rPr lang="en-US" dirty="0"/>
              <a:t> de </a:t>
            </a:r>
            <a:r>
              <a:rPr lang="en-US" dirty="0" err="1"/>
              <a:t>apă</a:t>
            </a:r>
            <a:r>
              <a:rPr lang="en-US" dirty="0"/>
              <a:t>”.</a:t>
            </a:r>
          </a:p>
          <a:p>
            <a:pPr>
              <a:spcBef>
                <a:spcPts val="600"/>
              </a:spcBef>
            </a:pPr>
            <a:endParaRPr lang="ro-RO" b="1" i="1" dirty="0">
              <a:solidFill>
                <a:srgbClr val="0070C0"/>
              </a:solidFill>
            </a:endParaRPr>
          </a:p>
        </p:txBody>
      </p:sp>
    </p:spTree>
    <p:extLst>
      <p:ext uri="{BB962C8B-B14F-4D97-AF65-F5344CB8AC3E}">
        <p14:creationId xmlns:p14="http://schemas.microsoft.com/office/powerpoint/2010/main" val="2257004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27</a:t>
            </a:fld>
            <a:endParaRPr lang="ro-RO" dirty="0"/>
          </a:p>
        </p:txBody>
      </p:sp>
      <p:sp>
        <p:nvSpPr>
          <p:cNvPr id="3" name="Rectangle 2"/>
          <p:cNvSpPr/>
          <p:nvPr/>
        </p:nvSpPr>
        <p:spPr>
          <a:xfrm>
            <a:off x="720435" y="1291748"/>
            <a:ext cx="10769601" cy="4785926"/>
          </a:xfrm>
          <a:prstGeom prst="rect">
            <a:avLst/>
          </a:prstGeom>
        </p:spPr>
        <p:txBody>
          <a:bodyPr wrap="square">
            <a:spAutoFit/>
          </a:bodyPr>
          <a:lstStyle/>
          <a:p>
            <a:pPr>
              <a:spcBef>
                <a:spcPts val="600"/>
              </a:spcBef>
            </a:pPr>
            <a:r>
              <a:rPr lang="en-US" b="1" u="sng" dirty="0">
                <a:solidFill>
                  <a:srgbClr val="0070C0"/>
                </a:solidFill>
              </a:rPr>
              <a:t>DR</a:t>
            </a:r>
            <a:r>
              <a:rPr lang="ro-RO" b="1" u="sng" dirty="0">
                <a:solidFill>
                  <a:srgbClr val="0070C0"/>
                </a:solidFill>
              </a:rPr>
              <a:t>-</a:t>
            </a:r>
            <a:r>
              <a:rPr lang="en-US" b="1" u="sng" dirty="0">
                <a:solidFill>
                  <a:srgbClr val="0070C0"/>
                </a:solidFill>
              </a:rPr>
              <a:t>1</a:t>
            </a:r>
            <a:r>
              <a:rPr lang="ro-RO" b="1" u="sng" dirty="0">
                <a:solidFill>
                  <a:srgbClr val="0070C0"/>
                </a:solidFill>
              </a:rPr>
              <a:t>8</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floricultură</a:t>
            </a:r>
            <a:r>
              <a:rPr lang="en-US" b="1" u="sng" dirty="0">
                <a:solidFill>
                  <a:srgbClr val="0070C0"/>
                </a:solidFill>
              </a:rPr>
              <a:t>, </a:t>
            </a:r>
            <a:r>
              <a:rPr lang="en-US" b="1" u="sng" dirty="0" err="1">
                <a:solidFill>
                  <a:srgbClr val="0070C0"/>
                </a:solidFill>
              </a:rPr>
              <a:t>plante</a:t>
            </a:r>
            <a:r>
              <a:rPr lang="en-US" b="1" u="sng" dirty="0">
                <a:solidFill>
                  <a:srgbClr val="0070C0"/>
                </a:solidFill>
              </a:rPr>
              <a:t> </a:t>
            </a:r>
            <a:r>
              <a:rPr lang="en-US" b="1" u="sng" dirty="0" err="1">
                <a:solidFill>
                  <a:srgbClr val="0070C0"/>
                </a:solidFill>
              </a:rPr>
              <a:t>medicinale</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aromatice</a:t>
            </a:r>
            <a:r>
              <a:rPr lang="ro-RO" b="1"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5</a:t>
            </a:r>
            <a:r>
              <a:rPr lang="en-US" b="1" i="1" dirty="0">
                <a:solidFill>
                  <a:srgbClr val="0070C0"/>
                </a:solidFill>
              </a:rPr>
              <a:t>.</a:t>
            </a:r>
            <a:r>
              <a:rPr lang="ro-RO" b="1" i="1" dirty="0">
                <a:solidFill>
                  <a:srgbClr val="0070C0"/>
                </a:solidFill>
              </a:rPr>
              <a:t>000.000 </a:t>
            </a:r>
            <a:r>
              <a:rPr lang="en-US" b="1" i="1" dirty="0">
                <a:solidFill>
                  <a:srgbClr val="0070C0"/>
                </a:solidFill>
              </a:rPr>
              <a:t>Euro</a:t>
            </a:r>
            <a:endParaRPr lang="ro-RO" b="1" i="1" dirty="0">
              <a:solidFill>
                <a:srgbClr val="0070C0"/>
              </a:solidFill>
            </a:endParaRPr>
          </a:p>
          <a:p>
            <a:pPr>
              <a:spcBef>
                <a:spcPts val="600"/>
              </a:spcBef>
            </a:pPr>
            <a:endParaRPr lang="ro-RO" b="1" dirty="0"/>
          </a:p>
          <a:p>
            <a:pPr>
              <a:spcBef>
                <a:spcPts val="600"/>
              </a:spcBef>
            </a:pPr>
            <a:r>
              <a:rPr lang="en-US" b="1" dirty="0" err="1"/>
              <a:t>Beneficiari</a:t>
            </a:r>
            <a:r>
              <a:rPr lang="en-US" b="1" dirty="0"/>
              <a:t> </a:t>
            </a:r>
            <a:r>
              <a:rPr lang="en-US" b="1" dirty="0" err="1"/>
              <a:t>eligibili</a:t>
            </a:r>
            <a:r>
              <a:rPr lang="en-US" b="1" dirty="0"/>
              <a:t>:</a:t>
            </a:r>
            <a:endParaRPr lang="en-US" dirty="0"/>
          </a:p>
          <a:p>
            <a:pPr marL="742950" lvl="1" indent="-285750">
              <a:spcBef>
                <a:spcPts val="600"/>
              </a:spcBef>
              <a:buFont typeface="Arial" panose="020B0604020202020204" pitchFamily="34" charset="0"/>
              <a:buChar char="•"/>
            </a:pPr>
            <a:r>
              <a:rPr lang="en-US" dirty="0" err="1"/>
              <a:t>fermieri</a:t>
            </a:r>
            <a:r>
              <a:rPr lang="en-US" dirty="0"/>
              <a:t>, cu </a:t>
            </a:r>
            <a:r>
              <a:rPr lang="en-US" dirty="0" err="1"/>
              <a:t>excepția</a:t>
            </a:r>
            <a:r>
              <a:rPr lang="en-US" dirty="0"/>
              <a:t> </a:t>
            </a:r>
            <a:r>
              <a:rPr lang="en-US" dirty="0" err="1"/>
              <a:t>persoanelor</a:t>
            </a:r>
            <a:r>
              <a:rPr lang="en-US" dirty="0"/>
              <a:t> </a:t>
            </a:r>
            <a:r>
              <a:rPr lang="en-US" dirty="0" err="1"/>
              <a:t>fizice</a:t>
            </a:r>
            <a:r>
              <a:rPr lang="en-US" dirty="0"/>
              <a:t>;</a:t>
            </a:r>
          </a:p>
          <a:p>
            <a:pPr marL="742950" lvl="1" indent="-285750">
              <a:spcBef>
                <a:spcPts val="600"/>
              </a:spcBef>
              <a:buFont typeface="Arial" panose="020B0604020202020204" pitchFamily="34" charset="0"/>
              <a:buChar char="•"/>
            </a:pPr>
            <a:r>
              <a:rPr lang="en-US" dirty="0"/>
              <a:t>cooperative </a:t>
            </a:r>
            <a:r>
              <a:rPr lang="en-US" dirty="0" err="1"/>
              <a:t>agricole</a:t>
            </a:r>
            <a:r>
              <a:rPr lang="en-US" dirty="0"/>
              <a:t> </a:t>
            </a:r>
            <a:r>
              <a:rPr lang="en-US" dirty="0" err="1"/>
              <a:t>și</a:t>
            </a:r>
            <a:r>
              <a:rPr lang="en-US" dirty="0"/>
              <a:t> </a:t>
            </a:r>
            <a:r>
              <a:rPr lang="en-US" dirty="0" err="1"/>
              <a:t>societățile</a:t>
            </a:r>
            <a:r>
              <a:rPr lang="en-US" dirty="0"/>
              <a:t> cooperative care </a:t>
            </a:r>
            <a:r>
              <a:rPr lang="en-US" dirty="0" err="1"/>
              <a:t>reprezintă</a:t>
            </a:r>
            <a:r>
              <a:rPr lang="en-US" dirty="0"/>
              <a:t> </a:t>
            </a:r>
            <a:r>
              <a:rPr lang="en-US" dirty="0" err="1"/>
              <a:t>interesele</a:t>
            </a:r>
            <a:r>
              <a:rPr lang="en-US" dirty="0"/>
              <a:t> </a:t>
            </a:r>
            <a:r>
              <a:rPr lang="en-US" dirty="0" err="1"/>
              <a:t>membrilor</a:t>
            </a:r>
            <a:r>
              <a:rPr lang="en-US" dirty="0"/>
              <a:t> </a:t>
            </a:r>
            <a:r>
              <a:rPr lang="en-US" dirty="0" err="1"/>
              <a:t>fermieri</a:t>
            </a:r>
            <a:r>
              <a:rPr lang="en-US" dirty="0"/>
              <a:t>;</a:t>
            </a:r>
          </a:p>
          <a:p>
            <a:pPr marL="742950" lvl="1" indent="-285750">
              <a:spcBef>
                <a:spcPts val="600"/>
              </a:spcBef>
              <a:buFont typeface="Arial" panose="020B0604020202020204" pitchFamily="34" charset="0"/>
              <a:buChar char="•"/>
            </a:pPr>
            <a:r>
              <a:rPr lang="en-US" dirty="0" err="1"/>
              <a:t>grupuri</a:t>
            </a:r>
            <a:r>
              <a:rPr lang="en-US" dirty="0"/>
              <a:t> </a:t>
            </a:r>
            <a:r>
              <a:rPr lang="en-US" dirty="0" err="1"/>
              <a:t>și</a:t>
            </a:r>
            <a:r>
              <a:rPr lang="en-US" dirty="0"/>
              <a:t> </a:t>
            </a:r>
            <a:r>
              <a:rPr lang="en-US" dirty="0" err="1"/>
              <a:t>organizații</a:t>
            </a:r>
            <a:r>
              <a:rPr lang="en-US" dirty="0"/>
              <a:t> de </a:t>
            </a:r>
            <a:r>
              <a:rPr lang="en-US" dirty="0" err="1"/>
              <a:t>producători</a:t>
            </a:r>
            <a:r>
              <a:rPr lang="en-US" dirty="0"/>
              <a:t> </a:t>
            </a:r>
            <a:r>
              <a:rPr lang="en-US" dirty="0" err="1"/>
              <a:t>constituite</a:t>
            </a:r>
            <a:r>
              <a:rPr lang="en-US" dirty="0"/>
              <a:t> </a:t>
            </a:r>
            <a:r>
              <a:rPr lang="en-US" dirty="0" err="1"/>
              <a:t>în</a:t>
            </a:r>
            <a:r>
              <a:rPr lang="en-US" dirty="0"/>
              <a:t> </a:t>
            </a:r>
            <a:r>
              <a:rPr lang="en-US" dirty="0" err="1"/>
              <a:t>baza</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şi</a:t>
            </a:r>
            <a:r>
              <a:rPr lang="en-US" dirty="0"/>
              <a:t> </a:t>
            </a:r>
            <a:r>
              <a:rPr lang="en-US" dirty="0" err="1"/>
              <a:t>recunoscute</a:t>
            </a:r>
            <a:r>
              <a:rPr lang="en-US" dirty="0"/>
              <a:t> de MADR care </a:t>
            </a:r>
            <a:r>
              <a:rPr lang="en-US" dirty="0" err="1"/>
              <a:t>deservesc</a:t>
            </a:r>
            <a:r>
              <a:rPr lang="en-US" dirty="0"/>
              <a:t> </a:t>
            </a:r>
            <a:r>
              <a:rPr lang="en-US" dirty="0" err="1"/>
              <a:t>interesele</a:t>
            </a:r>
            <a:r>
              <a:rPr lang="en-US" dirty="0"/>
              <a:t> </a:t>
            </a:r>
            <a:r>
              <a:rPr lang="en-US" dirty="0" err="1"/>
              <a:t>membrilor</a:t>
            </a:r>
            <a:r>
              <a:rPr lang="en-US" dirty="0"/>
              <a:t>.</a:t>
            </a:r>
          </a:p>
          <a:p>
            <a:pPr>
              <a:spcBef>
                <a:spcPts val="600"/>
              </a:spcBef>
            </a:pPr>
            <a:r>
              <a:rPr lang="ro-RO" dirty="0"/>
              <a:t>I</a:t>
            </a:r>
            <a:r>
              <a:rPr lang="en-US" dirty="0" err="1"/>
              <a:t>ntervenți</a:t>
            </a:r>
            <a:r>
              <a:rPr lang="ro-RO" dirty="0"/>
              <a:t>a</a:t>
            </a:r>
            <a:r>
              <a:rPr lang="en-US" dirty="0"/>
              <a:t> </a:t>
            </a:r>
            <a:r>
              <a:rPr lang="en-US" dirty="0" err="1"/>
              <a:t>vizează</a:t>
            </a:r>
            <a:r>
              <a:rPr lang="en-US" dirty="0"/>
              <a:t> </a:t>
            </a:r>
            <a:r>
              <a:rPr lang="en-US" b="1" dirty="0" err="1"/>
              <a:t>investițiile</a:t>
            </a:r>
            <a:r>
              <a:rPr lang="en-US" b="1" dirty="0"/>
              <a:t> </a:t>
            </a:r>
            <a:r>
              <a:rPr lang="en-US" b="1" dirty="0" err="1"/>
              <a:t>corporale</a:t>
            </a:r>
            <a:r>
              <a:rPr lang="en-US" b="1" dirty="0"/>
              <a:t> </a:t>
            </a:r>
            <a:r>
              <a:rPr lang="en-US" b="1" dirty="0" err="1"/>
              <a:t>și</a:t>
            </a:r>
            <a:r>
              <a:rPr lang="en-US" b="1" dirty="0"/>
              <a:t> </a:t>
            </a:r>
            <a:r>
              <a:rPr lang="en-US" b="1" dirty="0" err="1"/>
              <a:t>necorporale</a:t>
            </a:r>
            <a:r>
              <a:rPr lang="en-US" b="1" dirty="0"/>
              <a:t> </a:t>
            </a:r>
            <a:r>
              <a:rPr lang="en-US" dirty="0" err="1"/>
              <a:t>necesare</a:t>
            </a:r>
            <a:r>
              <a:rPr lang="en-US" dirty="0"/>
              <a:t> </a:t>
            </a:r>
            <a:r>
              <a:rPr lang="en-US" dirty="0" err="1"/>
              <a:t>obținerii</a:t>
            </a:r>
            <a:r>
              <a:rPr lang="en-US" dirty="0"/>
              <a:t> </a:t>
            </a:r>
            <a:r>
              <a:rPr lang="en-US" dirty="0" err="1"/>
              <a:t>producției</a:t>
            </a:r>
            <a:r>
              <a:rPr lang="en-US" dirty="0"/>
              <a:t> </a:t>
            </a:r>
            <a:r>
              <a:rPr lang="en-US" dirty="0" err="1"/>
              <a:t>primare</a:t>
            </a:r>
            <a:r>
              <a:rPr lang="en-US" dirty="0"/>
              <a:t> de </a:t>
            </a:r>
            <a:r>
              <a:rPr lang="en-US" dirty="0" err="1"/>
              <a:t>flori</a:t>
            </a:r>
            <a:r>
              <a:rPr lang="en-US" dirty="0"/>
              <a:t>, </a:t>
            </a:r>
            <a:r>
              <a:rPr lang="en-US" dirty="0" err="1"/>
              <a:t>plante</a:t>
            </a:r>
            <a:r>
              <a:rPr lang="en-US" dirty="0"/>
              <a:t> </a:t>
            </a:r>
            <a:r>
              <a:rPr lang="en-US" dirty="0" err="1"/>
              <a:t>aromatice</a:t>
            </a:r>
            <a:r>
              <a:rPr lang="en-US" dirty="0"/>
              <a:t>, </a:t>
            </a:r>
            <a:r>
              <a:rPr lang="en-US" dirty="0" err="1"/>
              <a:t>plante</a:t>
            </a:r>
            <a:r>
              <a:rPr lang="en-US" dirty="0"/>
              <a:t> </a:t>
            </a:r>
            <a:r>
              <a:rPr lang="en-US" dirty="0" err="1"/>
              <a:t>medicinale</a:t>
            </a:r>
            <a:r>
              <a:rPr lang="en-US" dirty="0"/>
              <a:t>, </a:t>
            </a:r>
            <a:r>
              <a:rPr lang="en-US" dirty="0" err="1"/>
              <a:t>plante</a:t>
            </a:r>
            <a:r>
              <a:rPr lang="en-US" dirty="0"/>
              <a:t> </a:t>
            </a:r>
            <a:r>
              <a:rPr lang="en-US" dirty="0" err="1"/>
              <a:t>ornamentale</a:t>
            </a:r>
            <a:r>
              <a:rPr lang="en-US" dirty="0"/>
              <a:t>.</a:t>
            </a:r>
            <a:r>
              <a:rPr lang="ro-RO" dirty="0"/>
              <a:t> A</a:t>
            </a:r>
            <a:r>
              <a:rPr lang="en-US" dirty="0" err="1"/>
              <a:t>vând</a:t>
            </a:r>
            <a:r>
              <a:rPr lang="en-US" dirty="0"/>
              <a:t> </a:t>
            </a:r>
            <a:r>
              <a:rPr lang="en-US" dirty="0" err="1"/>
              <a:t>în</a:t>
            </a:r>
            <a:r>
              <a:rPr lang="en-US" dirty="0"/>
              <a:t> </a:t>
            </a:r>
            <a:r>
              <a:rPr lang="en-US" dirty="0" err="1"/>
              <a:t>vedere</a:t>
            </a:r>
            <a:r>
              <a:rPr lang="en-US" dirty="0"/>
              <a:t> </a:t>
            </a:r>
            <a:r>
              <a:rPr lang="en-US" dirty="0" err="1"/>
              <a:t>nevoia</a:t>
            </a:r>
            <a:r>
              <a:rPr lang="en-US" dirty="0"/>
              <a:t> de </a:t>
            </a:r>
            <a:r>
              <a:rPr lang="en-US" dirty="0" err="1"/>
              <a:t>creștere</a:t>
            </a:r>
            <a:r>
              <a:rPr lang="en-US" dirty="0"/>
              <a:t> a </a:t>
            </a:r>
            <a:r>
              <a:rPr lang="en-US" dirty="0" err="1"/>
              <a:t>valorii</a:t>
            </a:r>
            <a:r>
              <a:rPr lang="en-US" dirty="0"/>
              <a:t> </a:t>
            </a:r>
            <a:r>
              <a:rPr lang="en-US" dirty="0" err="1"/>
              <a:t>adăugate</a:t>
            </a:r>
            <a:r>
              <a:rPr lang="en-US" dirty="0"/>
              <a:t> a </a:t>
            </a:r>
            <a:r>
              <a:rPr lang="en-US" dirty="0" err="1"/>
              <a:t>produselor</a:t>
            </a:r>
            <a:r>
              <a:rPr lang="en-US" dirty="0"/>
              <a:t> </a:t>
            </a:r>
            <a:r>
              <a:rPr lang="en-US" dirty="0" err="1"/>
              <a:t>agricole</a:t>
            </a:r>
            <a:r>
              <a:rPr lang="en-US" dirty="0"/>
              <a:t> la </a:t>
            </a:r>
            <a:r>
              <a:rPr lang="en-US" dirty="0" err="1"/>
              <a:t>nivel</a:t>
            </a:r>
            <a:r>
              <a:rPr lang="en-US" dirty="0"/>
              <a:t> de </a:t>
            </a:r>
            <a:r>
              <a:rPr lang="en-US" dirty="0" err="1"/>
              <a:t>fermă</a:t>
            </a:r>
            <a:r>
              <a:rPr lang="en-US" dirty="0"/>
              <a:t> </a:t>
            </a:r>
            <a:r>
              <a:rPr lang="en-US" b="1" dirty="0"/>
              <a:t>se </a:t>
            </a:r>
            <a:r>
              <a:rPr lang="en-US" b="1" dirty="0" err="1"/>
              <a:t>va</a:t>
            </a:r>
            <a:r>
              <a:rPr lang="en-US" b="1" dirty="0"/>
              <a:t> </a:t>
            </a:r>
            <a:r>
              <a:rPr lang="en-US" b="1" dirty="0" err="1"/>
              <a:t>acorda</a:t>
            </a:r>
            <a:r>
              <a:rPr lang="en-US" b="1" dirty="0"/>
              <a:t> </a:t>
            </a:r>
            <a:r>
              <a:rPr lang="en-US" b="1" dirty="0" err="1"/>
              <a:t>sprijin</a:t>
            </a:r>
            <a:r>
              <a:rPr lang="en-US" b="1" dirty="0"/>
              <a:t> </a:t>
            </a:r>
            <a:r>
              <a:rPr lang="en-US" b="1" dirty="0" err="1"/>
              <a:t>pentru</a:t>
            </a:r>
            <a:r>
              <a:rPr lang="en-US" b="1" dirty="0"/>
              <a:t> </a:t>
            </a:r>
            <a:r>
              <a:rPr lang="en-US" b="1" dirty="0" err="1"/>
              <a:t>componentele</a:t>
            </a:r>
            <a:r>
              <a:rPr lang="en-US" b="1" dirty="0"/>
              <a:t> de </a:t>
            </a:r>
            <a:r>
              <a:rPr lang="en-US" b="1" dirty="0" err="1"/>
              <a:t>condiționare</a:t>
            </a:r>
            <a:r>
              <a:rPr lang="en-US" b="1" dirty="0"/>
              <a:t> </a:t>
            </a:r>
            <a:r>
              <a:rPr lang="en-US" b="1" dirty="0" err="1"/>
              <a:t>și</a:t>
            </a:r>
            <a:r>
              <a:rPr lang="en-US" b="1" dirty="0"/>
              <a:t>/</a:t>
            </a:r>
            <a:r>
              <a:rPr lang="en-US" b="1" dirty="0" err="1"/>
              <a:t>sau</a:t>
            </a:r>
            <a:r>
              <a:rPr lang="en-US" b="1" dirty="0"/>
              <a:t> </a:t>
            </a:r>
            <a:r>
              <a:rPr lang="en-US" b="1" dirty="0" err="1"/>
              <a:t>depozitare</a:t>
            </a:r>
            <a:r>
              <a:rPr lang="en-US" b="1" dirty="0"/>
              <a:t>, </a:t>
            </a:r>
            <a:r>
              <a:rPr lang="en-US" b="1" dirty="0" err="1"/>
              <a:t>procesare</a:t>
            </a:r>
            <a:r>
              <a:rPr lang="en-US" b="1" dirty="0"/>
              <a:t>, </a:t>
            </a:r>
            <a:r>
              <a:rPr lang="en-US" b="1" dirty="0" err="1"/>
              <a:t>în</a:t>
            </a:r>
            <a:r>
              <a:rPr lang="en-US" b="1" dirty="0"/>
              <a:t> </a:t>
            </a:r>
            <a:r>
              <a:rPr lang="en-US" b="1" dirty="0" err="1"/>
              <a:t>funcție</a:t>
            </a:r>
            <a:r>
              <a:rPr lang="en-US" b="1" dirty="0"/>
              <a:t> de </a:t>
            </a:r>
            <a:r>
              <a:rPr lang="en-US" b="1" dirty="0" err="1"/>
              <a:t>nevoile</a:t>
            </a:r>
            <a:r>
              <a:rPr lang="en-US" b="1" dirty="0"/>
              <a:t> de </a:t>
            </a:r>
            <a:r>
              <a:rPr lang="en-US" b="1" dirty="0" err="1"/>
              <a:t>dezvoltare</a:t>
            </a:r>
            <a:r>
              <a:rPr lang="en-US" b="1" dirty="0"/>
              <a:t> ale </a:t>
            </a:r>
            <a:r>
              <a:rPr lang="en-US" b="1" dirty="0" err="1"/>
              <a:t>fiecărei</a:t>
            </a:r>
            <a:r>
              <a:rPr lang="en-US" b="1" dirty="0"/>
              <a:t> </a:t>
            </a:r>
            <a:r>
              <a:rPr lang="en-US" b="1" dirty="0" err="1"/>
              <a:t>ferme</a:t>
            </a:r>
            <a:r>
              <a:rPr lang="en-US" dirty="0"/>
              <a:t>. </a:t>
            </a:r>
            <a:r>
              <a:rPr lang="en-US" b="1" dirty="0" err="1"/>
              <a:t>Procesarea</a:t>
            </a:r>
            <a:r>
              <a:rPr lang="en-US" dirty="0"/>
              <a:t> la </a:t>
            </a:r>
            <a:r>
              <a:rPr lang="en-US" dirty="0" err="1"/>
              <a:t>nivel</a:t>
            </a:r>
            <a:r>
              <a:rPr lang="en-US" dirty="0"/>
              <a:t> de </a:t>
            </a:r>
            <a:r>
              <a:rPr lang="en-US" dirty="0" err="1"/>
              <a:t>fermă</a:t>
            </a:r>
            <a:r>
              <a:rPr lang="en-US" dirty="0"/>
              <a:t> </a:t>
            </a:r>
            <a:r>
              <a:rPr lang="en-US" dirty="0" err="1"/>
              <a:t>va</a:t>
            </a:r>
            <a:r>
              <a:rPr lang="en-US" dirty="0"/>
              <a:t> fi </a:t>
            </a:r>
            <a:r>
              <a:rPr lang="en-US" dirty="0" err="1"/>
              <a:t>abordată</a:t>
            </a:r>
            <a:r>
              <a:rPr lang="en-US" dirty="0"/>
              <a:t>, </a:t>
            </a:r>
            <a:r>
              <a:rPr lang="en-US" dirty="0" err="1"/>
              <a:t>în</a:t>
            </a:r>
            <a:r>
              <a:rPr lang="en-US" dirty="0"/>
              <a:t> </a:t>
            </a:r>
            <a:r>
              <a:rPr lang="en-US" dirty="0" err="1"/>
              <a:t>cadrul</a:t>
            </a:r>
            <a:r>
              <a:rPr lang="en-US" dirty="0"/>
              <a:t> </a:t>
            </a:r>
            <a:r>
              <a:rPr lang="en-US" dirty="0" err="1"/>
              <a:t>acestei</a:t>
            </a:r>
            <a:r>
              <a:rPr lang="en-US" dirty="0"/>
              <a:t> </a:t>
            </a:r>
            <a:r>
              <a:rPr lang="en-US" dirty="0" err="1"/>
              <a:t>intervenții</a:t>
            </a:r>
            <a:r>
              <a:rPr lang="en-US" dirty="0"/>
              <a:t>, ca o </a:t>
            </a:r>
            <a:r>
              <a:rPr lang="en-US" b="1" dirty="0" err="1"/>
              <a:t>componentă</a:t>
            </a:r>
            <a:r>
              <a:rPr lang="en-US" b="1" dirty="0"/>
              <a:t> </a:t>
            </a:r>
            <a:r>
              <a:rPr lang="en-US" b="1" dirty="0" err="1"/>
              <a:t>secundară</a:t>
            </a:r>
            <a:r>
              <a:rPr lang="en-US" b="1" dirty="0"/>
              <a:t> a </a:t>
            </a:r>
            <a:r>
              <a:rPr lang="en-US" b="1" dirty="0" err="1"/>
              <a:t>proiectului</a:t>
            </a:r>
            <a:r>
              <a:rPr lang="en-US" b="1" dirty="0"/>
              <a:t> de </a:t>
            </a:r>
            <a:r>
              <a:rPr lang="en-US" b="1" dirty="0" err="1"/>
              <a:t>investiții</a:t>
            </a:r>
            <a:r>
              <a:rPr lang="en-US" dirty="0"/>
              <a:t>. </a:t>
            </a:r>
            <a:endParaRPr lang="ro-RO" dirty="0"/>
          </a:p>
          <a:p>
            <a:pPr>
              <a:spcBef>
                <a:spcPts val="600"/>
              </a:spcBef>
            </a:pPr>
            <a:endParaRPr lang="ro-RO" dirty="0"/>
          </a:p>
          <a:p>
            <a:r>
              <a:rPr lang="en-US" b="1" dirty="0" err="1"/>
              <a:t>Valoare</a:t>
            </a:r>
            <a:r>
              <a:rPr lang="en-US" b="1" dirty="0"/>
              <a:t> maxima a </a:t>
            </a:r>
            <a:r>
              <a:rPr lang="en-US" b="1" dirty="0" err="1"/>
              <a:t>sprijinului</a:t>
            </a:r>
            <a:r>
              <a:rPr lang="en-US" b="1" dirty="0"/>
              <a:t> public </a:t>
            </a:r>
            <a:r>
              <a:rPr lang="en-US" b="1" dirty="0" err="1"/>
              <a:t>va</a:t>
            </a:r>
            <a:r>
              <a:rPr lang="en-US" b="1" dirty="0"/>
              <a:t> fi de 100.000 euro/</a:t>
            </a:r>
            <a:r>
              <a:rPr lang="en-US" b="1" dirty="0" err="1"/>
              <a:t>proiect</a:t>
            </a:r>
            <a:r>
              <a:rPr lang="en-US" b="1" dirty="0"/>
              <a:t>.</a:t>
            </a:r>
            <a:endParaRPr lang="en-US" dirty="0"/>
          </a:p>
          <a:p>
            <a:r>
              <a:rPr lang="en-US" dirty="0"/>
              <a:t> Intensitatea </a:t>
            </a:r>
            <a:r>
              <a:rPr lang="en-US" dirty="0" err="1"/>
              <a:t>sprijinului</a:t>
            </a:r>
            <a:r>
              <a:rPr lang="en-US" dirty="0"/>
              <a:t> public </a:t>
            </a:r>
            <a:r>
              <a:rPr lang="en-US" dirty="0" err="1"/>
              <a:t>nerambursabil</a:t>
            </a:r>
            <a:r>
              <a:rPr lang="en-US" dirty="0"/>
              <a:t> nu </a:t>
            </a:r>
            <a:r>
              <a:rPr lang="en-US" dirty="0" err="1"/>
              <a:t>va</a:t>
            </a:r>
            <a:r>
              <a:rPr lang="en-US" dirty="0"/>
              <a:t> </a:t>
            </a:r>
            <a:r>
              <a:rPr lang="en-US" dirty="0" err="1"/>
              <a:t>depăși</a:t>
            </a:r>
            <a:r>
              <a:rPr lang="ro-RO" dirty="0"/>
              <a:t> </a:t>
            </a:r>
            <a:r>
              <a:rPr lang="en-US" b="1" dirty="0"/>
              <a:t>65%</a:t>
            </a:r>
            <a:r>
              <a:rPr lang="en-US" dirty="0"/>
              <a:t> din </a:t>
            </a:r>
            <a:r>
              <a:rPr lang="en-US" dirty="0" err="1"/>
              <a:t>costurile</a:t>
            </a:r>
            <a:r>
              <a:rPr lang="en-US" dirty="0"/>
              <a:t> </a:t>
            </a:r>
            <a:r>
              <a:rPr lang="en-US" dirty="0" err="1"/>
              <a:t>eligibile</a:t>
            </a:r>
            <a:r>
              <a:rPr lang="en-US" dirty="0"/>
              <a:t>.</a:t>
            </a:r>
          </a:p>
        </p:txBody>
      </p:sp>
    </p:spTree>
    <p:extLst>
      <p:ext uri="{BB962C8B-B14F-4D97-AF65-F5344CB8AC3E}">
        <p14:creationId xmlns:p14="http://schemas.microsoft.com/office/powerpoint/2010/main" val="2555589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28</a:t>
            </a:fld>
            <a:endParaRPr lang="ro-RO" dirty="0"/>
          </a:p>
        </p:txBody>
      </p:sp>
      <p:sp>
        <p:nvSpPr>
          <p:cNvPr id="3" name="Rectangle 2"/>
          <p:cNvSpPr/>
          <p:nvPr/>
        </p:nvSpPr>
        <p:spPr>
          <a:xfrm>
            <a:off x="412955" y="1291748"/>
            <a:ext cx="11316929" cy="5355312"/>
          </a:xfrm>
          <a:prstGeom prst="rect">
            <a:avLst/>
          </a:prstGeom>
        </p:spPr>
        <p:txBody>
          <a:bodyPr wrap="square">
            <a:spAutoFit/>
          </a:bodyPr>
          <a:lstStyle/>
          <a:p>
            <a:pPr>
              <a:spcBef>
                <a:spcPts val="600"/>
              </a:spcBef>
            </a:pPr>
            <a:r>
              <a:rPr lang="en-US" b="1" u="sng" dirty="0">
                <a:solidFill>
                  <a:srgbClr val="0070C0"/>
                </a:solidFill>
              </a:rPr>
              <a:t>DR</a:t>
            </a:r>
            <a:r>
              <a:rPr lang="ro-RO" b="1" u="sng" dirty="0">
                <a:solidFill>
                  <a:srgbClr val="0070C0"/>
                </a:solidFill>
              </a:rPr>
              <a:t>-</a:t>
            </a:r>
            <a:r>
              <a:rPr lang="en-US" b="1" u="sng" dirty="0">
                <a:solidFill>
                  <a:srgbClr val="0070C0"/>
                </a:solidFill>
              </a:rPr>
              <a:t>1</a:t>
            </a:r>
            <a:r>
              <a:rPr lang="ro-RO" b="1" u="sng" dirty="0">
                <a:solidFill>
                  <a:srgbClr val="0070C0"/>
                </a:solidFill>
              </a:rPr>
              <a:t>8</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floricultură</a:t>
            </a:r>
            <a:r>
              <a:rPr lang="en-US" b="1" u="sng" dirty="0">
                <a:solidFill>
                  <a:srgbClr val="0070C0"/>
                </a:solidFill>
              </a:rPr>
              <a:t>, </a:t>
            </a:r>
            <a:r>
              <a:rPr lang="en-US" b="1" u="sng" dirty="0" err="1">
                <a:solidFill>
                  <a:srgbClr val="0070C0"/>
                </a:solidFill>
              </a:rPr>
              <a:t>plante</a:t>
            </a:r>
            <a:r>
              <a:rPr lang="en-US" b="1" u="sng" dirty="0">
                <a:solidFill>
                  <a:srgbClr val="0070C0"/>
                </a:solidFill>
              </a:rPr>
              <a:t> </a:t>
            </a:r>
            <a:r>
              <a:rPr lang="en-US" b="1" u="sng" dirty="0" err="1">
                <a:solidFill>
                  <a:srgbClr val="0070C0"/>
                </a:solidFill>
              </a:rPr>
              <a:t>medicinale</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aromatice</a:t>
            </a:r>
            <a:r>
              <a:rPr lang="ro-RO" b="1"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5</a:t>
            </a:r>
            <a:r>
              <a:rPr lang="en-US" b="1" i="1" dirty="0">
                <a:solidFill>
                  <a:srgbClr val="0070C0"/>
                </a:solidFill>
              </a:rPr>
              <a:t>.</a:t>
            </a:r>
            <a:r>
              <a:rPr lang="ro-RO" b="1" i="1" dirty="0">
                <a:solidFill>
                  <a:srgbClr val="0070C0"/>
                </a:solidFill>
              </a:rPr>
              <a:t>000.000 </a:t>
            </a:r>
            <a:r>
              <a:rPr lang="en-US" b="1" i="1" dirty="0">
                <a:solidFill>
                  <a:srgbClr val="0070C0"/>
                </a:solidFill>
              </a:rPr>
              <a:t>Euro</a:t>
            </a:r>
            <a:endParaRPr lang="ro-RO" b="1" i="1" dirty="0">
              <a:solidFill>
                <a:srgbClr val="0070C0"/>
              </a:solidFill>
            </a:endParaRPr>
          </a:p>
          <a:p>
            <a:r>
              <a:rPr lang="en-US" b="1" u="sng" dirty="0" err="1">
                <a:solidFill>
                  <a:srgbClr val="0070C0"/>
                </a:solidFill>
              </a:rPr>
              <a:t>Condiții</a:t>
            </a:r>
            <a:r>
              <a:rPr lang="en-US" b="1" u="sng" dirty="0">
                <a:solidFill>
                  <a:srgbClr val="0070C0"/>
                </a:solidFill>
              </a:rPr>
              <a:t> de </a:t>
            </a:r>
            <a:r>
              <a:rPr lang="en-US" b="1" u="sng" dirty="0" err="1">
                <a:solidFill>
                  <a:srgbClr val="0070C0"/>
                </a:solidFill>
              </a:rPr>
              <a:t>eligibilitate</a:t>
            </a:r>
            <a:r>
              <a:rPr lang="en-US" b="1" u="sng" dirty="0">
                <a:solidFill>
                  <a:srgbClr val="0070C0"/>
                </a:solidFill>
              </a:rPr>
              <a:t>:</a:t>
            </a:r>
          </a:p>
          <a:p>
            <a:pPr marL="285750" lvl="0" indent="-285750">
              <a:buFont typeface="Arial" panose="020B0604020202020204" pitchFamily="34" charset="0"/>
              <a:buChar char="•"/>
            </a:pPr>
            <a:r>
              <a:rPr lang="en-US" sz="1700" dirty="0" err="1"/>
              <a:t>Solicitantul</a:t>
            </a:r>
            <a:r>
              <a:rPr lang="en-US" sz="1700" dirty="0"/>
              <a:t> </a:t>
            </a:r>
            <a:r>
              <a:rPr lang="en-US" sz="1700" dirty="0" err="1"/>
              <a:t>va</a:t>
            </a:r>
            <a:r>
              <a:rPr lang="en-US" sz="1700" dirty="0"/>
              <a:t> </a:t>
            </a:r>
            <a:r>
              <a:rPr lang="en-US" sz="1700" dirty="0" err="1"/>
              <a:t>figura</a:t>
            </a:r>
            <a:r>
              <a:rPr lang="en-US" sz="1700" dirty="0"/>
              <a:t> </a:t>
            </a:r>
            <a:r>
              <a:rPr lang="en-US" sz="1700" dirty="0" err="1"/>
              <a:t>în</a:t>
            </a:r>
            <a:r>
              <a:rPr lang="en-US" sz="1700" dirty="0"/>
              <a:t> </a:t>
            </a:r>
            <a:r>
              <a:rPr lang="en-US" sz="1700" dirty="0" err="1"/>
              <a:t>sistemul</a:t>
            </a:r>
            <a:r>
              <a:rPr lang="en-US" sz="1700" dirty="0"/>
              <a:t> APIA/ANSVSA (</a:t>
            </a:r>
            <a:r>
              <a:rPr lang="en-US" sz="1700" dirty="0" err="1"/>
              <a:t>după</a:t>
            </a:r>
            <a:r>
              <a:rPr lang="en-US" sz="1700" dirty="0"/>
              <a:t> </a:t>
            </a:r>
            <a:r>
              <a:rPr lang="en-US" sz="1700" dirty="0" err="1"/>
              <a:t>caz</a:t>
            </a:r>
            <a:r>
              <a:rPr lang="en-US" sz="1700" dirty="0"/>
              <a:t>), anterior </a:t>
            </a:r>
            <a:r>
              <a:rPr lang="en-US" sz="1700" dirty="0" err="1"/>
              <a:t>depunerii</a:t>
            </a:r>
            <a:r>
              <a:rPr lang="en-US" sz="1700" dirty="0"/>
              <a:t> </a:t>
            </a:r>
            <a:r>
              <a:rPr lang="en-US" sz="1700" dirty="0" err="1"/>
              <a:t>cererii</a:t>
            </a:r>
            <a:r>
              <a:rPr lang="en-US" sz="1700" dirty="0"/>
              <a:t> de </a:t>
            </a:r>
            <a:r>
              <a:rPr lang="en-US" sz="1700" dirty="0" err="1"/>
              <a:t>finanțare</a:t>
            </a:r>
            <a:r>
              <a:rPr lang="en-US" sz="1700" dirty="0"/>
              <a:t>, cu forma de </a:t>
            </a:r>
            <a:r>
              <a:rPr lang="en-US" sz="1700" dirty="0" err="1"/>
              <a:t>desfășurare</a:t>
            </a:r>
            <a:r>
              <a:rPr lang="en-US" sz="1700" dirty="0"/>
              <a:t> a </a:t>
            </a:r>
            <a:r>
              <a:rPr lang="en-US" sz="1700" dirty="0" err="1"/>
              <a:t>activității</a:t>
            </a:r>
            <a:r>
              <a:rPr lang="en-US" sz="1700" dirty="0"/>
              <a:t> </a:t>
            </a:r>
            <a:r>
              <a:rPr lang="en-US" sz="1700" dirty="0" err="1"/>
              <a:t>economice</a:t>
            </a:r>
            <a:r>
              <a:rPr lang="en-US" sz="1700" dirty="0"/>
              <a:t> cu care </a:t>
            </a:r>
            <a:r>
              <a:rPr lang="en-US" sz="1700" dirty="0" err="1"/>
              <a:t>solicită</a:t>
            </a:r>
            <a:r>
              <a:rPr lang="en-US" sz="1700" dirty="0"/>
              <a:t> </a:t>
            </a:r>
            <a:r>
              <a:rPr lang="en-US" sz="1700" dirty="0" err="1"/>
              <a:t>sprijin</a:t>
            </a:r>
            <a:r>
              <a:rPr lang="en-US" sz="1700" dirty="0"/>
              <a:t> </a:t>
            </a:r>
            <a:r>
              <a:rPr lang="en-US" sz="1700" dirty="0" err="1"/>
              <a:t>prin</a:t>
            </a:r>
            <a:r>
              <a:rPr lang="en-US" sz="1700" dirty="0"/>
              <a:t> </a:t>
            </a:r>
            <a:r>
              <a:rPr lang="en-US" sz="1700" dirty="0" err="1"/>
              <a:t>prezenta</a:t>
            </a:r>
            <a:r>
              <a:rPr lang="en-US" sz="1700" dirty="0"/>
              <a:t> </a:t>
            </a:r>
            <a:r>
              <a:rPr lang="en-US" sz="1700" dirty="0" err="1"/>
              <a:t>intervenție</a:t>
            </a:r>
            <a:r>
              <a:rPr lang="en-US" sz="1700" dirty="0"/>
              <a:t>;</a:t>
            </a:r>
          </a:p>
          <a:p>
            <a:pPr marL="285750" lvl="0" indent="-285750">
              <a:buFont typeface="Arial" panose="020B0604020202020204" pitchFamily="34" charset="0"/>
              <a:buChar char="•"/>
            </a:pPr>
            <a:r>
              <a:rPr lang="en-US" sz="1700" dirty="0" err="1"/>
              <a:t>Investiția</a:t>
            </a:r>
            <a:r>
              <a:rPr lang="en-US" sz="1700" dirty="0"/>
              <a:t> </a:t>
            </a:r>
            <a:r>
              <a:rPr lang="en-US" sz="1700" dirty="0" err="1"/>
              <a:t>trebuie</a:t>
            </a:r>
            <a:r>
              <a:rPr lang="en-US" sz="1700" dirty="0"/>
              <a:t> </a:t>
            </a:r>
            <a:r>
              <a:rPr lang="en-US" sz="1700" dirty="0" err="1"/>
              <a:t>să</a:t>
            </a:r>
            <a:r>
              <a:rPr lang="en-US" sz="1700" dirty="0"/>
              <a:t> se </a:t>
            </a:r>
            <a:r>
              <a:rPr lang="en-US" sz="1700" dirty="0" err="1"/>
              <a:t>realizeze</a:t>
            </a:r>
            <a:r>
              <a:rPr lang="en-US" sz="1700" dirty="0"/>
              <a:t> </a:t>
            </a:r>
            <a:r>
              <a:rPr lang="en-US" sz="1700" dirty="0" err="1"/>
              <a:t>în</a:t>
            </a:r>
            <a:r>
              <a:rPr lang="en-US" sz="1700" dirty="0"/>
              <a:t> </a:t>
            </a:r>
            <a:r>
              <a:rPr lang="en-US" sz="1700" dirty="0" err="1"/>
              <a:t>cadrul</a:t>
            </a:r>
            <a:r>
              <a:rPr lang="en-US" sz="1700" dirty="0"/>
              <a:t> </a:t>
            </a:r>
            <a:r>
              <a:rPr lang="en-US" sz="1700" dirty="0" err="1"/>
              <a:t>unei</a:t>
            </a:r>
            <a:r>
              <a:rPr lang="en-US" sz="1700" dirty="0"/>
              <a:t> </a:t>
            </a:r>
            <a:r>
              <a:rPr lang="en-US" sz="1700" dirty="0" err="1"/>
              <a:t>ferme</a:t>
            </a:r>
            <a:r>
              <a:rPr lang="en-US" sz="1700" dirty="0"/>
              <a:t> cu o </a:t>
            </a:r>
            <a:r>
              <a:rPr lang="en-US" sz="1700" dirty="0" err="1"/>
              <a:t>dimensiune</a:t>
            </a:r>
            <a:r>
              <a:rPr lang="en-US" sz="1700" dirty="0"/>
              <a:t> </a:t>
            </a:r>
            <a:r>
              <a:rPr lang="en-US" sz="1700" dirty="0" err="1"/>
              <a:t>economică</a:t>
            </a:r>
            <a:r>
              <a:rPr lang="en-US" sz="1700" dirty="0"/>
              <a:t> de minimum 4.000 euro SO;</a:t>
            </a:r>
          </a:p>
          <a:p>
            <a:pPr marL="285750" lvl="0" indent="-285750">
              <a:buFont typeface="Arial" panose="020B0604020202020204" pitchFamily="34" charset="0"/>
              <a:buChar char="•"/>
            </a:pPr>
            <a:r>
              <a:rPr lang="en-US" sz="1700" dirty="0" err="1"/>
              <a:t>Solicitantul</a:t>
            </a:r>
            <a:r>
              <a:rPr lang="en-US" sz="1700" dirty="0"/>
              <a:t> </a:t>
            </a:r>
            <a:r>
              <a:rPr lang="en-US" sz="1700" dirty="0" err="1"/>
              <a:t>trebuie</a:t>
            </a:r>
            <a:r>
              <a:rPr lang="en-US" sz="1700" dirty="0"/>
              <a:t> </a:t>
            </a:r>
            <a:r>
              <a:rPr lang="en-US" sz="1700" dirty="0" err="1"/>
              <a:t>să</a:t>
            </a:r>
            <a:r>
              <a:rPr lang="en-US" sz="1700" dirty="0"/>
              <a:t> </a:t>
            </a:r>
            <a:r>
              <a:rPr lang="en-US" sz="1700" dirty="0" err="1"/>
              <a:t>demonstreze</a:t>
            </a:r>
            <a:r>
              <a:rPr lang="en-US" sz="1700" dirty="0"/>
              <a:t> </a:t>
            </a:r>
            <a:r>
              <a:rPr lang="en-US" sz="1700" dirty="0" err="1"/>
              <a:t>asigurarea</a:t>
            </a:r>
            <a:r>
              <a:rPr lang="en-US" sz="1700" dirty="0"/>
              <a:t> </a:t>
            </a:r>
            <a:r>
              <a:rPr lang="en-US" sz="1700" dirty="0" err="1"/>
              <a:t>cofinanțării</a:t>
            </a:r>
            <a:r>
              <a:rPr lang="en-US" sz="1700" dirty="0"/>
              <a:t> </a:t>
            </a:r>
            <a:r>
              <a:rPr lang="en-US" sz="1700" dirty="0" err="1"/>
              <a:t>investiției</a:t>
            </a:r>
            <a:r>
              <a:rPr lang="en-US" sz="1700" dirty="0"/>
              <a:t>;</a:t>
            </a:r>
          </a:p>
          <a:p>
            <a:pPr marL="285750" lvl="0" indent="-285750">
              <a:buFont typeface="Arial" panose="020B0604020202020204" pitchFamily="34" charset="0"/>
              <a:buChar char="•"/>
            </a:pPr>
            <a:r>
              <a:rPr lang="en-US" sz="1700" dirty="0" err="1"/>
              <a:t>Viabilitatea</a:t>
            </a:r>
            <a:r>
              <a:rPr lang="en-US" sz="1700" dirty="0"/>
              <a:t> </a:t>
            </a:r>
            <a:r>
              <a:rPr lang="en-US" sz="1700" dirty="0" err="1"/>
              <a:t>economică</a:t>
            </a:r>
            <a:r>
              <a:rPr lang="en-US" sz="1700" dirty="0"/>
              <a:t> a </a:t>
            </a:r>
            <a:r>
              <a:rPr lang="en-US" sz="1700" dirty="0" err="1"/>
              <a:t>investiției</a:t>
            </a:r>
            <a:r>
              <a:rPr lang="en-US" sz="1700" dirty="0"/>
              <a:t> </a:t>
            </a:r>
            <a:r>
              <a:rPr lang="en-US" sz="1700" dirty="0" err="1"/>
              <a:t>trebuie</a:t>
            </a:r>
            <a:r>
              <a:rPr lang="en-US" sz="1700" dirty="0"/>
              <a:t> </a:t>
            </a:r>
            <a:r>
              <a:rPr lang="en-US" sz="1700" dirty="0" err="1"/>
              <a:t>să</a:t>
            </a:r>
            <a:r>
              <a:rPr lang="en-US" sz="1700" dirty="0"/>
              <a:t> fie </a:t>
            </a:r>
            <a:r>
              <a:rPr lang="en-US" sz="1700" dirty="0" err="1"/>
              <a:t>demonstrată</a:t>
            </a:r>
            <a:r>
              <a:rPr lang="en-US" sz="1700" dirty="0"/>
              <a:t> </a:t>
            </a:r>
            <a:r>
              <a:rPr lang="en-US" sz="1700" dirty="0" err="1"/>
              <a:t>în</a:t>
            </a:r>
            <a:r>
              <a:rPr lang="en-US" sz="1700" dirty="0"/>
              <a:t> </a:t>
            </a:r>
            <a:r>
              <a:rPr lang="en-US" sz="1700" dirty="0" err="1"/>
              <a:t>baza</a:t>
            </a:r>
            <a:r>
              <a:rPr lang="en-US" sz="1700" dirty="0"/>
              <a:t> </a:t>
            </a:r>
            <a:r>
              <a:rPr lang="en-US" sz="1700" dirty="0" err="1"/>
              <a:t>documentației</a:t>
            </a:r>
            <a:r>
              <a:rPr lang="en-US" sz="1700" dirty="0"/>
              <a:t> </a:t>
            </a:r>
            <a:r>
              <a:rPr lang="en-US" sz="1700" dirty="0" err="1"/>
              <a:t>tehnico-economice</a:t>
            </a:r>
            <a:r>
              <a:rPr lang="en-US" sz="1700" dirty="0"/>
              <a:t>;</a:t>
            </a:r>
          </a:p>
          <a:p>
            <a:pPr marL="285750" lvl="0" indent="-285750">
              <a:buFont typeface="Arial" panose="020B0604020202020204" pitchFamily="34" charset="0"/>
              <a:buChar char="•"/>
            </a:pPr>
            <a:r>
              <a:rPr lang="en-US" sz="1700" dirty="0" err="1"/>
              <a:t>Investiția</a:t>
            </a:r>
            <a:r>
              <a:rPr lang="en-US" sz="1700" dirty="0"/>
              <a:t> </a:t>
            </a:r>
            <a:r>
              <a:rPr lang="en-US" sz="1700" dirty="0" err="1"/>
              <a:t>va</a:t>
            </a:r>
            <a:r>
              <a:rPr lang="en-US" sz="1700" dirty="0"/>
              <a:t> </a:t>
            </a:r>
            <a:r>
              <a:rPr lang="en-US" sz="1700" dirty="0" err="1"/>
              <a:t>respecta</a:t>
            </a:r>
            <a:r>
              <a:rPr lang="en-US" sz="1700" dirty="0"/>
              <a:t> </a:t>
            </a:r>
            <a:r>
              <a:rPr lang="en-US" sz="1700" dirty="0" err="1"/>
              <a:t>prevederile</a:t>
            </a:r>
            <a:r>
              <a:rPr lang="en-US" sz="1700" dirty="0"/>
              <a:t> </a:t>
            </a:r>
            <a:r>
              <a:rPr lang="en-US" sz="1700" dirty="0" err="1"/>
              <a:t>legislației</a:t>
            </a:r>
            <a:r>
              <a:rPr lang="en-US" sz="1700" dirty="0"/>
              <a:t> </a:t>
            </a:r>
            <a:r>
              <a:rPr lang="en-US" sz="1700" dirty="0" err="1"/>
              <a:t>naționale</a:t>
            </a:r>
            <a:r>
              <a:rPr lang="en-US" sz="1700" dirty="0"/>
              <a:t> </a:t>
            </a:r>
            <a:r>
              <a:rPr lang="en-US" sz="1700" dirty="0" err="1"/>
              <a:t>în</a:t>
            </a:r>
            <a:r>
              <a:rPr lang="en-US" sz="1700" dirty="0"/>
              <a:t> </a:t>
            </a:r>
            <a:r>
              <a:rPr lang="en-US" sz="1700" dirty="0" err="1"/>
              <a:t>vigoare</a:t>
            </a:r>
            <a:r>
              <a:rPr lang="en-US" sz="1700" dirty="0"/>
              <a:t> </a:t>
            </a:r>
            <a:r>
              <a:rPr lang="en-US" sz="1700" dirty="0" err="1"/>
              <a:t>aplicabile</a:t>
            </a:r>
            <a:r>
              <a:rPr lang="en-US" sz="1700" dirty="0"/>
              <a:t> </a:t>
            </a:r>
            <a:r>
              <a:rPr lang="en-US" sz="1700" dirty="0" err="1"/>
              <a:t>proiectului</a:t>
            </a:r>
            <a:r>
              <a:rPr lang="en-US" sz="1700" dirty="0"/>
              <a:t>;</a:t>
            </a:r>
          </a:p>
          <a:p>
            <a:pPr marL="285750" lvl="0" indent="-285750">
              <a:buFont typeface="Arial" panose="020B0604020202020204" pitchFamily="34" charset="0"/>
              <a:buChar char="•"/>
            </a:pPr>
            <a:r>
              <a:rPr lang="en-US" sz="1700" dirty="0" err="1"/>
              <a:t>În</a:t>
            </a:r>
            <a:r>
              <a:rPr lang="en-US" sz="1700" dirty="0"/>
              <a:t> </a:t>
            </a:r>
            <a:r>
              <a:rPr lang="en-US" sz="1700" dirty="0" err="1"/>
              <a:t>cazul</a:t>
            </a:r>
            <a:r>
              <a:rPr lang="en-US" sz="1700" dirty="0"/>
              <a:t> </a:t>
            </a:r>
            <a:r>
              <a:rPr lang="en-US" sz="1700" dirty="0" err="1"/>
              <a:t>proiectelor</a:t>
            </a:r>
            <a:r>
              <a:rPr lang="en-US" sz="1700" dirty="0"/>
              <a:t> care </a:t>
            </a:r>
            <a:r>
              <a:rPr lang="en-US" sz="1700" dirty="0" err="1"/>
              <a:t>propun</a:t>
            </a:r>
            <a:r>
              <a:rPr lang="en-US" sz="1700" dirty="0"/>
              <a:t> </a:t>
            </a:r>
            <a:r>
              <a:rPr lang="en-US" sz="1700" dirty="0" err="1"/>
              <a:t>procesare</a:t>
            </a:r>
            <a:r>
              <a:rPr lang="en-US" sz="1700" dirty="0"/>
              <a:t>/</a:t>
            </a:r>
            <a:r>
              <a:rPr lang="en-US" sz="1700" dirty="0" err="1"/>
              <a:t>depozitare</a:t>
            </a:r>
            <a:r>
              <a:rPr lang="en-US" sz="1700" dirty="0"/>
              <a:t>/</a:t>
            </a:r>
            <a:r>
              <a:rPr lang="en-US" sz="1700" dirty="0" err="1"/>
              <a:t>condiționare</a:t>
            </a:r>
            <a:r>
              <a:rPr lang="en-US" sz="1700" dirty="0"/>
              <a:t> minim 50% din </a:t>
            </a:r>
            <a:r>
              <a:rPr lang="en-US" sz="1700" dirty="0" err="1"/>
              <a:t>produsele</a:t>
            </a:r>
            <a:r>
              <a:rPr lang="en-US" sz="1700" dirty="0"/>
              <a:t> </a:t>
            </a:r>
            <a:r>
              <a:rPr lang="en-US" sz="1700" dirty="0" err="1"/>
              <a:t>agricole</a:t>
            </a:r>
            <a:r>
              <a:rPr lang="en-US" sz="1700" dirty="0"/>
              <a:t> care </a:t>
            </a:r>
            <a:r>
              <a:rPr lang="en-US" sz="1700" dirty="0" err="1"/>
              <a:t>sunt</a:t>
            </a:r>
            <a:r>
              <a:rPr lang="en-US" sz="1700" dirty="0"/>
              <a:t> </a:t>
            </a:r>
            <a:r>
              <a:rPr lang="en-US" sz="1700" dirty="0" err="1"/>
              <a:t>supuse</a:t>
            </a:r>
            <a:r>
              <a:rPr lang="en-US" sz="1700" dirty="0"/>
              <a:t> </a:t>
            </a:r>
            <a:r>
              <a:rPr lang="en-US" sz="1700" dirty="0" err="1"/>
              <a:t>procesării</a:t>
            </a:r>
            <a:r>
              <a:rPr lang="en-US" sz="1700" dirty="0"/>
              <a:t>/</a:t>
            </a:r>
            <a:r>
              <a:rPr lang="en-US" sz="1700" dirty="0" err="1"/>
              <a:t>depozitării</a:t>
            </a:r>
            <a:r>
              <a:rPr lang="en-US" sz="1700" dirty="0"/>
              <a:t>/</a:t>
            </a:r>
            <a:r>
              <a:rPr lang="en-US" sz="1700" dirty="0" err="1"/>
              <a:t>condiționării</a:t>
            </a:r>
            <a:r>
              <a:rPr lang="en-US" sz="1700" dirty="0"/>
              <a:t> </a:t>
            </a:r>
            <a:r>
              <a:rPr lang="en-US" sz="1700" dirty="0" err="1"/>
              <a:t>trebuie</a:t>
            </a:r>
            <a:r>
              <a:rPr lang="en-US" sz="1700" dirty="0"/>
              <a:t> </a:t>
            </a:r>
            <a:r>
              <a:rPr lang="en-US" sz="1700" dirty="0" err="1"/>
              <a:t>să</a:t>
            </a:r>
            <a:r>
              <a:rPr lang="en-US" sz="1700" dirty="0"/>
              <a:t> </a:t>
            </a:r>
            <a:r>
              <a:rPr lang="en-US" sz="1700" dirty="0" err="1"/>
              <a:t>provină</a:t>
            </a:r>
            <a:r>
              <a:rPr lang="en-US" sz="1700" dirty="0"/>
              <a:t> din </a:t>
            </a:r>
            <a:r>
              <a:rPr lang="en-US" sz="1700" dirty="0" err="1"/>
              <a:t>exploatația</a:t>
            </a:r>
            <a:r>
              <a:rPr lang="en-US" sz="1700" dirty="0"/>
              <a:t> </a:t>
            </a:r>
            <a:r>
              <a:rPr lang="en-US" sz="1700" dirty="0" err="1"/>
              <a:t>proprie</a:t>
            </a:r>
            <a:r>
              <a:rPr lang="en-US" sz="1700" dirty="0"/>
              <a:t> </a:t>
            </a:r>
            <a:r>
              <a:rPr lang="en-US" sz="1700" dirty="0" err="1"/>
              <a:t>și</a:t>
            </a:r>
            <a:r>
              <a:rPr lang="en-US" sz="1700" dirty="0"/>
              <a:t>/</a:t>
            </a:r>
            <a:r>
              <a:rPr lang="en-US" sz="1700" dirty="0" err="1"/>
              <a:t>sau</a:t>
            </a:r>
            <a:r>
              <a:rPr lang="en-US" sz="1700" dirty="0"/>
              <a:t> din </a:t>
            </a:r>
            <a:r>
              <a:rPr lang="en-US" sz="1700" dirty="0" err="1"/>
              <a:t>exploatațiile</a:t>
            </a:r>
            <a:r>
              <a:rPr lang="en-US" sz="1700" dirty="0"/>
              <a:t> </a:t>
            </a:r>
            <a:r>
              <a:rPr lang="en-US" sz="1700" dirty="0" err="1"/>
              <a:t>membrilor</a:t>
            </a:r>
            <a:r>
              <a:rPr lang="en-US" sz="1700" dirty="0"/>
              <a:t> (</a:t>
            </a:r>
            <a:r>
              <a:rPr lang="en-US" sz="1700" dirty="0" err="1"/>
              <a:t>în</a:t>
            </a:r>
            <a:r>
              <a:rPr lang="en-US" sz="1700" dirty="0"/>
              <a:t> </a:t>
            </a:r>
            <a:r>
              <a:rPr lang="en-US" sz="1700" dirty="0" err="1"/>
              <a:t>cazul</a:t>
            </a:r>
            <a:r>
              <a:rPr lang="en-US" sz="1700" dirty="0"/>
              <a:t> </a:t>
            </a:r>
            <a:r>
              <a:rPr lang="en-US" sz="1700" dirty="0" err="1"/>
              <a:t>formelor</a:t>
            </a:r>
            <a:r>
              <a:rPr lang="en-US" sz="1700" dirty="0"/>
              <a:t> </a:t>
            </a:r>
            <a:r>
              <a:rPr lang="en-US" sz="1700" dirty="0" err="1"/>
              <a:t>asociative</a:t>
            </a:r>
            <a:r>
              <a:rPr lang="en-US" sz="1700" dirty="0" smtClean="0"/>
              <a:t>);</a:t>
            </a:r>
          </a:p>
          <a:p>
            <a:pPr marL="285750" lvl="0" indent="-285750">
              <a:buFont typeface="Arial" panose="020B0604020202020204" pitchFamily="34" charset="0"/>
              <a:buChar char="•"/>
            </a:pPr>
            <a:r>
              <a:rPr lang="en-US" sz="1700" dirty="0" err="1" smtClean="0"/>
              <a:t>În</a:t>
            </a:r>
            <a:r>
              <a:rPr lang="en-US" sz="1700" dirty="0" smtClean="0"/>
              <a:t> </a:t>
            </a:r>
            <a:r>
              <a:rPr lang="en-US" sz="1700" dirty="0" err="1"/>
              <a:t>cazul</a:t>
            </a:r>
            <a:r>
              <a:rPr lang="en-US" sz="1700" dirty="0"/>
              <a:t> </a:t>
            </a:r>
            <a:r>
              <a:rPr lang="en-US" sz="1700" dirty="0" err="1"/>
              <a:t>în</a:t>
            </a:r>
            <a:r>
              <a:rPr lang="en-US" sz="1700" dirty="0"/>
              <a:t> care </a:t>
            </a:r>
            <a:r>
              <a:rPr lang="en-US" sz="1700" dirty="0" err="1"/>
              <a:t>proiectul</a:t>
            </a:r>
            <a:r>
              <a:rPr lang="en-US" sz="1700" dirty="0"/>
              <a:t> </a:t>
            </a:r>
            <a:r>
              <a:rPr lang="en-US" sz="1700" dirty="0" err="1"/>
              <a:t>prevede</a:t>
            </a:r>
            <a:r>
              <a:rPr lang="en-US" sz="1700" dirty="0"/>
              <a:t> </a:t>
            </a:r>
            <a:r>
              <a:rPr lang="en-US" sz="1700" dirty="0" err="1"/>
              <a:t>investiții</a:t>
            </a:r>
            <a:r>
              <a:rPr lang="en-US" sz="1700" dirty="0"/>
              <a:t> </a:t>
            </a:r>
            <a:r>
              <a:rPr lang="en-US" sz="1700" dirty="0" err="1"/>
              <a:t>în</a:t>
            </a:r>
            <a:r>
              <a:rPr lang="en-US" sz="1700" dirty="0"/>
              <a:t> </a:t>
            </a:r>
            <a:r>
              <a:rPr lang="en-US" sz="1700" dirty="0" err="1"/>
              <a:t>echipamente</a:t>
            </a:r>
            <a:r>
              <a:rPr lang="en-US" sz="1700" dirty="0"/>
              <a:t> de </a:t>
            </a:r>
            <a:r>
              <a:rPr lang="en-US" sz="1700" dirty="0" err="1"/>
              <a:t>irigații</a:t>
            </a:r>
            <a:r>
              <a:rPr lang="en-US" sz="1700" dirty="0"/>
              <a:t> la </a:t>
            </a:r>
            <a:r>
              <a:rPr lang="en-US" sz="1700" dirty="0" err="1"/>
              <a:t>nivelul</a:t>
            </a:r>
            <a:r>
              <a:rPr lang="en-US" sz="1700" dirty="0"/>
              <a:t> </a:t>
            </a:r>
            <a:r>
              <a:rPr lang="en-US" sz="1700" dirty="0" err="1"/>
              <a:t>fermei</a:t>
            </a:r>
            <a:r>
              <a:rPr lang="en-US" sz="1700" dirty="0"/>
              <a:t> </a:t>
            </a:r>
            <a:r>
              <a:rPr lang="en-US" sz="1700" dirty="0" err="1"/>
              <a:t>acestea</a:t>
            </a:r>
            <a:r>
              <a:rPr lang="en-US" sz="1700" dirty="0"/>
              <a:t> </a:t>
            </a:r>
            <a:r>
              <a:rPr lang="en-US" sz="1700" dirty="0" err="1"/>
              <a:t>sunt</a:t>
            </a:r>
            <a:r>
              <a:rPr lang="en-US" sz="1700" dirty="0"/>
              <a:t> </a:t>
            </a:r>
            <a:r>
              <a:rPr lang="en-US" sz="1700" dirty="0" err="1"/>
              <a:t>eligibile</a:t>
            </a:r>
            <a:r>
              <a:rPr lang="en-US" sz="1700" dirty="0"/>
              <a:t> </a:t>
            </a:r>
            <a:r>
              <a:rPr lang="en-US" sz="1700" dirty="0" err="1"/>
              <a:t>doar</a:t>
            </a:r>
            <a:r>
              <a:rPr lang="en-US" sz="1700" dirty="0"/>
              <a:t> </a:t>
            </a:r>
            <a:r>
              <a:rPr lang="en-US" sz="1700" dirty="0" err="1"/>
              <a:t>dacă</a:t>
            </a:r>
            <a:r>
              <a:rPr lang="en-US" sz="1700" dirty="0"/>
              <a:t> </a:t>
            </a:r>
            <a:r>
              <a:rPr lang="en-US" sz="1700" dirty="0" err="1"/>
              <a:t>îndeplinesc</a:t>
            </a:r>
            <a:r>
              <a:rPr lang="en-US" sz="1700" dirty="0"/>
              <a:t> </a:t>
            </a:r>
            <a:r>
              <a:rPr lang="en-US" sz="1700" dirty="0" err="1"/>
              <a:t>condițiile</a:t>
            </a:r>
            <a:r>
              <a:rPr lang="en-US" sz="1700" dirty="0"/>
              <a:t> </a:t>
            </a:r>
            <a:r>
              <a:rPr lang="en-US" sz="1700" dirty="0" err="1"/>
              <a:t>specificate</a:t>
            </a:r>
            <a:r>
              <a:rPr lang="en-US" sz="1700" dirty="0"/>
              <a:t> </a:t>
            </a:r>
            <a:r>
              <a:rPr lang="en-US" sz="1700" dirty="0" err="1"/>
              <a:t>în</a:t>
            </a:r>
            <a:r>
              <a:rPr lang="en-US" sz="1700" dirty="0"/>
              <a:t> art. 74 din </a:t>
            </a:r>
            <a:r>
              <a:rPr lang="en-US" sz="1700" dirty="0" err="1"/>
              <a:t>Regulamentul</a:t>
            </a:r>
            <a:r>
              <a:rPr lang="en-US" sz="1700" dirty="0"/>
              <a:t> (UE) </a:t>
            </a:r>
            <a:r>
              <a:rPr lang="en-US" sz="1700" dirty="0" err="1"/>
              <a:t>nr</a:t>
            </a:r>
            <a:r>
              <a:rPr lang="en-US" sz="1700" dirty="0"/>
              <a:t>. 2115/2021, </a:t>
            </a:r>
            <a:r>
              <a:rPr lang="en-US" sz="1700" dirty="0" err="1"/>
              <a:t>iar</a:t>
            </a:r>
            <a:r>
              <a:rPr lang="en-US" sz="1700" dirty="0"/>
              <a:t> la </a:t>
            </a:r>
            <a:r>
              <a:rPr lang="en-US" sz="1700" dirty="0" err="1"/>
              <a:t>nivelul</a:t>
            </a:r>
            <a:r>
              <a:rPr lang="en-US" sz="1700" dirty="0"/>
              <a:t> </a:t>
            </a:r>
            <a:r>
              <a:rPr lang="en-US" sz="1700" dirty="0" err="1"/>
              <a:t>proiectului</a:t>
            </a:r>
            <a:r>
              <a:rPr lang="en-US" sz="1700" dirty="0"/>
              <a:t>, </a:t>
            </a:r>
            <a:r>
              <a:rPr lang="en-US" sz="1700" dirty="0" err="1"/>
              <a:t>este</a:t>
            </a:r>
            <a:r>
              <a:rPr lang="en-US" sz="1700" dirty="0"/>
              <a:t> </a:t>
            </a:r>
            <a:r>
              <a:rPr lang="en-US" sz="1700" dirty="0" err="1"/>
              <a:t>demonstrat</a:t>
            </a:r>
            <a:r>
              <a:rPr lang="en-US" sz="1700" dirty="0"/>
              <a:t> </a:t>
            </a:r>
            <a:r>
              <a:rPr lang="en-US" sz="1700" dirty="0" err="1"/>
              <a:t>faptul</a:t>
            </a:r>
            <a:r>
              <a:rPr lang="en-US" sz="1700" dirty="0"/>
              <a:t> </a:t>
            </a:r>
            <a:r>
              <a:rPr lang="en-US" sz="1700" dirty="0" err="1"/>
              <a:t>că</a:t>
            </a:r>
            <a:r>
              <a:rPr lang="en-US" sz="1700" dirty="0"/>
              <a:t>:</a:t>
            </a:r>
          </a:p>
          <a:p>
            <a:pPr marL="342900" indent="-342900">
              <a:buFont typeface="+mj-lt"/>
              <a:buAutoNum type="alphaLcParenR"/>
            </a:pPr>
            <a:r>
              <a:rPr lang="en-US" sz="1700" dirty="0" err="1" smtClean="0"/>
              <a:t>în</a:t>
            </a:r>
            <a:r>
              <a:rPr lang="en-US" sz="1700" dirty="0" smtClean="0"/>
              <a:t> </a:t>
            </a:r>
            <a:r>
              <a:rPr lang="en-US" sz="1700" dirty="0" err="1"/>
              <a:t>urma</a:t>
            </a:r>
            <a:r>
              <a:rPr lang="en-US" sz="1700" dirty="0"/>
              <a:t> </a:t>
            </a:r>
            <a:r>
              <a:rPr lang="en-US" sz="1700" dirty="0" err="1"/>
              <a:t>evaluării</a:t>
            </a:r>
            <a:r>
              <a:rPr lang="en-US" sz="1700" dirty="0"/>
              <a:t> ex-ante, </a:t>
            </a:r>
            <a:r>
              <a:rPr lang="en-US" sz="1700" dirty="0" err="1"/>
              <a:t>investiţia</a:t>
            </a:r>
            <a:r>
              <a:rPr lang="en-US" sz="1700" dirty="0"/>
              <a:t> </a:t>
            </a:r>
            <a:r>
              <a:rPr lang="en-US" sz="1700" dirty="0" err="1"/>
              <a:t>asigură</a:t>
            </a:r>
            <a:r>
              <a:rPr lang="en-US" sz="1700" dirty="0"/>
              <a:t> </a:t>
            </a:r>
            <a:r>
              <a:rPr lang="en-US" sz="1700" dirty="0" err="1"/>
              <a:t>posibile</a:t>
            </a:r>
            <a:r>
              <a:rPr lang="en-US" sz="1700" dirty="0"/>
              <a:t> </a:t>
            </a:r>
            <a:r>
              <a:rPr lang="en-US" sz="1700" dirty="0" err="1"/>
              <a:t>economii</a:t>
            </a:r>
            <a:r>
              <a:rPr lang="en-US" sz="1700" dirty="0"/>
              <a:t> de </a:t>
            </a:r>
            <a:r>
              <a:rPr lang="en-US" sz="1700" dirty="0" err="1"/>
              <a:t>apă</a:t>
            </a:r>
            <a:r>
              <a:rPr lang="en-US" sz="1700" dirty="0"/>
              <a:t> de minimum </a:t>
            </a:r>
            <a:r>
              <a:rPr lang="en-US" sz="1700" dirty="0" smtClean="0"/>
              <a:t>10% </a:t>
            </a:r>
            <a:r>
              <a:rPr lang="en-US" sz="1700" dirty="0" err="1" smtClean="0"/>
              <a:t>și</a:t>
            </a:r>
            <a:endParaRPr lang="en-US" sz="1700" dirty="0"/>
          </a:p>
          <a:p>
            <a:pPr marL="342900" indent="-342900">
              <a:buFont typeface="+mj-lt"/>
              <a:buAutoNum type="alphaLcParenR"/>
            </a:pPr>
            <a:r>
              <a:rPr lang="en-US" sz="1700" dirty="0" err="1" smtClean="0"/>
              <a:t>în</a:t>
            </a:r>
            <a:r>
              <a:rPr lang="en-US" sz="1700" dirty="0" smtClean="0"/>
              <a:t> </a:t>
            </a:r>
            <a:r>
              <a:rPr lang="en-US" sz="1700" dirty="0" err="1"/>
              <a:t>cazul</a:t>
            </a:r>
            <a:r>
              <a:rPr lang="en-US" sz="1700" dirty="0"/>
              <a:t> </a:t>
            </a:r>
            <a:r>
              <a:rPr lang="en-US" sz="1700" dirty="0" err="1"/>
              <a:t>în</a:t>
            </a:r>
            <a:r>
              <a:rPr lang="en-US" sz="1700" dirty="0"/>
              <a:t> care </a:t>
            </a:r>
            <a:r>
              <a:rPr lang="en-US" sz="1700" dirty="0" err="1"/>
              <a:t>investiţia</a:t>
            </a:r>
            <a:r>
              <a:rPr lang="en-US" sz="1700" dirty="0"/>
              <a:t> </a:t>
            </a:r>
            <a:r>
              <a:rPr lang="en-US" sz="1700" dirty="0" err="1"/>
              <a:t>afectează</a:t>
            </a:r>
            <a:r>
              <a:rPr lang="en-US" sz="1700" dirty="0"/>
              <a:t> </a:t>
            </a:r>
            <a:r>
              <a:rPr lang="en-US" sz="1700" dirty="0" err="1"/>
              <a:t>corpuri</a:t>
            </a:r>
            <a:r>
              <a:rPr lang="en-US" sz="1700" dirty="0"/>
              <a:t> de </a:t>
            </a:r>
            <a:r>
              <a:rPr lang="en-US" sz="1700" dirty="0" err="1"/>
              <a:t>apă</a:t>
            </a:r>
            <a:r>
              <a:rPr lang="en-US" sz="1700" dirty="0"/>
              <a:t> </a:t>
            </a:r>
            <a:r>
              <a:rPr lang="en-US" sz="1700" dirty="0" err="1"/>
              <a:t>subterană</a:t>
            </a:r>
            <a:r>
              <a:rPr lang="en-US" sz="1700" dirty="0"/>
              <a:t> </a:t>
            </a:r>
            <a:r>
              <a:rPr lang="en-US" sz="1700" dirty="0" err="1"/>
              <a:t>sau</a:t>
            </a:r>
            <a:r>
              <a:rPr lang="en-US" sz="1700" dirty="0"/>
              <a:t> de </a:t>
            </a:r>
            <a:r>
              <a:rPr lang="en-US" sz="1700" dirty="0" err="1"/>
              <a:t>suprafaţă</a:t>
            </a:r>
            <a:r>
              <a:rPr lang="en-US" sz="1700" dirty="0"/>
              <a:t> care au </a:t>
            </a:r>
            <a:r>
              <a:rPr lang="en-US" sz="1700" dirty="0" err="1"/>
              <a:t>fost</a:t>
            </a:r>
            <a:r>
              <a:rPr lang="en-US" sz="1700" dirty="0"/>
              <a:t> </a:t>
            </a:r>
            <a:r>
              <a:rPr lang="en-US" sz="1700" dirty="0" err="1"/>
              <a:t>identificate</a:t>
            </a:r>
            <a:r>
              <a:rPr lang="en-US" sz="1700" dirty="0"/>
              <a:t> ca </a:t>
            </a:r>
            <a:r>
              <a:rPr lang="en-US" sz="1700" dirty="0" err="1"/>
              <a:t>nesatisfăcătoare</a:t>
            </a:r>
            <a:r>
              <a:rPr lang="en-US" sz="1700" dirty="0"/>
              <a:t> </a:t>
            </a:r>
            <a:r>
              <a:rPr lang="en-US" sz="1700" dirty="0" err="1"/>
              <a:t>în</a:t>
            </a:r>
            <a:r>
              <a:rPr lang="en-US" sz="1700" dirty="0"/>
              <a:t> </a:t>
            </a:r>
            <a:r>
              <a:rPr lang="en-US" sz="1700" dirty="0" err="1"/>
              <a:t>planul</a:t>
            </a:r>
            <a:r>
              <a:rPr lang="en-US" sz="1700" dirty="0"/>
              <a:t> </a:t>
            </a:r>
            <a:r>
              <a:rPr lang="en-US" sz="1700" dirty="0" err="1"/>
              <a:t>coresupunzător</a:t>
            </a:r>
            <a:r>
              <a:rPr lang="en-US" sz="1700" dirty="0"/>
              <a:t> de management al </a:t>
            </a:r>
            <a:r>
              <a:rPr lang="en-US" sz="1700" dirty="0" err="1"/>
              <a:t>bazinului</a:t>
            </a:r>
            <a:r>
              <a:rPr lang="en-US" sz="1700" dirty="0"/>
              <a:t> </a:t>
            </a:r>
            <a:r>
              <a:rPr lang="en-US" sz="1700" dirty="0" err="1"/>
              <a:t>hidrografic</a:t>
            </a:r>
            <a:r>
              <a:rPr lang="en-US" sz="1700" dirty="0"/>
              <a:t> din motive legate de </a:t>
            </a:r>
            <a:r>
              <a:rPr lang="en-US" sz="1700" dirty="0" err="1"/>
              <a:t>cantitatea</a:t>
            </a:r>
            <a:r>
              <a:rPr lang="en-US" sz="1700" dirty="0"/>
              <a:t> de </a:t>
            </a:r>
            <a:r>
              <a:rPr lang="en-US" sz="1700" dirty="0" err="1"/>
              <a:t>apă</a:t>
            </a:r>
            <a:r>
              <a:rPr lang="en-US" sz="1700" dirty="0"/>
              <a:t>, </a:t>
            </a:r>
            <a:r>
              <a:rPr lang="en-US" sz="1700" dirty="0" err="1"/>
              <a:t>este</a:t>
            </a:r>
            <a:r>
              <a:rPr lang="en-US" sz="1700" dirty="0"/>
              <a:t> </a:t>
            </a:r>
            <a:r>
              <a:rPr lang="en-US" sz="1700" dirty="0" err="1"/>
              <a:t>realizată</a:t>
            </a:r>
            <a:r>
              <a:rPr lang="en-US" sz="1700" dirty="0"/>
              <a:t> o </a:t>
            </a:r>
            <a:r>
              <a:rPr lang="en-US" sz="1700" dirty="0" err="1"/>
              <a:t>reducere</a:t>
            </a:r>
            <a:r>
              <a:rPr lang="en-US" sz="1700" dirty="0"/>
              <a:t> </a:t>
            </a:r>
            <a:r>
              <a:rPr lang="en-US" sz="1700" dirty="0" err="1"/>
              <a:t>efectivă</a:t>
            </a:r>
            <a:r>
              <a:rPr lang="en-US" sz="1700" dirty="0"/>
              <a:t> a </a:t>
            </a:r>
            <a:r>
              <a:rPr lang="en-US" sz="1700" dirty="0" err="1"/>
              <a:t>utilizării</a:t>
            </a:r>
            <a:r>
              <a:rPr lang="en-US" sz="1700" dirty="0"/>
              <a:t> </a:t>
            </a:r>
            <a:r>
              <a:rPr lang="en-US" sz="1700" dirty="0" err="1"/>
              <a:t>apei</a:t>
            </a:r>
            <a:r>
              <a:rPr lang="en-US" sz="1700" dirty="0"/>
              <a:t> de minimum 50% din </a:t>
            </a:r>
            <a:r>
              <a:rPr lang="en-US" sz="1700" dirty="0" err="1"/>
              <a:t>posibilele</a:t>
            </a:r>
            <a:r>
              <a:rPr lang="en-US" sz="1700" dirty="0"/>
              <a:t> </a:t>
            </a:r>
            <a:r>
              <a:rPr lang="en-US" sz="1700" dirty="0" err="1"/>
              <a:t>economii</a:t>
            </a:r>
            <a:r>
              <a:rPr lang="en-US" sz="1700" dirty="0"/>
              <a:t> </a:t>
            </a:r>
            <a:r>
              <a:rPr lang="en-US" sz="1700" dirty="0" err="1"/>
              <a:t>stabilite</a:t>
            </a:r>
            <a:r>
              <a:rPr lang="en-US" sz="1700" dirty="0"/>
              <a:t> la </a:t>
            </a:r>
            <a:r>
              <a:rPr lang="en-US" sz="1700" dirty="0" err="1"/>
              <a:t>punctul</a:t>
            </a:r>
            <a:r>
              <a:rPr lang="en-US" sz="1700" dirty="0"/>
              <a:t> a) </a:t>
            </a:r>
            <a:r>
              <a:rPr lang="en-US" sz="1700" dirty="0" err="1"/>
              <a:t>sau</a:t>
            </a:r>
            <a:r>
              <a:rPr lang="en-US" sz="1700" dirty="0"/>
              <a:t> </a:t>
            </a:r>
            <a:r>
              <a:rPr lang="en-US" sz="1700" dirty="0" err="1"/>
              <a:t>în</a:t>
            </a:r>
            <a:r>
              <a:rPr lang="en-US" sz="1700" dirty="0"/>
              <a:t> </a:t>
            </a:r>
            <a:r>
              <a:rPr lang="en-US" sz="1700" dirty="0" err="1"/>
              <a:t>conformitate</a:t>
            </a:r>
            <a:r>
              <a:rPr lang="en-US" sz="1700" dirty="0"/>
              <a:t> cu </a:t>
            </a:r>
            <a:r>
              <a:rPr lang="en-US" sz="1700" dirty="0" err="1"/>
              <a:t>procentul</a:t>
            </a:r>
            <a:r>
              <a:rPr lang="en-US" sz="1700" dirty="0"/>
              <a:t> </a:t>
            </a:r>
            <a:r>
              <a:rPr lang="en-US" sz="1700" dirty="0" err="1"/>
              <a:t>stabilit</a:t>
            </a:r>
            <a:r>
              <a:rPr lang="en-US" sz="1700" dirty="0"/>
              <a:t> de </a:t>
            </a:r>
            <a:r>
              <a:rPr lang="en-US" sz="1700" dirty="0" err="1"/>
              <a:t>autoritatea</a:t>
            </a:r>
            <a:r>
              <a:rPr lang="en-US" sz="1700" dirty="0"/>
              <a:t> </a:t>
            </a:r>
            <a:r>
              <a:rPr lang="en-US" sz="1700" dirty="0" err="1"/>
              <a:t>competentă</a:t>
            </a:r>
            <a:r>
              <a:rPr lang="en-US" sz="1700" dirty="0"/>
              <a:t> (</a:t>
            </a:r>
            <a:r>
              <a:rPr lang="en-US" sz="1700" dirty="0" err="1"/>
              <a:t>dacă</a:t>
            </a:r>
            <a:r>
              <a:rPr lang="en-US" sz="1700" dirty="0"/>
              <a:t> </a:t>
            </a:r>
            <a:r>
              <a:rPr lang="en-US" sz="1700" dirty="0" err="1"/>
              <a:t>este</a:t>
            </a:r>
            <a:r>
              <a:rPr lang="en-US" sz="1700" dirty="0"/>
              <a:t> </a:t>
            </a:r>
            <a:r>
              <a:rPr lang="en-US" sz="1700" dirty="0" err="1"/>
              <a:t>cazul</a:t>
            </a:r>
            <a:r>
              <a:rPr lang="en-US" sz="1700" dirty="0"/>
              <a:t>), care </a:t>
            </a:r>
            <a:r>
              <a:rPr lang="en-US" sz="1700" dirty="0" err="1"/>
              <a:t>să</a:t>
            </a:r>
            <a:r>
              <a:rPr lang="en-US" sz="1700" dirty="0"/>
              <a:t> </a:t>
            </a:r>
            <a:r>
              <a:rPr lang="en-US" sz="1700" dirty="0" err="1"/>
              <a:t>contribuie</a:t>
            </a:r>
            <a:r>
              <a:rPr lang="en-US" sz="1700" dirty="0"/>
              <a:t> la </a:t>
            </a:r>
            <a:r>
              <a:rPr lang="en-US" sz="1700" dirty="0" err="1"/>
              <a:t>atingerea</a:t>
            </a:r>
            <a:r>
              <a:rPr lang="en-US" sz="1700" dirty="0"/>
              <a:t> </a:t>
            </a:r>
            <a:r>
              <a:rPr lang="en-US" sz="1700" dirty="0" err="1"/>
              <a:t>stării</a:t>
            </a:r>
            <a:r>
              <a:rPr lang="en-US" sz="1700" dirty="0"/>
              <a:t> </a:t>
            </a:r>
            <a:r>
              <a:rPr lang="en-US" sz="1700" dirty="0" err="1"/>
              <a:t>bune</a:t>
            </a:r>
            <a:r>
              <a:rPr lang="en-US" sz="1700" dirty="0"/>
              <a:t> a </a:t>
            </a:r>
            <a:r>
              <a:rPr lang="en-US" sz="1700" dirty="0" err="1"/>
              <a:t>acelor</a:t>
            </a:r>
            <a:r>
              <a:rPr lang="en-US" sz="1700" dirty="0"/>
              <a:t> </a:t>
            </a:r>
            <a:r>
              <a:rPr lang="en-US" sz="1700" dirty="0" err="1"/>
              <a:t>corpuri</a:t>
            </a:r>
            <a:r>
              <a:rPr lang="en-US" sz="1700" dirty="0"/>
              <a:t> de </a:t>
            </a:r>
            <a:r>
              <a:rPr lang="en-US" sz="1700" dirty="0" err="1"/>
              <a:t>apă</a:t>
            </a:r>
            <a:r>
              <a:rPr lang="en-US" sz="1700" dirty="0" smtClean="0"/>
              <a:t>”.</a:t>
            </a:r>
            <a:endParaRPr lang="en-US" sz="1700" dirty="0"/>
          </a:p>
        </p:txBody>
      </p:sp>
    </p:spTree>
    <p:extLst>
      <p:ext uri="{BB962C8B-B14F-4D97-AF65-F5344CB8AC3E}">
        <p14:creationId xmlns:p14="http://schemas.microsoft.com/office/powerpoint/2010/main" val="2463912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F96D3-0DE7-4201-A97F-6E8CA2317A2D}"/>
              </a:ext>
            </a:extLst>
          </p:cNvPr>
          <p:cNvSpPr>
            <a:spLocks noGrp="1"/>
          </p:cNvSpPr>
          <p:nvPr>
            <p:ph type="title"/>
          </p:nvPr>
        </p:nvSpPr>
        <p:spPr>
          <a:xfrm>
            <a:off x="3729790" y="403543"/>
            <a:ext cx="5125453" cy="871804"/>
          </a:xfrm>
          <a:solidFill>
            <a:schemeClr val="accent4">
              <a:lumMod val="20000"/>
              <a:lumOff val="80000"/>
            </a:schemeClr>
          </a:solidFill>
          <a:ln>
            <a:solidFill>
              <a:schemeClr val="accent1">
                <a:lumMod val="75000"/>
              </a:schemeClr>
            </a:solidFill>
          </a:ln>
        </p:spPr>
        <p:txBody>
          <a:bodyPr tIns="180000" anchor="b">
            <a:noAutofit/>
          </a:bodyPr>
          <a:lstStyle/>
          <a:p>
            <a:pPr algn="ctr"/>
            <a:r>
              <a:rPr lang="ro-RO" sz="2400" b="1" dirty="0">
                <a:solidFill>
                  <a:srgbClr val="002060"/>
                </a:solidFill>
                <a:latin typeface="Trebuchet MS" panose="020B0603020202020204" pitchFamily="34" charset="0"/>
              </a:rPr>
              <a:t>INVESTIȚII ÎN FERMĂ - </a:t>
            </a:r>
            <a:br>
              <a:rPr lang="ro-RO" sz="2400" b="1" dirty="0">
                <a:solidFill>
                  <a:srgbClr val="002060"/>
                </a:solidFill>
                <a:latin typeface="Trebuchet MS" panose="020B0603020202020204" pitchFamily="34" charset="0"/>
              </a:rPr>
            </a:br>
            <a:r>
              <a:rPr lang="ro-RO" sz="2400" b="1" dirty="0">
                <a:solidFill>
                  <a:srgbClr val="002060"/>
                </a:solidFill>
                <a:latin typeface="Trebuchet MS" panose="020B0603020202020204" pitchFamily="34" charset="0"/>
              </a:rPr>
              <a:t>SECTOR ZOOTEHNIC</a:t>
            </a:r>
            <a:endParaRPr lang="en-GB" sz="2400" b="1" i="1" dirty="0">
              <a:solidFill>
                <a:srgbClr val="002060"/>
              </a:solidFill>
              <a:latin typeface="Trebuchet MS" panose="020B0603020202020204" pitchFamily="34" charset="0"/>
            </a:endParaRPr>
          </a:p>
        </p:txBody>
      </p:sp>
      <p:sp>
        <p:nvSpPr>
          <p:cNvPr id="2" name="Slide Number Placeholder 1">
            <a:extLst>
              <a:ext uri="{FF2B5EF4-FFF2-40B4-BE49-F238E27FC236}">
                <a16:creationId xmlns:a16="http://schemas.microsoft.com/office/drawing/2014/main" id="{B767DC4F-FE47-45E5-98CE-82DC48C92219}"/>
              </a:ext>
            </a:extLst>
          </p:cNvPr>
          <p:cNvSpPr>
            <a:spLocks noGrp="1"/>
          </p:cNvSpPr>
          <p:nvPr>
            <p:ph type="sldNum" sz="quarter" idx="12"/>
          </p:nvPr>
        </p:nvSpPr>
        <p:spPr/>
        <p:txBody>
          <a:bodyPr/>
          <a:lstStyle/>
          <a:p>
            <a:fld id="{7FA2401A-6C0A-4240-B78F-43709A42D409}" type="slidenum">
              <a:rPr lang="en-GB" smtClean="0"/>
              <a:t>29</a:t>
            </a:fld>
            <a:endParaRPr lang="en-GB"/>
          </a:p>
        </p:txBody>
      </p:sp>
      <p:pic>
        <p:nvPicPr>
          <p:cNvPr id="3" name="Picture 2">
            <a:extLst>
              <a:ext uri="{FF2B5EF4-FFF2-40B4-BE49-F238E27FC236}">
                <a16:creationId xmlns:a16="http://schemas.microsoft.com/office/drawing/2014/main" id="{7FE26E4A-1F5E-4D36-A231-74F763B9DA8D}"/>
              </a:ext>
            </a:extLst>
          </p:cNvPr>
          <p:cNvPicPr>
            <a:picLocks noChangeAspect="1"/>
          </p:cNvPicPr>
          <p:nvPr/>
        </p:nvPicPr>
        <p:blipFill>
          <a:blip r:embed="rId2"/>
          <a:stretch>
            <a:fillRect/>
          </a:stretch>
        </p:blipFill>
        <p:spPr>
          <a:xfrm>
            <a:off x="290621" y="196683"/>
            <a:ext cx="2781428" cy="1704306"/>
          </a:xfrm>
          <a:prstGeom prst="rect">
            <a:avLst/>
          </a:prstGeom>
        </p:spPr>
      </p:pic>
      <p:graphicFrame>
        <p:nvGraphicFramePr>
          <p:cNvPr id="9" name="Content Placeholder 7">
            <a:extLst>
              <a:ext uri="{FF2B5EF4-FFF2-40B4-BE49-F238E27FC236}">
                <a16:creationId xmlns:a16="http://schemas.microsoft.com/office/drawing/2014/main" id="{F288F095-3F1B-40E7-AAE0-7F14C9F2FEC7}"/>
              </a:ext>
            </a:extLst>
          </p:cNvPr>
          <p:cNvGraphicFramePr>
            <a:graphicFrameLocks noGrp="1"/>
          </p:cNvGraphicFramePr>
          <p:nvPr>
            <p:ph idx="1"/>
            <p:extLst/>
          </p:nvPr>
        </p:nvGraphicFramePr>
        <p:xfrm>
          <a:off x="2453440" y="2187574"/>
          <a:ext cx="80531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7772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59" t="25613" r="12015" b="9210"/>
          <a:stretch/>
        </p:blipFill>
        <p:spPr bwMode="auto">
          <a:xfrm>
            <a:off x="1610361" y="1578451"/>
            <a:ext cx="8914909" cy="4383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5"/>
          <p:cNvGrpSpPr>
            <a:grpSpLocks/>
          </p:cNvGrpSpPr>
          <p:nvPr/>
        </p:nvGrpSpPr>
        <p:grpSpPr bwMode="auto">
          <a:xfrm>
            <a:off x="1143001" y="1063625"/>
            <a:ext cx="9915525" cy="439738"/>
            <a:chOff x="-9526" y="1453588"/>
            <a:chExt cx="9915526" cy="438712"/>
          </a:xfrm>
        </p:grpSpPr>
        <p:grpSp>
          <p:nvGrpSpPr>
            <p:cNvPr id="4" name="Group 5"/>
            <p:cNvGrpSpPr>
              <a:grpSpLocks/>
            </p:cNvGrpSpPr>
            <p:nvPr/>
          </p:nvGrpSpPr>
          <p:grpSpPr bwMode="auto">
            <a:xfrm>
              <a:off x="-9525" y="1455738"/>
              <a:ext cx="9915525" cy="436562"/>
              <a:chOff x="-10160" y="1837006"/>
              <a:chExt cx="9916160" cy="435655"/>
            </a:xfrm>
          </p:grpSpPr>
          <p:cxnSp>
            <p:nvCxnSpPr>
              <p:cNvPr id="6" name="Straight Connector 5"/>
              <p:cNvCxnSpPr/>
              <p:nvPr/>
            </p:nvCxnSpPr>
            <p:spPr>
              <a:xfrm>
                <a:off x="304184" y="2057712"/>
                <a:ext cx="9601816" cy="15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Pentagon 6"/>
              <p:cNvSpPr/>
              <p:nvPr/>
            </p:nvSpPr>
            <p:spPr>
              <a:xfrm>
                <a:off x="-10161" y="1836441"/>
                <a:ext cx="1295483" cy="436220"/>
              </a:xfrm>
              <a:prstGeom prst="homePlate">
                <a:avLst/>
              </a:prstGeom>
              <a:solidFill>
                <a:srgbClr val="00B050"/>
              </a:solidFill>
              <a:ln/>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endParaRPr lang="en-US" sz="2000" b="1" dirty="0">
                  <a:solidFill>
                    <a:schemeClr val="bg1"/>
                  </a:solidFill>
                  <a:effectLst>
                    <a:outerShdw blurRad="38100" dist="38100" dir="2700000" algn="tl">
                      <a:srgbClr val="000000">
                        <a:alpha val="43137"/>
                      </a:srgbClr>
                    </a:outerShdw>
                  </a:effectLst>
                </a:endParaRPr>
              </a:p>
            </p:txBody>
          </p:sp>
        </p:grpSp>
        <p:sp>
          <p:nvSpPr>
            <p:cNvPr id="5" name="Pentagon 4"/>
            <p:cNvSpPr/>
            <p:nvPr/>
          </p:nvSpPr>
          <p:spPr bwMode="auto">
            <a:xfrm>
              <a:off x="-9526" y="1453588"/>
              <a:ext cx="1295400" cy="437128"/>
            </a:xfrm>
            <a:prstGeom prst="homePlate">
              <a:avLst/>
            </a:prstGeom>
            <a:solidFill>
              <a:srgbClr val="00B050"/>
            </a:solidFill>
            <a:ln/>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endParaRPr lang="en-US" sz="2000" b="1" dirty="0">
                <a:solidFill>
                  <a:schemeClr val="bg1"/>
                </a:solidFill>
                <a:effectLst>
                  <a:outerShdw blurRad="38100" dist="38100" dir="2700000" algn="tl">
                    <a:srgbClr val="000000">
                      <a:alpha val="43137"/>
                    </a:srgbClr>
                  </a:outerShdw>
                </a:effectLst>
              </a:endParaRPr>
            </a:p>
          </p:txBody>
        </p:sp>
      </p:grpSp>
      <p:sp>
        <p:nvSpPr>
          <p:cNvPr id="8" name="TextBox 2"/>
          <p:cNvSpPr txBox="1">
            <a:spLocks noChangeArrowheads="1"/>
          </p:cNvSpPr>
          <p:nvPr/>
        </p:nvSpPr>
        <p:spPr bwMode="auto">
          <a:xfrm>
            <a:off x="3071191" y="443709"/>
            <a:ext cx="67089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600" dirty="0">
                <a:solidFill>
                  <a:schemeClr val="accent6"/>
                </a:solidFill>
                <a:effectLst>
                  <a:outerShdw blurRad="38100" dist="38100" dir="2700000" algn="tl">
                    <a:srgbClr val="000000">
                      <a:alpha val="43137"/>
                    </a:srgbClr>
                  </a:outerShdw>
                </a:effectLst>
                <a:latin typeface="Algerian" panose="04020705040A02060702" pitchFamily="82" charset="0"/>
              </a:rPr>
              <a:t>ELEMENTE PAC 2023 - 2027</a:t>
            </a:r>
          </a:p>
        </p:txBody>
      </p:sp>
    </p:spTree>
    <p:extLst>
      <p:ext uri="{BB962C8B-B14F-4D97-AF65-F5344CB8AC3E}">
        <p14:creationId xmlns:p14="http://schemas.microsoft.com/office/powerpoint/2010/main" val="4251827294"/>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30</a:t>
            </a:fld>
            <a:endParaRPr lang="ro-RO" dirty="0"/>
          </a:p>
        </p:txBody>
      </p:sp>
      <p:sp>
        <p:nvSpPr>
          <p:cNvPr id="3" name="Rectangle 2"/>
          <p:cNvSpPr/>
          <p:nvPr/>
        </p:nvSpPr>
        <p:spPr>
          <a:xfrm>
            <a:off x="720435" y="1217857"/>
            <a:ext cx="10788074" cy="5062924"/>
          </a:xfrm>
          <a:prstGeom prst="rect">
            <a:avLst/>
          </a:prstGeom>
        </p:spPr>
        <p:txBody>
          <a:bodyPr wrap="square">
            <a:spAutoFit/>
          </a:bodyPr>
          <a:lstStyle/>
          <a:p>
            <a:pPr>
              <a:spcBef>
                <a:spcPts val="600"/>
              </a:spcBef>
            </a:pPr>
            <a:r>
              <a:rPr lang="en-US" b="1" u="sng" dirty="0">
                <a:solidFill>
                  <a:srgbClr val="0070C0"/>
                </a:solidFill>
              </a:rPr>
              <a:t>DR-</a:t>
            </a:r>
            <a:r>
              <a:rPr lang="ro-RO" b="1" u="sng" dirty="0">
                <a:solidFill>
                  <a:srgbClr val="0070C0"/>
                </a:solidFill>
              </a:rPr>
              <a:t>20</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sectorul</a:t>
            </a:r>
            <a:r>
              <a:rPr lang="en-US" b="1" u="sng" dirty="0">
                <a:solidFill>
                  <a:srgbClr val="0070C0"/>
                </a:solidFill>
              </a:rPr>
              <a:t> </a:t>
            </a:r>
            <a:r>
              <a:rPr lang="en-US" b="1" u="sng" dirty="0" err="1">
                <a:solidFill>
                  <a:srgbClr val="0070C0"/>
                </a:solidFill>
              </a:rPr>
              <a:t>zootehnic</a:t>
            </a:r>
            <a:r>
              <a:rPr lang="ro-RO" b="1"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224.610.728 </a:t>
            </a:r>
            <a:r>
              <a:rPr lang="en-US" b="1" i="1" dirty="0">
                <a:solidFill>
                  <a:srgbClr val="0070C0"/>
                </a:solidFill>
              </a:rPr>
              <a:t>Euro</a:t>
            </a:r>
            <a:endParaRPr lang="ro-RO" b="1" i="1" dirty="0">
              <a:solidFill>
                <a:srgbClr val="0070C0"/>
              </a:solidFill>
            </a:endParaRPr>
          </a:p>
          <a:p>
            <a:pPr>
              <a:spcBef>
                <a:spcPts val="600"/>
              </a:spcBef>
            </a:pPr>
            <a:r>
              <a:rPr lang="en-US" b="1" dirty="0" err="1"/>
              <a:t>Beneficiari</a:t>
            </a:r>
            <a:endParaRPr lang="en-US" dirty="0"/>
          </a:p>
          <a:p>
            <a:pPr marL="742950" lvl="1" indent="-285750">
              <a:spcBef>
                <a:spcPts val="600"/>
              </a:spcBef>
              <a:buFont typeface="Arial" panose="020B0604020202020204" pitchFamily="34" charset="0"/>
              <a:buChar char="•"/>
            </a:pPr>
            <a:r>
              <a:rPr lang="en-US" dirty="0" err="1"/>
              <a:t>fermieri</a:t>
            </a:r>
            <a:r>
              <a:rPr lang="en-US" dirty="0"/>
              <a:t> cu </a:t>
            </a:r>
            <a:r>
              <a:rPr lang="en-US" dirty="0" err="1"/>
              <a:t>excepția</a:t>
            </a:r>
            <a:r>
              <a:rPr lang="en-US" dirty="0"/>
              <a:t> </a:t>
            </a:r>
            <a:r>
              <a:rPr lang="en-US" dirty="0" err="1"/>
              <a:t>persoanelor</a:t>
            </a:r>
            <a:r>
              <a:rPr lang="en-US" dirty="0"/>
              <a:t> </a:t>
            </a:r>
            <a:r>
              <a:rPr lang="en-US" dirty="0" err="1"/>
              <a:t>fizice</a:t>
            </a:r>
            <a:r>
              <a:rPr lang="en-US" dirty="0"/>
              <a:t>;</a:t>
            </a:r>
          </a:p>
          <a:p>
            <a:pPr marL="742950" lvl="1" indent="-285750">
              <a:spcBef>
                <a:spcPts val="600"/>
              </a:spcBef>
              <a:buFont typeface="Arial" panose="020B0604020202020204" pitchFamily="34" charset="0"/>
              <a:buChar char="•"/>
            </a:pPr>
            <a:r>
              <a:rPr lang="en-US" dirty="0"/>
              <a:t>cooperative </a:t>
            </a:r>
            <a:r>
              <a:rPr lang="en-US" dirty="0" err="1"/>
              <a:t>agricole</a:t>
            </a:r>
            <a:r>
              <a:rPr lang="en-US" dirty="0"/>
              <a:t> </a:t>
            </a:r>
            <a:r>
              <a:rPr lang="en-US" dirty="0" err="1"/>
              <a:t>și</a:t>
            </a:r>
            <a:r>
              <a:rPr lang="en-US" dirty="0"/>
              <a:t> </a:t>
            </a:r>
            <a:r>
              <a:rPr lang="en-US" dirty="0" err="1"/>
              <a:t>societățile</a:t>
            </a:r>
            <a:r>
              <a:rPr lang="en-US" dirty="0"/>
              <a:t> cooperative care </a:t>
            </a:r>
            <a:r>
              <a:rPr lang="en-US" dirty="0" err="1"/>
              <a:t>deservec</a:t>
            </a:r>
            <a:r>
              <a:rPr lang="en-US" dirty="0"/>
              <a:t> </a:t>
            </a:r>
            <a:r>
              <a:rPr lang="en-US" dirty="0" err="1"/>
              <a:t>interesele</a:t>
            </a:r>
            <a:r>
              <a:rPr lang="en-US" dirty="0"/>
              <a:t> </a:t>
            </a:r>
            <a:r>
              <a:rPr lang="en-US" dirty="0" err="1"/>
              <a:t>membrilor</a:t>
            </a:r>
            <a:r>
              <a:rPr lang="en-US" dirty="0"/>
              <a:t> </a:t>
            </a:r>
            <a:r>
              <a:rPr lang="en-US" dirty="0" err="1"/>
              <a:t>fermieri</a:t>
            </a:r>
            <a:r>
              <a:rPr lang="en-US" dirty="0"/>
              <a:t>;</a:t>
            </a:r>
          </a:p>
          <a:p>
            <a:pPr marL="742950" lvl="1" indent="-285750">
              <a:spcBef>
                <a:spcPts val="600"/>
              </a:spcBef>
              <a:buFont typeface="Arial" panose="020B0604020202020204" pitchFamily="34" charset="0"/>
              <a:buChar char="•"/>
            </a:pPr>
            <a:r>
              <a:rPr lang="en-US" dirty="0" err="1"/>
              <a:t>grupuri</a:t>
            </a:r>
            <a:r>
              <a:rPr lang="en-US" dirty="0"/>
              <a:t> </a:t>
            </a:r>
            <a:r>
              <a:rPr lang="en-US" dirty="0" err="1"/>
              <a:t>și</a:t>
            </a:r>
            <a:r>
              <a:rPr lang="en-US" dirty="0"/>
              <a:t> </a:t>
            </a:r>
            <a:r>
              <a:rPr lang="en-US" dirty="0" err="1"/>
              <a:t>organizații</a:t>
            </a:r>
            <a:r>
              <a:rPr lang="en-US" dirty="0"/>
              <a:t> de </a:t>
            </a:r>
            <a:r>
              <a:rPr lang="en-US" dirty="0" err="1"/>
              <a:t>producători</a:t>
            </a:r>
            <a:r>
              <a:rPr lang="en-US" dirty="0"/>
              <a:t> </a:t>
            </a:r>
            <a:r>
              <a:rPr lang="en-US" dirty="0" err="1"/>
              <a:t>constituite</a:t>
            </a:r>
            <a:r>
              <a:rPr lang="en-US" dirty="0"/>
              <a:t> </a:t>
            </a:r>
            <a:r>
              <a:rPr lang="en-US" dirty="0" err="1"/>
              <a:t>în</a:t>
            </a:r>
            <a:r>
              <a:rPr lang="en-US" dirty="0"/>
              <a:t> </a:t>
            </a:r>
            <a:r>
              <a:rPr lang="en-US" dirty="0" err="1"/>
              <a:t>baza</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şi</a:t>
            </a:r>
            <a:r>
              <a:rPr lang="en-US" dirty="0"/>
              <a:t> </a:t>
            </a:r>
            <a:r>
              <a:rPr lang="en-US" dirty="0" err="1"/>
              <a:t>recunoscute</a:t>
            </a:r>
            <a:r>
              <a:rPr lang="en-US" dirty="0"/>
              <a:t> de MADR care </a:t>
            </a:r>
            <a:r>
              <a:rPr lang="en-US" dirty="0" err="1"/>
              <a:t>deservesc</a:t>
            </a:r>
            <a:r>
              <a:rPr lang="en-US" dirty="0"/>
              <a:t> </a:t>
            </a:r>
            <a:r>
              <a:rPr lang="en-US" dirty="0" err="1"/>
              <a:t>interesele</a:t>
            </a:r>
            <a:r>
              <a:rPr lang="en-US" dirty="0"/>
              <a:t> </a:t>
            </a:r>
            <a:r>
              <a:rPr lang="en-US" dirty="0" err="1"/>
              <a:t>membrilor</a:t>
            </a:r>
            <a:r>
              <a:rPr lang="en-US" dirty="0"/>
              <a:t>.</a:t>
            </a:r>
            <a:endParaRPr lang="ro-RO" b="1" dirty="0"/>
          </a:p>
          <a:p>
            <a:pPr>
              <a:spcBef>
                <a:spcPts val="600"/>
              </a:spcBef>
              <a:spcAft>
                <a:spcPts val="600"/>
              </a:spcAft>
            </a:pPr>
            <a:r>
              <a:rPr lang="en-US" dirty="0" err="1"/>
              <a:t>Intervenția</a:t>
            </a:r>
            <a:r>
              <a:rPr lang="en-US" dirty="0"/>
              <a:t> </a:t>
            </a:r>
            <a:r>
              <a:rPr lang="en-US" dirty="0" err="1"/>
              <a:t>își</a:t>
            </a:r>
            <a:r>
              <a:rPr lang="en-US" dirty="0"/>
              <a:t> </a:t>
            </a:r>
            <a:r>
              <a:rPr lang="en-US" dirty="0" err="1"/>
              <a:t>propune</a:t>
            </a:r>
            <a:r>
              <a:rPr lang="en-US" dirty="0"/>
              <a:t> </a:t>
            </a:r>
            <a:r>
              <a:rPr lang="en-US" dirty="0" err="1"/>
              <a:t>investiții</a:t>
            </a:r>
            <a:r>
              <a:rPr lang="en-US" dirty="0"/>
              <a:t> </a:t>
            </a:r>
            <a:r>
              <a:rPr lang="en-US" dirty="0" err="1"/>
              <a:t>noi</a:t>
            </a:r>
            <a:r>
              <a:rPr lang="en-US" dirty="0"/>
              <a:t> </a:t>
            </a:r>
            <a:r>
              <a:rPr lang="en-US" dirty="0" err="1"/>
              <a:t>și</a:t>
            </a:r>
            <a:r>
              <a:rPr lang="en-US" dirty="0"/>
              <a:t>/</a:t>
            </a:r>
            <a:r>
              <a:rPr lang="en-US" dirty="0" err="1"/>
              <a:t>sau</a:t>
            </a:r>
            <a:r>
              <a:rPr lang="en-US" dirty="0"/>
              <a:t> de </a:t>
            </a:r>
            <a:r>
              <a:rPr lang="en-US" dirty="0" err="1"/>
              <a:t>modernizare</a:t>
            </a:r>
            <a:r>
              <a:rPr lang="en-US" dirty="0"/>
              <a:t> a </a:t>
            </a:r>
            <a:r>
              <a:rPr lang="en-US" dirty="0" err="1"/>
              <a:t>fermelor</a:t>
            </a:r>
            <a:r>
              <a:rPr lang="en-US" dirty="0"/>
              <a:t> </a:t>
            </a:r>
            <a:r>
              <a:rPr lang="en-US" dirty="0" err="1"/>
              <a:t>zootehnice</a:t>
            </a:r>
            <a:r>
              <a:rPr lang="en-US" dirty="0"/>
              <a:t> cu tot </a:t>
            </a:r>
            <a:r>
              <a:rPr lang="en-US" dirty="0" err="1"/>
              <a:t>ceea</a:t>
            </a:r>
            <a:r>
              <a:rPr lang="en-US" dirty="0"/>
              <a:t> </a:t>
            </a:r>
            <a:r>
              <a:rPr lang="en-US" dirty="0" err="1"/>
              <a:t>ce</a:t>
            </a:r>
            <a:r>
              <a:rPr lang="en-US" dirty="0"/>
              <a:t> </a:t>
            </a:r>
            <a:r>
              <a:rPr lang="en-US" dirty="0" err="1"/>
              <a:t>presupun</a:t>
            </a:r>
            <a:r>
              <a:rPr lang="en-US" dirty="0"/>
              <a:t> </a:t>
            </a:r>
            <a:r>
              <a:rPr lang="en-US" dirty="0" err="1"/>
              <a:t>acestea</a:t>
            </a:r>
            <a:r>
              <a:rPr lang="en-US" dirty="0"/>
              <a:t>, </a:t>
            </a:r>
            <a:r>
              <a:rPr lang="en-US" dirty="0" err="1"/>
              <a:t>respectiv</a:t>
            </a:r>
            <a:r>
              <a:rPr lang="en-US" dirty="0"/>
              <a:t> </a:t>
            </a:r>
            <a:r>
              <a:rPr lang="en-US" dirty="0" err="1"/>
              <a:t>investiții</a:t>
            </a:r>
            <a:r>
              <a:rPr lang="en-US" dirty="0"/>
              <a:t> </a:t>
            </a:r>
            <a:r>
              <a:rPr lang="en-US" dirty="0" err="1"/>
              <a:t>în</a:t>
            </a:r>
            <a:r>
              <a:rPr lang="en-US" dirty="0"/>
              <a:t> </a:t>
            </a:r>
            <a:r>
              <a:rPr lang="en-US" dirty="0" err="1"/>
              <a:t>echipamente</a:t>
            </a:r>
            <a:r>
              <a:rPr lang="en-US" dirty="0"/>
              <a:t>, </a:t>
            </a:r>
            <a:r>
              <a:rPr lang="en-US" dirty="0" err="1"/>
              <a:t>adaptare</a:t>
            </a:r>
            <a:r>
              <a:rPr lang="en-US" dirty="0"/>
              <a:t> la </a:t>
            </a:r>
            <a:r>
              <a:rPr lang="en-US" dirty="0" err="1"/>
              <a:t>standarde</a:t>
            </a:r>
            <a:r>
              <a:rPr lang="en-US" dirty="0"/>
              <a:t>, </a:t>
            </a:r>
            <a:r>
              <a:rPr lang="en-US" dirty="0" err="1"/>
              <a:t>racorduri</a:t>
            </a:r>
            <a:r>
              <a:rPr lang="en-US" dirty="0"/>
              <a:t> la </a:t>
            </a:r>
            <a:r>
              <a:rPr lang="en-US" dirty="0" err="1"/>
              <a:t>utilități</a:t>
            </a:r>
            <a:r>
              <a:rPr lang="en-US" dirty="0"/>
              <a:t>,</a:t>
            </a:r>
            <a:r>
              <a:rPr lang="ro-RO" dirty="0"/>
              <a:t> </a:t>
            </a:r>
            <a:r>
              <a:rPr lang="en-US" dirty="0" err="1"/>
              <a:t>investițiile</a:t>
            </a:r>
            <a:r>
              <a:rPr lang="en-US" dirty="0"/>
              <a:t> </a:t>
            </a:r>
            <a:r>
              <a:rPr lang="en-US" dirty="0" err="1"/>
              <a:t>în</a:t>
            </a:r>
            <a:r>
              <a:rPr lang="en-US" dirty="0"/>
              <a:t> </a:t>
            </a:r>
            <a:r>
              <a:rPr lang="en-US" dirty="0" err="1"/>
              <a:t>managementul</a:t>
            </a:r>
            <a:r>
              <a:rPr lang="en-US" dirty="0"/>
              <a:t> </a:t>
            </a:r>
            <a:r>
              <a:rPr lang="en-US" dirty="0" err="1"/>
              <a:t>adecvat</a:t>
            </a:r>
            <a:r>
              <a:rPr lang="en-US" dirty="0"/>
              <a:t> al </a:t>
            </a:r>
            <a:r>
              <a:rPr lang="en-US" dirty="0" err="1"/>
              <a:t>gunoiului</a:t>
            </a:r>
            <a:r>
              <a:rPr lang="en-US" dirty="0"/>
              <a:t> de </a:t>
            </a:r>
            <a:r>
              <a:rPr lang="en-US" dirty="0" err="1"/>
              <a:t>grajd</a:t>
            </a:r>
            <a:r>
              <a:rPr lang="ro-RO" dirty="0"/>
              <a:t>, </a:t>
            </a:r>
            <a:r>
              <a:rPr lang="en-US" dirty="0" err="1"/>
              <a:t>investițiile</a:t>
            </a:r>
            <a:r>
              <a:rPr lang="en-US" dirty="0"/>
              <a:t> </a:t>
            </a:r>
            <a:r>
              <a:rPr lang="en-US" dirty="0" err="1"/>
              <a:t>în</a:t>
            </a:r>
            <a:r>
              <a:rPr lang="en-US" dirty="0"/>
              <a:t> </a:t>
            </a:r>
            <a:r>
              <a:rPr lang="en-US" dirty="0" err="1"/>
              <a:t>condiționarea</a:t>
            </a:r>
            <a:r>
              <a:rPr lang="en-US" dirty="0"/>
              <a:t> </a:t>
            </a:r>
            <a:r>
              <a:rPr lang="en-US" dirty="0" err="1"/>
              <a:t>și</a:t>
            </a:r>
            <a:r>
              <a:rPr lang="en-US" dirty="0"/>
              <a:t>/</a:t>
            </a:r>
            <a:r>
              <a:rPr lang="en-US" dirty="0" err="1"/>
              <a:t>sau</a:t>
            </a:r>
            <a:r>
              <a:rPr lang="en-US" dirty="0"/>
              <a:t> </a:t>
            </a:r>
            <a:r>
              <a:rPr lang="en-US" dirty="0" err="1"/>
              <a:t>depozitarea</a:t>
            </a:r>
            <a:r>
              <a:rPr lang="en-US" dirty="0"/>
              <a:t>, </a:t>
            </a:r>
            <a:r>
              <a:rPr lang="en-US" dirty="0" err="1"/>
              <a:t>procesarea</a:t>
            </a:r>
            <a:r>
              <a:rPr lang="en-US" dirty="0"/>
              <a:t> </a:t>
            </a:r>
            <a:r>
              <a:rPr lang="en-US" dirty="0" err="1"/>
              <a:t>produselor</a:t>
            </a:r>
            <a:r>
              <a:rPr lang="en-US" dirty="0"/>
              <a:t> </a:t>
            </a:r>
            <a:r>
              <a:rPr lang="en-US" dirty="0" err="1"/>
              <a:t>obținute</a:t>
            </a:r>
            <a:r>
              <a:rPr lang="en-US" dirty="0"/>
              <a:t> la </a:t>
            </a:r>
            <a:r>
              <a:rPr lang="en-US" dirty="0" err="1"/>
              <a:t>nivelul</a:t>
            </a:r>
            <a:r>
              <a:rPr lang="en-US" dirty="0"/>
              <a:t> </a:t>
            </a:r>
            <a:r>
              <a:rPr lang="en-US" dirty="0" err="1"/>
              <a:t>fermei</a:t>
            </a:r>
            <a:r>
              <a:rPr lang="en-US" dirty="0"/>
              <a:t>.</a:t>
            </a:r>
            <a:r>
              <a:rPr lang="ro-RO" dirty="0"/>
              <a:t> </a:t>
            </a:r>
            <a:r>
              <a:rPr lang="en-US" dirty="0" err="1"/>
              <a:t>Investițiile</a:t>
            </a:r>
            <a:r>
              <a:rPr lang="en-US" dirty="0"/>
              <a:t> </a:t>
            </a:r>
            <a:r>
              <a:rPr lang="en-US" dirty="0" err="1"/>
              <a:t>în</a:t>
            </a:r>
            <a:r>
              <a:rPr lang="en-US" dirty="0"/>
              <a:t> </a:t>
            </a:r>
            <a:r>
              <a:rPr lang="en-US" dirty="0" err="1"/>
              <a:t>unitățile</a:t>
            </a:r>
            <a:r>
              <a:rPr lang="en-US" dirty="0"/>
              <a:t> de </a:t>
            </a:r>
            <a:r>
              <a:rPr lang="en-US" dirty="0" err="1"/>
              <a:t>procesare</a:t>
            </a:r>
            <a:r>
              <a:rPr lang="en-US" dirty="0"/>
              <a:t> a </a:t>
            </a:r>
            <a:r>
              <a:rPr lang="en-US" dirty="0" err="1"/>
              <a:t>propriilor</a:t>
            </a:r>
            <a:r>
              <a:rPr lang="en-US" dirty="0"/>
              <a:t> </a:t>
            </a:r>
            <a:r>
              <a:rPr lang="en-US" dirty="0" err="1"/>
              <a:t>produse</a:t>
            </a:r>
            <a:r>
              <a:rPr lang="en-US" dirty="0"/>
              <a:t> </a:t>
            </a:r>
            <a:r>
              <a:rPr lang="en-US" dirty="0" err="1"/>
              <a:t>vor</a:t>
            </a:r>
            <a:r>
              <a:rPr lang="en-US" dirty="0"/>
              <a:t> fi </a:t>
            </a:r>
            <a:r>
              <a:rPr lang="en-US" dirty="0" err="1"/>
              <a:t>tratate</a:t>
            </a:r>
            <a:r>
              <a:rPr lang="en-US" dirty="0"/>
              <a:t> </a:t>
            </a:r>
            <a:r>
              <a:rPr lang="en-US" dirty="0" err="1"/>
              <a:t>doar</a:t>
            </a:r>
            <a:r>
              <a:rPr lang="en-US" dirty="0"/>
              <a:t> ca </a:t>
            </a:r>
            <a:r>
              <a:rPr lang="en-US" dirty="0" err="1"/>
              <a:t>și</a:t>
            </a:r>
            <a:r>
              <a:rPr lang="en-US" dirty="0"/>
              <a:t> </a:t>
            </a:r>
            <a:r>
              <a:rPr lang="en-US" dirty="0" err="1"/>
              <a:t>componentă</a:t>
            </a:r>
            <a:r>
              <a:rPr lang="en-US" dirty="0"/>
              <a:t> </a:t>
            </a:r>
            <a:r>
              <a:rPr lang="en-US" dirty="0" err="1"/>
              <a:t>secundară</a:t>
            </a:r>
            <a:r>
              <a:rPr lang="en-US" dirty="0"/>
              <a:t> </a:t>
            </a:r>
            <a:r>
              <a:rPr lang="en-US" dirty="0" err="1"/>
              <a:t>în</a:t>
            </a:r>
            <a:r>
              <a:rPr lang="en-US" dirty="0"/>
              <a:t> </a:t>
            </a:r>
            <a:r>
              <a:rPr lang="en-US" dirty="0" err="1"/>
              <a:t>cadrul</a:t>
            </a:r>
            <a:r>
              <a:rPr lang="en-US" dirty="0"/>
              <a:t> </a:t>
            </a:r>
            <a:r>
              <a:rPr lang="en-US" dirty="0" err="1"/>
              <a:t>proiectului</a:t>
            </a:r>
            <a:r>
              <a:rPr lang="en-US" dirty="0"/>
              <a:t>.</a:t>
            </a:r>
            <a:r>
              <a:rPr lang="ro-RO" dirty="0"/>
              <a:t> P</a:t>
            </a:r>
            <a:r>
              <a:rPr lang="en-US" dirty="0"/>
              <a:t>e </a:t>
            </a:r>
            <a:r>
              <a:rPr lang="en-US" dirty="0" err="1"/>
              <a:t>lângă</a:t>
            </a:r>
            <a:r>
              <a:rPr lang="en-US" dirty="0"/>
              <a:t> </a:t>
            </a:r>
            <a:r>
              <a:rPr lang="en-US" dirty="0" err="1"/>
              <a:t>investițiile</a:t>
            </a:r>
            <a:r>
              <a:rPr lang="en-US" dirty="0"/>
              <a:t> </a:t>
            </a:r>
            <a:r>
              <a:rPr lang="en-US" dirty="0" err="1"/>
              <a:t>specifice</a:t>
            </a:r>
            <a:r>
              <a:rPr lang="en-US" dirty="0"/>
              <a:t> </a:t>
            </a:r>
            <a:r>
              <a:rPr lang="en-US" dirty="0" err="1"/>
              <a:t>în</a:t>
            </a:r>
            <a:r>
              <a:rPr lang="en-US" dirty="0"/>
              <a:t> </a:t>
            </a:r>
            <a:r>
              <a:rPr lang="en-US" dirty="0" err="1"/>
              <a:t>fermele</a:t>
            </a:r>
            <a:r>
              <a:rPr lang="en-US" dirty="0"/>
              <a:t> </a:t>
            </a:r>
            <a:r>
              <a:rPr lang="en-US" dirty="0" err="1"/>
              <a:t>zootehnice</a:t>
            </a:r>
            <a:r>
              <a:rPr lang="en-US" dirty="0"/>
              <a:t> </a:t>
            </a:r>
            <a:r>
              <a:rPr lang="en-US" dirty="0" err="1"/>
              <a:t>vor</a:t>
            </a:r>
            <a:r>
              <a:rPr lang="en-US" dirty="0"/>
              <a:t> fi </a:t>
            </a:r>
            <a:r>
              <a:rPr lang="en-US" dirty="0" err="1"/>
              <a:t>sprijinite</a:t>
            </a:r>
            <a:r>
              <a:rPr lang="en-US" dirty="0"/>
              <a:t> </a:t>
            </a:r>
            <a:r>
              <a:rPr lang="en-US" dirty="0" err="1"/>
              <a:t>și</a:t>
            </a:r>
            <a:r>
              <a:rPr lang="en-US" dirty="0"/>
              <a:t> </a:t>
            </a:r>
            <a:r>
              <a:rPr lang="en-US" dirty="0" err="1"/>
              <a:t>acele</a:t>
            </a:r>
            <a:r>
              <a:rPr lang="en-US" dirty="0"/>
              <a:t> </a:t>
            </a:r>
            <a:r>
              <a:rPr lang="en-US" dirty="0" err="1"/>
              <a:t>investiții</a:t>
            </a:r>
            <a:r>
              <a:rPr lang="en-US" dirty="0"/>
              <a:t> </a:t>
            </a:r>
            <a:r>
              <a:rPr lang="en-US" dirty="0" err="1"/>
              <a:t>necesare</a:t>
            </a:r>
            <a:r>
              <a:rPr lang="en-US" dirty="0"/>
              <a:t> </a:t>
            </a:r>
            <a:r>
              <a:rPr lang="en-US" dirty="0" err="1"/>
              <a:t>pentru</a:t>
            </a:r>
            <a:r>
              <a:rPr lang="en-US" dirty="0"/>
              <a:t> </a:t>
            </a:r>
            <a:r>
              <a:rPr lang="en-US" b="1" dirty="0" err="1"/>
              <a:t>asigurarea</a:t>
            </a:r>
            <a:r>
              <a:rPr lang="en-US" b="1" dirty="0"/>
              <a:t> </a:t>
            </a:r>
            <a:r>
              <a:rPr lang="en-US" b="1" dirty="0" err="1"/>
              <a:t>bazei</a:t>
            </a:r>
            <a:r>
              <a:rPr lang="en-US" b="1" dirty="0"/>
              <a:t> </a:t>
            </a:r>
            <a:r>
              <a:rPr lang="en-US" b="1" dirty="0" err="1"/>
              <a:t>furajere</a:t>
            </a:r>
            <a:r>
              <a:rPr lang="en-US" b="1" dirty="0"/>
              <a:t> </a:t>
            </a:r>
            <a:r>
              <a:rPr lang="en-US" b="1" dirty="0" err="1"/>
              <a:t>aferentă</a:t>
            </a:r>
            <a:r>
              <a:rPr lang="en-US" b="1" dirty="0"/>
              <a:t> </a:t>
            </a:r>
            <a:r>
              <a:rPr lang="en-US" b="1" dirty="0" err="1"/>
              <a:t>fermelor</a:t>
            </a:r>
            <a:r>
              <a:rPr lang="en-US" b="1" dirty="0"/>
              <a:t> </a:t>
            </a:r>
            <a:r>
              <a:rPr lang="en-US" b="1" dirty="0" err="1"/>
              <a:t>zootehnice</a:t>
            </a:r>
            <a:r>
              <a:rPr lang="en-US" dirty="0"/>
              <a:t>. </a:t>
            </a:r>
            <a:endParaRPr lang="ro-RO" b="1" dirty="0"/>
          </a:p>
          <a:p>
            <a:pPr>
              <a:spcBef>
                <a:spcPts val="600"/>
              </a:spcBef>
              <a:spcAft>
                <a:spcPts val="600"/>
              </a:spcAft>
            </a:pPr>
            <a:r>
              <a:rPr lang="en-US" b="1" dirty="0" err="1"/>
              <a:t>Valoare</a:t>
            </a:r>
            <a:r>
              <a:rPr lang="en-US" b="1" dirty="0"/>
              <a:t> </a:t>
            </a:r>
            <a:r>
              <a:rPr lang="en-US" b="1" dirty="0" err="1"/>
              <a:t>maximă</a:t>
            </a:r>
            <a:r>
              <a:rPr lang="en-US" b="1" dirty="0"/>
              <a:t> a </a:t>
            </a:r>
            <a:r>
              <a:rPr lang="en-US" b="1" dirty="0" err="1"/>
              <a:t>sprijinului</a:t>
            </a:r>
            <a:r>
              <a:rPr lang="en-US" b="1" dirty="0"/>
              <a:t> public </a:t>
            </a:r>
            <a:r>
              <a:rPr lang="en-US" b="1" dirty="0" err="1"/>
              <a:t>va</a:t>
            </a:r>
            <a:r>
              <a:rPr lang="en-US" b="1" dirty="0"/>
              <a:t> fi de 2.000.000 euro/</a:t>
            </a:r>
            <a:r>
              <a:rPr lang="en-US" b="1" dirty="0" err="1"/>
              <a:t>proiect</a:t>
            </a:r>
            <a:r>
              <a:rPr lang="en-US" b="1" dirty="0"/>
              <a:t>, </a:t>
            </a:r>
            <a:r>
              <a:rPr lang="en-US" b="1" dirty="0" err="1"/>
              <a:t>iar</a:t>
            </a:r>
            <a:r>
              <a:rPr lang="en-US" b="1" dirty="0"/>
              <a:t> </a:t>
            </a:r>
            <a:r>
              <a:rPr lang="en-US" b="1" dirty="0" err="1"/>
              <a:t>în</a:t>
            </a:r>
            <a:r>
              <a:rPr lang="en-US" b="1" dirty="0"/>
              <a:t> </a:t>
            </a:r>
            <a:r>
              <a:rPr lang="en-US" b="1" dirty="0" err="1"/>
              <a:t>cazul</a:t>
            </a:r>
            <a:r>
              <a:rPr lang="en-US" b="1" dirty="0"/>
              <a:t> </a:t>
            </a:r>
            <a:r>
              <a:rPr lang="en-US" b="1" dirty="0" err="1"/>
              <a:t>proiectelor</a:t>
            </a:r>
            <a:r>
              <a:rPr lang="en-US" b="1" dirty="0"/>
              <a:t> care </a:t>
            </a:r>
            <a:r>
              <a:rPr lang="en-US" b="1" dirty="0" err="1"/>
              <a:t>își</a:t>
            </a:r>
            <a:r>
              <a:rPr lang="en-US" b="1" dirty="0"/>
              <a:t> </a:t>
            </a:r>
            <a:r>
              <a:rPr lang="en-US" b="1" dirty="0" err="1"/>
              <a:t>propun</a:t>
            </a:r>
            <a:r>
              <a:rPr lang="en-US" b="1" dirty="0"/>
              <a:t> </a:t>
            </a:r>
            <a:r>
              <a:rPr lang="en-US" b="1" dirty="0" err="1"/>
              <a:t>exclusiv</a:t>
            </a:r>
            <a:r>
              <a:rPr lang="en-US" b="1" dirty="0"/>
              <a:t> </a:t>
            </a:r>
            <a:r>
              <a:rPr lang="en-US" b="1" dirty="0" err="1"/>
              <a:t>simpla</a:t>
            </a:r>
            <a:r>
              <a:rPr lang="en-US" b="1" dirty="0"/>
              <a:t> </a:t>
            </a:r>
            <a:r>
              <a:rPr lang="en-US" b="1" dirty="0" err="1"/>
              <a:t>achiziție</a:t>
            </a:r>
            <a:r>
              <a:rPr lang="en-US" b="1" dirty="0"/>
              <a:t> de </a:t>
            </a:r>
            <a:r>
              <a:rPr lang="en-US" b="1" dirty="0" err="1"/>
              <a:t>utilaje</a:t>
            </a:r>
            <a:r>
              <a:rPr lang="en-US" b="1" dirty="0"/>
              <a:t> </a:t>
            </a:r>
            <a:r>
              <a:rPr lang="en-US" b="1" dirty="0" err="1"/>
              <a:t>și</a:t>
            </a:r>
            <a:r>
              <a:rPr lang="en-US" b="1" dirty="0"/>
              <a:t> </a:t>
            </a:r>
            <a:r>
              <a:rPr lang="en-US" b="1" dirty="0" err="1"/>
              <a:t>echipamente</a:t>
            </a:r>
            <a:r>
              <a:rPr lang="en-US" b="1" dirty="0"/>
              <a:t> </a:t>
            </a:r>
            <a:r>
              <a:rPr lang="en-US" b="1" dirty="0" err="1"/>
              <a:t>agricole</a:t>
            </a:r>
            <a:r>
              <a:rPr lang="en-US" b="1" dirty="0"/>
              <a:t> , </a:t>
            </a:r>
            <a:r>
              <a:rPr lang="en-US" b="1" dirty="0" err="1"/>
              <a:t>valoarea</a:t>
            </a:r>
            <a:r>
              <a:rPr lang="en-US" b="1" dirty="0"/>
              <a:t> </a:t>
            </a:r>
            <a:r>
              <a:rPr lang="en-US" b="1" dirty="0" err="1"/>
              <a:t>maximă</a:t>
            </a:r>
            <a:r>
              <a:rPr lang="en-US" b="1" dirty="0"/>
              <a:t> a </a:t>
            </a:r>
            <a:r>
              <a:rPr lang="en-US" b="1" dirty="0" err="1"/>
              <a:t>sprijinului</a:t>
            </a:r>
            <a:r>
              <a:rPr lang="en-US" b="1" dirty="0"/>
              <a:t> public </a:t>
            </a:r>
            <a:r>
              <a:rPr lang="en-US" b="1" dirty="0" err="1"/>
              <a:t>va</a:t>
            </a:r>
            <a:r>
              <a:rPr lang="en-US" b="1" dirty="0"/>
              <a:t> fi de 300 000 Euro/</a:t>
            </a:r>
            <a:r>
              <a:rPr lang="en-US" b="1" dirty="0" err="1"/>
              <a:t>proiect</a:t>
            </a:r>
            <a:r>
              <a:rPr lang="en-US" b="1" dirty="0"/>
              <a:t>.</a:t>
            </a:r>
            <a:r>
              <a:rPr lang="ro-RO" b="1" dirty="0"/>
              <a:t> </a:t>
            </a:r>
            <a:r>
              <a:rPr lang="en-US" dirty="0"/>
              <a:t>Intensitatea </a:t>
            </a:r>
            <a:r>
              <a:rPr lang="en-US" dirty="0" err="1"/>
              <a:t>sprijinului</a:t>
            </a:r>
            <a:r>
              <a:rPr lang="en-US" dirty="0"/>
              <a:t> public </a:t>
            </a:r>
            <a:r>
              <a:rPr lang="en-US" dirty="0" err="1"/>
              <a:t>nerambursabil</a:t>
            </a:r>
            <a:r>
              <a:rPr lang="en-US" dirty="0"/>
              <a:t> </a:t>
            </a:r>
            <a:r>
              <a:rPr lang="en-US" dirty="0" err="1"/>
              <a:t>va</a:t>
            </a:r>
            <a:r>
              <a:rPr lang="en-US" dirty="0"/>
              <a:t> fi </a:t>
            </a:r>
            <a:r>
              <a:rPr lang="en-US" dirty="0" err="1"/>
              <a:t>raportată</a:t>
            </a:r>
            <a:r>
              <a:rPr lang="en-US" dirty="0"/>
              <a:t> la </a:t>
            </a:r>
            <a:r>
              <a:rPr lang="en-US" dirty="0" err="1"/>
              <a:t>costurile</a:t>
            </a:r>
            <a:r>
              <a:rPr lang="en-US" dirty="0"/>
              <a:t> </a:t>
            </a:r>
            <a:r>
              <a:rPr lang="en-US" dirty="0" err="1"/>
              <a:t>eligibile</a:t>
            </a:r>
            <a:r>
              <a:rPr lang="en-US" dirty="0"/>
              <a:t> per </a:t>
            </a:r>
            <a:r>
              <a:rPr lang="en-US" dirty="0" err="1"/>
              <a:t>proiect</a:t>
            </a:r>
            <a:r>
              <a:rPr lang="en-US" dirty="0"/>
              <a:t> </a:t>
            </a:r>
            <a:r>
              <a:rPr lang="en-US" dirty="0" err="1"/>
              <a:t>și</a:t>
            </a:r>
            <a:r>
              <a:rPr lang="en-US" dirty="0"/>
              <a:t> </a:t>
            </a:r>
            <a:r>
              <a:rPr lang="en-US" dirty="0" err="1"/>
              <a:t>va</a:t>
            </a:r>
            <a:r>
              <a:rPr lang="en-US" dirty="0"/>
              <a:t> fi de maximum </a:t>
            </a:r>
            <a:r>
              <a:rPr lang="en-US" b="1" dirty="0"/>
              <a:t>65%</a:t>
            </a:r>
            <a:r>
              <a:rPr lang="en-US" dirty="0"/>
              <a:t> din </a:t>
            </a:r>
            <a:r>
              <a:rPr lang="en-US" dirty="0" err="1"/>
              <a:t>costurile</a:t>
            </a:r>
            <a:r>
              <a:rPr lang="en-US" dirty="0"/>
              <a:t> </a:t>
            </a:r>
            <a:r>
              <a:rPr lang="en-US" dirty="0" err="1"/>
              <a:t>eligibile</a:t>
            </a:r>
            <a:r>
              <a:rPr lang="en-US" dirty="0"/>
              <a:t>.</a:t>
            </a:r>
            <a:endParaRPr lang="ro-RO" b="1" i="1" dirty="0"/>
          </a:p>
        </p:txBody>
      </p:sp>
    </p:spTree>
    <p:extLst>
      <p:ext uri="{BB962C8B-B14F-4D97-AF65-F5344CB8AC3E}">
        <p14:creationId xmlns:p14="http://schemas.microsoft.com/office/powerpoint/2010/main" val="1226524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31</a:t>
            </a:fld>
            <a:endParaRPr lang="ro-RO" dirty="0"/>
          </a:p>
        </p:txBody>
      </p:sp>
      <p:sp>
        <p:nvSpPr>
          <p:cNvPr id="3" name="Rectangle 2"/>
          <p:cNvSpPr/>
          <p:nvPr/>
        </p:nvSpPr>
        <p:spPr>
          <a:xfrm>
            <a:off x="373625" y="1001038"/>
            <a:ext cx="11710220" cy="5355312"/>
          </a:xfrm>
          <a:prstGeom prst="rect">
            <a:avLst/>
          </a:prstGeom>
        </p:spPr>
        <p:txBody>
          <a:bodyPr wrap="square">
            <a:spAutoFit/>
          </a:bodyPr>
          <a:lstStyle/>
          <a:p>
            <a:pPr>
              <a:spcBef>
                <a:spcPts val="600"/>
              </a:spcBef>
            </a:pPr>
            <a:r>
              <a:rPr lang="en-US" b="1" u="sng" dirty="0">
                <a:solidFill>
                  <a:srgbClr val="0070C0"/>
                </a:solidFill>
              </a:rPr>
              <a:t>DR-</a:t>
            </a:r>
            <a:r>
              <a:rPr lang="ro-RO" b="1" u="sng" dirty="0">
                <a:solidFill>
                  <a:srgbClr val="0070C0"/>
                </a:solidFill>
              </a:rPr>
              <a:t>20</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sectorul</a:t>
            </a:r>
            <a:r>
              <a:rPr lang="en-US" b="1" u="sng" dirty="0">
                <a:solidFill>
                  <a:srgbClr val="0070C0"/>
                </a:solidFill>
              </a:rPr>
              <a:t> </a:t>
            </a:r>
            <a:r>
              <a:rPr lang="en-US" b="1" u="sng" dirty="0" err="1">
                <a:solidFill>
                  <a:srgbClr val="0070C0"/>
                </a:solidFill>
              </a:rPr>
              <a:t>zootehnic</a:t>
            </a:r>
            <a:r>
              <a:rPr lang="ro-RO" b="1"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224.610.728 </a:t>
            </a:r>
            <a:r>
              <a:rPr lang="en-US" b="1" i="1" dirty="0" smtClean="0">
                <a:solidFill>
                  <a:srgbClr val="0070C0"/>
                </a:solidFill>
              </a:rPr>
              <a:t>Euro</a:t>
            </a:r>
          </a:p>
          <a:p>
            <a:r>
              <a:rPr lang="en-US" b="1" u="sng" dirty="0" err="1">
                <a:solidFill>
                  <a:srgbClr val="0070C0"/>
                </a:solidFill>
              </a:rPr>
              <a:t>Condiții</a:t>
            </a:r>
            <a:r>
              <a:rPr lang="en-US" b="1" u="sng" dirty="0">
                <a:solidFill>
                  <a:srgbClr val="0070C0"/>
                </a:solidFill>
              </a:rPr>
              <a:t> de </a:t>
            </a:r>
            <a:r>
              <a:rPr lang="en-US" b="1" u="sng" dirty="0" err="1">
                <a:solidFill>
                  <a:srgbClr val="0070C0"/>
                </a:solidFill>
              </a:rPr>
              <a:t>eligibilitate</a:t>
            </a:r>
            <a:r>
              <a:rPr lang="en-US" b="1" u="sng" dirty="0">
                <a:solidFill>
                  <a:srgbClr val="0070C0"/>
                </a:solidFill>
              </a:rPr>
              <a:t>:</a:t>
            </a:r>
          </a:p>
          <a:p>
            <a:pPr marL="285750" lvl="0" indent="-285750">
              <a:buFont typeface="Arial" panose="020B0604020202020204" pitchFamily="34" charset="0"/>
              <a:buChar char="•"/>
            </a:pPr>
            <a:r>
              <a:rPr lang="en-US" sz="1700" dirty="0" err="1"/>
              <a:t>Solicitantul</a:t>
            </a:r>
            <a:r>
              <a:rPr lang="en-US" sz="1700" dirty="0"/>
              <a:t> </a:t>
            </a:r>
            <a:r>
              <a:rPr lang="en-US" sz="1700" dirty="0" err="1"/>
              <a:t>va</a:t>
            </a:r>
            <a:r>
              <a:rPr lang="en-US" sz="1700" dirty="0"/>
              <a:t> </a:t>
            </a:r>
            <a:r>
              <a:rPr lang="en-US" sz="1700" dirty="0" err="1"/>
              <a:t>figura</a:t>
            </a:r>
            <a:r>
              <a:rPr lang="en-US" sz="1700" dirty="0"/>
              <a:t> </a:t>
            </a:r>
            <a:r>
              <a:rPr lang="en-US" sz="1700" dirty="0" err="1"/>
              <a:t>în</a:t>
            </a:r>
            <a:r>
              <a:rPr lang="en-US" sz="1700" dirty="0"/>
              <a:t> </a:t>
            </a:r>
            <a:r>
              <a:rPr lang="en-US" sz="1700" dirty="0" err="1"/>
              <a:t>sistemul</a:t>
            </a:r>
            <a:r>
              <a:rPr lang="en-US" sz="1700" dirty="0"/>
              <a:t> APIA/ANSVSA (</a:t>
            </a:r>
            <a:r>
              <a:rPr lang="en-US" sz="1700" dirty="0" err="1"/>
              <a:t>după</a:t>
            </a:r>
            <a:r>
              <a:rPr lang="en-US" sz="1700" dirty="0"/>
              <a:t> </a:t>
            </a:r>
            <a:r>
              <a:rPr lang="en-US" sz="1700" dirty="0" err="1"/>
              <a:t>caz</a:t>
            </a:r>
            <a:r>
              <a:rPr lang="en-US" sz="1700" dirty="0"/>
              <a:t>), anterior </a:t>
            </a:r>
            <a:r>
              <a:rPr lang="en-US" sz="1700" dirty="0" err="1"/>
              <a:t>depunerii</a:t>
            </a:r>
            <a:r>
              <a:rPr lang="en-US" sz="1700" dirty="0"/>
              <a:t> </a:t>
            </a:r>
            <a:r>
              <a:rPr lang="en-US" sz="1700" dirty="0" err="1"/>
              <a:t>cererii</a:t>
            </a:r>
            <a:r>
              <a:rPr lang="en-US" sz="1700" dirty="0"/>
              <a:t> de </a:t>
            </a:r>
            <a:r>
              <a:rPr lang="en-US" sz="1700" dirty="0" err="1"/>
              <a:t>finanțare</a:t>
            </a:r>
            <a:r>
              <a:rPr lang="en-US" sz="1700" dirty="0"/>
              <a:t>, cu forma de </a:t>
            </a:r>
            <a:r>
              <a:rPr lang="en-US" sz="1700" dirty="0" err="1"/>
              <a:t>desfășurare</a:t>
            </a:r>
            <a:r>
              <a:rPr lang="en-US" sz="1700" dirty="0"/>
              <a:t> a </a:t>
            </a:r>
            <a:r>
              <a:rPr lang="en-US" sz="1700" dirty="0" err="1"/>
              <a:t>activității</a:t>
            </a:r>
            <a:r>
              <a:rPr lang="en-US" sz="1700" dirty="0"/>
              <a:t> </a:t>
            </a:r>
            <a:r>
              <a:rPr lang="en-US" sz="1700" dirty="0" err="1"/>
              <a:t>economice</a:t>
            </a:r>
            <a:r>
              <a:rPr lang="en-US" sz="1700" dirty="0"/>
              <a:t> cu care </a:t>
            </a:r>
            <a:r>
              <a:rPr lang="en-US" sz="1700" dirty="0" err="1"/>
              <a:t>solicită</a:t>
            </a:r>
            <a:r>
              <a:rPr lang="en-US" sz="1700" dirty="0"/>
              <a:t> </a:t>
            </a:r>
            <a:r>
              <a:rPr lang="en-US" sz="1700" dirty="0" err="1"/>
              <a:t>sprijin</a:t>
            </a:r>
            <a:r>
              <a:rPr lang="en-US" sz="1700" dirty="0"/>
              <a:t> </a:t>
            </a:r>
            <a:r>
              <a:rPr lang="en-US" sz="1700" dirty="0" err="1"/>
              <a:t>prin</a:t>
            </a:r>
            <a:r>
              <a:rPr lang="en-US" sz="1700" dirty="0"/>
              <a:t> </a:t>
            </a:r>
            <a:r>
              <a:rPr lang="en-US" sz="1700" dirty="0" err="1"/>
              <a:t>prezenta</a:t>
            </a:r>
            <a:r>
              <a:rPr lang="en-US" sz="1700" dirty="0"/>
              <a:t> </a:t>
            </a:r>
            <a:r>
              <a:rPr lang="en-US" sz="1700" dirty="0" err="1"/>
              <a:t>intervenție</a:t>
            </a:r>
            <a:r>
              <a:rPr lang="en-US" sz="1700" dirty="0"/>
              <a:t>;</a:t>
            </a:r>
          </a:p>
          <a:p>
            <a:pPr marL="285750" lvl="0" indent="-285750">
              <a:buFont typeface="Arial" panose="020B0604020202020204" pitchFamily="34" charset="0"/>
              <a:buChar char="•"/>
            </a:pPr>
            <a:r>
              <a:rPr lang="en-US" sz="1700" dirty="0" err="1"/>
              <a:t>Viabilitatea</a:t>
            </a:r>
            <a:r>
              <a:rPr lang="en-US" sz="1700" dirty="0"/>
              <a:t> </a:t>
            </a:r>
            <a:r>
              <a:rPr lang="en-US" sz="1700" dirty="0" err="1"/>
              <a:t>economică</a:t>
            </a:r>
            <a:r>
              <a:rPr lang="en-US" sz="1700" dirty="0"/>
              <a:t> a </a:t>
            </a:r>
            <a:r>
              <a:rPr lang="en-US" sz="1700" dirty="0" err="1"/>
              <a:t>investiției</a:t>
            </a:r>
            <a:r>
              <a:rPr lang="en-US" sz="1700" dirty="0"/>
              <a:t> </a:t>
            </a:r>
            <a:r>
              <a:rPr lang="en-US" sz="1700" dirty="0" err="1"/>
              <a:t>trebuie</a:t>
            </a:r>
            <a:r>
              <a:rPr lang="en-US" sz="1700" dirty="0"/>
              <a:t> </a:t>
            </a:r>
            <a:r>
              <a:rPr lang="en-US" sz="1700" dirty="0" err="1"/>
              <a:t>să</a:t>
            </a:r>
            <a:r>
              <a:rPr lang="en-US" sz="1700" dirty="0"/>
              <a:t> fie </a:t>
            </a:r>
            <a:r>
              <a:rPr lang="en-US" sz="1700" dirty="0" err="1"/>
              <a:t>demonstrată</a:t>
            </a:r>
            <a:r>
              <a:rPr lang="en-US" sz="1700" dirty="0"/>
              <a:t> </a:t>
            </a:r>
            <a:r>
              <a:rPr lang="en-US" sz="1700" dirty="0" err="1"/>
              <a:t>în</a:t>
            </a:r>
            <a:r>
              <a:rPr lang="en-US" sz="1700" dirty="0"/>
              <a:t> </a:t>
            </a:r>
            <a:r>
              <a:rPr lang="en-US" sz="1700" dirty="0" err="1"/>
              <a:t>baza</a:t>
            </a:r>
            <a:r>
              <a:rPr lang="en-US" sz="1700" dirty="0"/>
              <a:t> </a:t>
            </a:r>
            <a:r>
              <a:rPr lang="en-US" sz="1700" dirty="0" err="1"/>
              <a:t>documentației</a:t>
            </a:r>
            <a:r>
              <a:rPr lang="en-US" sz="1700" dirty="0"/>
              <a:t> </a:t>
            </a:r>
            <a:r>
              <a:rPr lang="en-US" sz="1700" dirty="0" err="1"/>
              <a:t>tehnico-economice</a:t>
            </a:r>
            <a:r>
              <a:rPr lang="en-US" sz="1700" dirty="0"/>
              <a:t>;</a:t>
            </a:r>
          </a:p>
          <a:p>
            <a:pPr marL="285750" lvl="0" indent="-285750">
              <a:buFont typeface="Arial" panose="020B0604020202020204" pitchFamily="34" charset="0"/>
              <a:buChar char="•"/>
            </a:pPr>
            <a:r>
              <a:rPr lang="en-US" sz="1700" dirty="0" err="1"/>
              <a:t>Investiția</a:t>
            </a:r>
            <a:r>
              <a:rPr lang="en-US" sz="1700" dirty="0"/>
              <a:t> </a:t>
            </a:r>
            <a:r>
              <a:rPr lang="en-US" sz="1700" dirty="0" err="1"/>
              <a:t>trebuie</a:t>
            </a:r>
            <a:r>
              <a:rPr lang="en-US" sz="1700" dirty="0"/>
              <a:t> </a:t>
            </a:r>
            <a:r>
              <a:rPr lang="en-US" sz="1700" dirty="0" err="1"/>
              <a:t>să</a:t>
            </a:r>
            <a:r>
              <a:rPr lang="en-US" sz="1700" dirty="0"/>
              <a:t> se </a:t>
            </a:r>
            <a:r>
              <a:rPr lang="en-US" sz="1700" dirty="0" err="1"/>
              <a:t>realizeze</a:t>
            </a:r>
            <a:r>
              <a:rPr lang="en-US" sz="1700" dirty="0"/>
              <a:t> </a:t>
            </a:r>
            <a:r>
              <a:rPr lang="en-US" sz="1700" dirty="0" err="1"/>
              <a:t>în</a:t>
            </a:r>
            <a:r>
              <a:rPr lang="en-US" sz="1700" dirty="0"/>
              <a:t> </a:t>
            </a:r>
            <a:r>
              <a:rPr lang="en-US" sz="1700" dirty="0" err="1"/>
              <a:t>cadrul</a:t>
            </a:r>
            <a:r>
              <a:rPr lang="en-US" sz="1700" dirty="0"/>
              <a:t> </a:t>
            </a:r>
            <a:r>
              <a:rPr lang="en-US" sz="1700" dirty="0" err="1"/>
              <a:t>unei</a:t>
            </a:r>
            <a:r>
              <a:rPr lang="en-US" sz="1700" dirty="0"/>
              <a:t> </a:t>
            </a:r>
            <a:r>
              <a:rPr lang="en-US" sz="1700" dirty="0" err="1"/>
              <a:t>exploatații</a:t>
            </a:r>
            <a:r>
              <a:rPr lang="en-US" sz="1700" dirty="0"/>
              <a:t> </a:t>
            </a:r>
            <a:r>
              <a:rPr lang="en-US" sz="1700" dirty="0" err="1"/>
              <a:t>agricole</a:t>
            </a:r>
            <a:r>
              <a:rPr lang="en-US" sz="1700" dirty="0"/>
              <a:t> cu o </a:t>
            </a:r>
            <a:r>
              <a:rPr lang="en-US" sz="1700" dirty="0" err="1"/>
              <a:t>dimensiune</a:t>
            </a:r>
            <a:r>
              <a:rPr lang="en-US" sz="1700" dirty="0"/>
              <a:t> </a:t>
            </a:r>
            <a:r>
              <a:rPr lang="en-US" sz="1700" dirty="0" err="1"/>
              <a:t>economică</a:t>
            </a:r>
            <a:r>
              <a:rPr lang="en-US" sz="1700" dirty="0"/>
              <a:t> de minimum 12.000 € SO;</a:t>
            </a:r>
          </a:p>
          <a:p>
            <a:pPr marL="285750" lvl="0" indent="-285750">
              <a:buFont typeface="Arial" panose="020B0604020202020204" pitchFamily="34" charset="0"/>
              <a:buChar char="•"/>
            </a:pPr>
            <a:r>
              <a:rPr lang="en-US" sz="1700" dirty="0" err="1"/>
              <a:t>Solicitantul</a:t>
            </a:r>
            <a:r>
              <a:rPr lang="en-US" sz="1700" dirty="0"/>
              <a:t> </a:t>
            </a:r>
            <a:r>
              <a:rPr lang="en-US" sz="1700" dirty="0" err="1"/>
              <a:t>trebuie</a:t>
            </a:r>
            <a:r>
              <a:rPr lang="en-US" sz="1700" dirty="0"/>
              <a:t> </a:t>
            </a:r>
            <a:r>
              <a:rPr lang="en-US" sz="1700" dirty="0" err="1"/>
              <a:t>să</a:t>
            </a:r>
            <a:r>
              <a:rPr lang="en-US" sz="1700" dirty="0"/>
              <a:t> </a:t>
            </a:r>
            <a:r>
              <a:rPr lang="en-US" sz="1700" dirty="0" err="1"/>
              <a:t>demonstreze</a:t>
            </a:r>
            <a:r>
              <a:rPr lang="en-US" sz="1700" dirty="0"/>
              <a:t> </a:t>
            </a:r>
            <a:r>
              <a:rPr lang="en-US" sz="1700" dirty="0" err="1"/>
              <a:t>asigurarea</a:t>
            </a:r>
            <a:r>
              <a:rPr lang="en-US" sz="1700" dirty="0"/>
              <a:t> </a:t>
            </a:r>
            <a:r>
              <a:rPr lang="en-US" sz="1700" dirty="0" err="1"/>
              <a:t>cofinanțării</a:t>
            </a:r>
            <a:r>
              <a:rPr lang="en-US" sz="1700" dirty="0"/>
              <a:t> </a:t>
            </a:r>
            <a:r>
              <a:rPr lang="en-US" sz="1700" dirty="0" err="1"/>
              <a:t>investiției</a:t>
            </a:r>
            <a:r>
              <a:rPr lang="en-US" sz="1700" dirty="0"/>
              <a:t>;</a:t>
            </a:r>
          </a:p>
          <a:p>
            <a:pPr marL="285750" lvl="0" indent="-285750">
              <a:buFont typeface="Arial" panose="020B0604020202020204" pitchFamily="34" charset="0"/>
              <a:buChar char="•"/>
            </a:pPr>
            <a:r>
              <a:rPr lang="en-US" sz="1700" dirty="0" err="1"/>
              <a:t>Investiția</a:t>
            </a:r>
            <a:r>
              <a:rPr lang="en-US" sz="1700" dirty="0"/>
              <a:t> </a:t>
            </a:r>
            <a:r>
              <a:rPr lang="en-US" sz="1700" dirty="0" err="1"/>
              <a:t>va</a:t>
            </a:r>
            <a:r>
              <a:rPr lang="en-US" sz="1700" dirty="0"/>
              <a:t> </a:t>
            </a:r>
            <a:r>
              <a:rPr lang="en-US" sz="1700" dirty="0" err="1"/>
              <a:t>respecta</a:t>
            </a:r>
            <a:r>
              <a:rPr lang="en-US" sz="1700" dirty="0"/>
              <a:t> </a:t>
            </a:r>
            <a:r>
              <a:rPr lang="en-US" sz="1700" dirty="0" err="1"/>
              <a:t>prevederile</a:t>
            </a:r>
            <a:r>
              <a:rPr lang="en-US" sz="1700" dirty="0"/>
              <a:t> </a:t>
            </a:r>
            <a:r>
              <a:rPr lang="en-US" sz="1700" dirty="0" err="1"/>
              <a:t>legislației</a:t>
            </a:r>
            <a:r>
              <a:rPr lang="en-US" sz="1700" dirty="0"/>
              <a:t> </a:t>
            </a:r>
            <a:r>
              <a:rPr lang="en-US" sz="1700" dirty="0" err="1"/>
              <a:t>naționale</a:t>
            </a:r>
            <a:r>
              <a:rPr lang="en-US" sz="1700" dirty="0"/>
              <a:t> </a:t>
            </a:r>
            <a:r>
              <a:rPr lang="en-US" sz="1700" dirty="0" err="1"/>
              <a:t>în</a:t>
            </a:r>
            <a:r>
              <a:rPr lang="en-US" sz="1700" dirty="0"/>
              <a:t> </a:t>
            </a:r>
            <a:r>
              <a:rPr lang="en-US" sz="1700" dirty="0" err="1"/>
              <a:t>vigoare</a:t>
            </a:r>
            <a:r>
              <a:rPr lang="en-US" sz="1700" dirty="0"/>
              <a:t> </a:t>
            </a:r>
            <a:r>
              <a:rPr lang="en-US" sz="1700" dirty="0" err="1"/>
              <a:t>aplicabilă</a:t>
            </a:r>
            <a:r>
              <a:rPr lang="en-US" sz="1700" dirty="0"/>
              <a:t> </a:t>
            </a:r>
            <a:r>
              <a:rPr lang="en-US" sz="1700" dirty="0" err="1"/>
              <a:t>proiectului</a:t>
            </a:r>
            <a:r>
              <a:rPr lang="en-US" sz="1700" dirty="0"/>
              <a:t>;</a:t>
            </a:r>
          </a:p>
          <a:p>
            <a:pPr marL="285750" lvl="0" indent="-285750">
              <a:buFont typeface="Arial" panose="020B0604020202020204" pitchFamily="34" charset="0"/>
              <a:buChar char="•"/>
            </a:pPr>
            <a:r>
              <a:rPr lang="en-US" sz="1700" dirty="0" err="1"/>
              <a:t>Investitia</a:t>
            </a:r>
            <a:r>
              <a:rPr lang="en-US" sz="1700" dirty="0"/>
              <a:t> </a:t>
            </a:r>
            <a:r>
              <a:rPr lang="en-US" sz="1700" dirty="0" err="1"/>
              <a:t>trebuie</a:t>
            </a:r>
            <a:r>
              <a:rPr lang="en-US" sz="1700" dirty="0"/>
              <a:t> </a:t>
            </a:r>
            <a:r>
              <a:rPr lang="en-US" sz="1700" dirty="0" err="1"/>
              <a:t>sa</a:t>
            </a:r>
            <a:r>
              <a:rPr lang="en-US" sz="1700" dirty="0"/>
              <a:t> </a:t>
            </a:r>
            <a:r>
              <a:rPr lang="en-US" sz="1700" dirty="0" err="1"/>
              <a:t>respecte</a:t>
            </a:r>
            <a:r>
              <a:rPr lang="en-US" sz="1700" dirty="0"/>
              <a:t> </a:t>
            </a:r>
            <a:r>
              <a:rPr lang="en-US" sz="1700" dirty="0" err="1"/>
              <a:t>toate</a:t>
            </a:r>
            <a:r>
              <a:rPr lang="en-US" sz="1700" dirty="0"/>
              <a:t> </a:t>
            </a:r>
            <a:r>
              <a:rPr lang="en-US" sz="1700" dirty="0" err="1"/>
              <a:t>standardele</a:t>
            </a:r>
            <a:r>
              <a:rPr lang="en-US" sz="1700" dirty="0"/>
              <a:t> </a:t>
            </a:r>
            <a:r>
              <a:rPr lang="en-US" sz="1700" dirty="0" err="1"/>
              <a:t>obligatorii</a:t>
            </a:r>
            <a:r>
              <a:rPr lang="en-US" sz="1700" dirty="0"/>
              <a:t> in </a:t>
            </a:r>
            <a:r>
              <a:rPr lang="en-US" sz="1700" dirty="0" err="1"/>
              <a:t>vigoare</a:t>
            </a:r>
            <a:endParaRPr lang="en-US" sz="1700" dirty="0"/>
          </a:p>
          <a:p>
            <a:pPr marL="285750" lvl="0" indent="-285750">
              <a:buFont typeface="Arial" panose="020B0604020202020204" pitchFamily="34" charset="0"/>
              <a:buChar char="•"/>
            </a:pPr>
            <a:r>
              <a:rPr lang="en-US" sz="1700" dirty="0" err="1"/>
              <a:t>În</a:t>
            </a:r>
            <a:r>
              <a:rPr lang="en-US" sz="1700" dirty="0"/>
              <a:t> </a:t>
            </a:r>
            <a:r>
              <a:rPr lang="en-US" sz="1700" dirty="0" err="1"/>
              <a:t>cazul</a:t>
            </a:r>
            <a:r>
              <a:rPr lang="en-US" sz="1700" dirty="0"/>
              <a:t> </a:t>
            </a:r>
            <a:r>
              <a:rPr lang="en-US" sz="1700" dirty="0" err="1"/>
              <a:t>proiectelor</a:t>
            </a:r>
            <a:r>
              <a:rPr lang="en-US" sz="1700" dirty="0"/>
              <a:t> care </a:t>
            </a:r>
            <a:r>
              <a:rPr lang="en-US" sz="1700" dirty="0" err="1"/>
              <a:t>propun</a:t>
            </a:r>
            <a:r>
              <a:rPr lang="en-US" sz="1700" dirty="0"/>
              <a:t> </a:t>
            </a:r>
            <a:r>
              <a:rPr lang="en-US" sz="1700" dirty="0" err="1"/>
              <a:t>procesare</a:t>
            </a:r>
            <a:r>
              <a:rPr lang="en-US" sz="1700" dirty="0"/>
              <a:t>/</a:t>
            </a:r>
            <a:r>
              <a:rPr lang="en-US" sz="1700" dirty="0" err="1"/>
              <a:t>depozitare</a:t>
            </a:r>
            <a:r>
              <a:rPr lang="en-US" sz="1700" dirty="0"/>
              <a:t>/</a:t>
            </a:r>
            <a:r>
              <a:rPr lang="en-US" sz="1700" dirty="0" err="1"/>
              <a:t>condiționare</a:t>
            </a:r>
            <a:r>
              <a:rPr lang="en-US" sz="1700" dirty="0"/>
              <a:t> minimum 50% din </a:t>
            </a:r>
            <a:r>
              <a:rPr lang="en-US" sz="1700" dirty="0" err="1"/>
              <a:t>produsele</a:t>
            </a:r>
            <a:r>
              <a:rPr lang="en-US" sz="1700" dirty="0"/>
              <a:t> </a:t>
            </a:r>
            <a:r>
              <a:rPr lang="en-US" sz="1700" dirty="0" err="1"/>
              <a:t>agricole</a:t>
            </a:r>
            <a:r>
              <a:rPr lang="en-US" sz="1700" dirty="0"/>
              <a:t> care </a:t>
            </a:r>
            <a:r>
              <a:rPr lang="en-US" sz="1700" dirty="0" err="1"/>
              <a:t>sunt</a:t>
            </a:r>
            <a:r>
              <a:rPr lang="en-US" sz="1700" dirty="0"/>
              <a:t> </a:t>
            </a:r>
            <a:r>
              <a:rPr lang="en-US" sz="1700" dirty="0" err="1"/>
              <a:t>supuse</a:t>
            </a:r>
            <a:r>
              <a:rPr lang="en-US" sz="1700" dirty="0"/>
              <a:t> </a:t>
            </a:r>
            <a:r>
              <a:rPr lang="en-US" sz="1700" dirty="0" err="1"/>
              <a:t>procesării</a:t>
            </a:r>
            <a:r>
              <a:rPr lang="en-US" sz="1700" dirty="0"/>
              <a:t>/</a:t>
            </a:r>
            <a:r>
              <a:rPr lang="en-US" sz="1700" dirty="0" err="1"/>
              <a:t>depozitării</a:t>
            </a:r>
            <a:r>
              <a:rPr lang="en-US" sz="1700" dirty="0"/>
              <a:t>/</a:t>
            </a:r>
            <a:r>
              <a:rPr lang="en-US" sz="1700" dirty="0" err="1"/>
              <a:t>condiționării</a:t>
            </a:r>
            <a:r>
              <a:rPr lang="en-US" sz="1700" dirty="0"/>
              <a:t> </a:t>
            </a:r>
            <a:r>
              <a:rPr lang="en-US" sz="1700" dirty="0" err="1"/>
              <a:t>trebuie</a:t>
            </a:r>
            <a:r>
              <a:rPr lang="en-US" sz="1700" dirty="0"/>
              <a:t> </a:t>
            </a:r>
            <a:r>
              <a:rPr lang="en-US" sz="1700" dirty="0" err="1"/>
              <a:t>să</a:t>
            </a:r>
            <a:r>
              <a:rPr lang="en-US" sz="1700" dirty="0"/>
              <a:t> </a:t>
            </a:r>
            <a:r>
              <a:rPr lang="en-US" sz="1700" dirty="0" err="1"/>
              <a:t>provină</a:t>
            </a:r>
            <a:r>
              <a:rPr lang="en-US" sz="1700" dirty="0"/>
              <a:t> din </a:t>
            </a:r>
            <a:r>
              <a:rPr lang="en-US" sz="1700" dirty="0" err="1"/>
              <a:t>exploatația</a:t>
            </a:r>
            <a:r>
              <a:rPr lang="en-US" sz="1700" dirty="0"/>
              <a:t> </a:t>
            </a:r>
            <a:r>
              <a:rPr lang="en-US" sz="1700" dirty="0" err="1"/>
              <a:t>proprie</a:t>
            </a:r>
            <a:r>
              <a:rPr lang="en-US" sz="1700" dirty="0"/>
              <a:t> </a:t>
            </a:r>
            <a:r>
              <a:rPr lang="en-US" sz="1700" dirty="0" err="1"/>
              <a:t>și</a:t>
            </a:r>
            <a:r>
              <a:rPr lang="en-US" sz="1700" dirty="0"/>
              <a:t>/</a:t>
            </a:r>
            <a:r>
              <a:rPr lang="en-US" sz="1700" dirty="0" err="1"/>
              <a:t>sau</a:t>
            </a:r>
            <a:r>
              <a:rPr lang="en-US" sz="1700" dirty="0"/>
              <a:t> din </a:t>
            </a:r>
            <a:r>
              <a:rPr lang="en-US" sz="1700" dirty="0" err="1"/>
              <a:t>exploatațiile</a:t>
            </a:r>
            <a:r>
              <a:rPr lang="en-US" sz="1700" dirty="0"/>
              <a:t> </a:t>
            </a:r>
            <a:r>
              <a:rPr lang="en-US" sz="1700" dirty="0" err="1"/>
              <a:t>membrilor</a:t>
            </a:r>
            <a:r>
              <a:rPr lang="en-US" sz="1700" dirty="0"/>
              <a:t> (</a:t>
            </a:r>
            <a:r>
              <a:rPr lang="en-US" sz="1700" dirty="0" err="1"/>
              <a:t>în</a:t>
            </a:r>
            <a:r>
              <a:rPr lang="en-US" sz="1700" dirty="0"/>
              <a:t> </a:t>
            </a:r>
            <a:r>
              <a:rPr lang="en-US" sz="1700" dirty="0" err="1"/>
              <a:t>cazul</a:t>
            </a:r>
            <a:r>
              <a:rPr lang="en-US" sz="1700" dirty="0"/>
              <a:t> </a:t>
            </a:r>
            <a:r>
              <a:rPr lang="en-US" sz="1700" dirty="0" err="1"/>
              <a:t>formelor</a:t>
            </a:r>
            <a:r>
              <a:rPr lang="en-US" sz="1700" dirty="0"/>
              <a:t> </a:t>
            </a:r>
            <a:r>
              <a:rPr lang="en-US" sz="1700" dirty="0" err="1"/>
              <a:t>asociative</a:t>
            </a:r>
            <a:r>
              <a:rPr lang="en-US" sz="1700" dirty="0"/>
              <a:t>);</a:t>
            </a:r>
          </a:p>
          <a:p>
            <a:pPr marL="285750" lvl="0" indent="-285750">
              <a:buFont typeface="Arial" panose="020B0604020202020204" pitchFamily="34" charset="0"/>
              <a:buChar char="•"/>
            </a:pPr>
            <a:r>
              <a:rPr lang="en-US" sz="1700" dirty="0" err="1"/>
              <a:t>În</a:t>
            </a:r>
            <a:r>
              <a:rPr lang="en-US" sz="1700" dirty="0"/>
              <a:t> </a:t>
            </a:r>
            <a:r>
              <a:rPr lang="en-US" sz="1700" dirty="0" err="1"/>
              <a:t>cazul</a:t>
            </a:r>
            <a:r>
              <a:rPr lang="en-US" sz="1700" dirty="0"/>
              <a:t> </a:t>
            </a:r>
            <a:r>
              <a:rPr lang="en-US" sz="1700" dirty="0" err="1"/>
              <a:t>în</a:t>
            </a:r>
            <a:r>
              <a:rPr lang="en-US" sz="1700" dirty="0"/>
              <a:t> care </a:t>
            </a:r>
            <a:r>
              <a:rPr lang="en-US" sz="1700" dirty="0" err="1"/>
              <a:t>proiectul</a:t>
            </a:r>
            <a:r>
              <a:rPr lang="en-US" sz="1700" dirty="0"/>
              <a:t> </a:t>
            </a:r>
            <a:r>
              <a:rPr lang="en-US" sz="1700" dirty="0" err="1"/>
              <a:t>prevede</a:t>
            </a:r>
            <a:r>
              <a:rPr lang="en-US" sz="1700" dirty="0"/>
              <a:t> </a:t>
            </a:r>
            <a:r>
              <a:rPr lang="en-US" sz="1700" dirty="0" err="1"/>
              <a:t>investiții</a:t>
            </a:r>
            <a:r>
              <a:rPr lang="en-US" sz="1700" dirty="0"/>
              <a:t> </a:t>
            </a:r>
            <a:r>
              <a:rPr lang="en-US" sz="1700" dirty="0" err="1"/>
              <a:t>în</a:t>
            </a:r>
            <a:r>
              <a:rPr lang="en-US" sz="1700" dirty="0"/>
              <a:t> </a:t>
            </a:r>
            <a:r>
              <a:rPr lang="en-US" sz="1700" dirty="0" err="1"/>
              <a:t>echipamente</a:t>
            </a:r>
            <a:r>
              <a:rPr lang="en-US" sz="1700" dirty="0"/>
              <a:t> de </a:t>
            </a:r>
            <a:r>
              <a:rPr lang="en-US" sz="1700" dirty="0" err="1"/>
              <a:t>irigații</a:t>
            </a:r>
            <a:r>
              <a:rPr lang="en-US" sz="1700" dirty="0"/>
              <a:t> la </a:t>
            </a:r>
            <a:r>
              <a:rPr lang="en-US" sz="1700" dirty="0" err="1"/>
              <a:t>nivelul</a:t>
            </a:r>
            <a:r>
              <a:rPr lang="en-US" sz="1700" dirty="0"/>
              <a:t> </a:t>
            </a:r>
            <a:r>
              <a:rPr lang="en-US" sz="1700" dirty="0" err="1"/>
              <a:t>fermei</a:t>
            </a:r>
            <a:r>
              <a:rPr lang="en-US" sz="1700" dirty="0"/>
              <a:t> </a:t>
            </a:r>
            <a:r>
              <a:rPr lang="en-US" sz="1700" dirty="0" err="1"/>
              <a:t>utilizate</a:t>
            </a:r>
            <a:r>
              <a:rPr lang="en-US" sz="1700" dirty="0"/>
              <a:t> </a:t>
            </a:r>
            <a:r>
              <a:rPr lang="en-US" sz="1700" dirty="0" err="1"/>
              <a:t>pentru</a:t>
            </a:r>
            <a:r>
              <a:rPr lang="en-US" sz="1700" dirty="0"/>
              <a:t> </a:t>
            </a:r>
            <a:r>
              <a:rPr lang="en-US" sz="1700" dirty="0" err="1"/>
              <a:t>culturile</a:t>
            </a:r>
            <a:r>
              <a:rPr lang="en-US" sz="1700" dirty="0"/>
              <a:t> </a:t>
            </a:r>
            <a:r>
              <a:rPr lang="en-US" sz="1700" dirty="0" err="1"/>
              <a:t>furajere</a:t>
            </a:r>
            <a:r>
              <a:rPr lang="en-US" sz="1700" dirty="0"/>
              <a:t>, </a:t>
            </a:r>
            <a:r>
              <a:rPr lang="en-US" sz="1700" dirty="0" err="1"/>
              <a:t>acestea</a:t>
            </a:r>
            <a:r>
              <a:rPr lang="en-US" sz="1700" dirty="0"/>
              <a:t> </a:t>
            </a:r>
            <a:r>
              <a:rPr lang="en-US" sz="1700" dirty="0" err="1"/>
              <a:t>sunt</a:t>
            </a:r>
            <a:r>
              <a:rPr lang="en-US" sz="1700" dirty="0"/>
              <a:t> </a:t>
            </a:r>
            <a:r>
              <a:rPr lang="en-US" sz="1700" dirty="0" err="1"/>
              <a:t>eligibile</a:t>
            </a:r>
            <a:r>
              <a:rPr lang="en-US" sz="1700" dirty="0"/>
              <a:t> </a:t>
            </a:r>
            <a:r>
              <a:rPr lang="en-US" sz="1700" dirty="0" err="1"/>
              <a:t>doar</a:t>
            </a:r>
            <a:r>
              <a:rPr lang="en-US" sz="1700" dirty="0"/>
              <a:t> </a:t>
            </a:r>
            <a:r>
              <a:rPr lang="en-US" sz="1700" dirty="0" err="1"/>
              <a:t>dacă</a:t>
            </a:r>
            <a:r>
              <a:rPr lang="en-US" sz="1700" dirty="0"/>
              <a:t> </a:t>
            </a:r>
            <a:r>
              <a:rPr lang="en-US" sz="1700" dirty="0" err="1"/>
              <a:t>îndeplinesc</a:t>
            </a:r>
            <a:r>
              <a:rPr lang="en-US" sz="1700" dirty="0"/>
              <a:t> </a:t>
            </a:r>
            <a:r>
              <a:rPr lang="en-US" sz="1700" dirty="0" err="1"/>
              <a:t>condițiile</a:t>
            </a:r>
            <a:r>
              <a:rPr lang="en-US" sz="1700" dirty="0"/>
              <a:t> </a:t>
            </a:r>
            <a:r>
              <a:rPr lang="en-US" sz="1700" dirty="0" err="1"/>
              <a:t>specificate</a:t>
            </a:r>
            <a:r>
              <a:rPr lang="en-US" sz="1700" dirty="0"/>
              <a:t> </a:t>
            </a:r>
            <a:r>
              <a:rPr lang="en-US" sz="1700" dirty="0" err="1"/>
              <a:t>în</a:t>
            </a:r>
            <a:r>
              <a:rPr lang="en-US" sz="1700" dirty="0"/>
              <a:t> art. 74 din </a:t>
            </a:r>
            <a:r>
              <a:rPr lang="en-US" sz="1700" dirty="0" err="1"/>
              <a:t>Regulamentul</a:t>
            </a:r>
            <a:r>
              <a:rPr lang="en-US" sz="1700" dirty="0"/>
              <a:t> (UE) </a:t>
            </a:r>
            <a:r>
              <a:rPr lang="en-US" sz="1700" dirty="0" err="1"/>
              <a:t>nr</a:t>
            </a:r>
            <a:r>
              <a:rPr lang="en-US" sz="1700" dirty="0"/>
              <a:t>. 2115/2021, </a:t>
            </a:r>
            <a:r>
              <a:rPr lang="en-US" sz="1700" dirty="0" err="1"/>
              <a:t>iar</a:t>
            </a:r>
            <a:r>
              <a:rPr lang="en-US" sz="1700" dirty="0"/>
              <a:t> la </a:t>
            </a:r>
            <a:r>
              <a:rPr lang="en-US" sz="1700" dirty="0" err="1"/>
              <a:t>nivelul</a:t>
            </a:r>
            <a:r>
              <a:rPr lang="en-US" sz="1700" dirty="0"/>
              <a:t> </a:t>
            </a:r>
            <a:r>
              <a:rPr lang="en-US" sz="1700" dirty="0" err="1"/>
              <a:t>proiectului</a:t>
            </a:r>
            <a:r>
              <a:rPr lang="en-US" sz="1700" dirty="0"/>
              <a:t>, </a:t>
            </a:r>
            <a:r>
              <a:rPr lang="en-US" sz="1700" dirty="0" err="1"/>
              <a:t>este</a:t>
            </a:r>
            <a:r>
              <a:rPr lang="en-US" sz="1700" dirty="0"/>
              <a:t> </a:t>
            </a:r>
            <a:r>
              <a:rPr lang="en-US" sz="1700" dirty="0" err="1"/>
              <a:t>demonstrat</a:t>
            </a:r>
            <a:r>
              <a:rPr lang="en-US" sz="1700" dirty="0"/>
              <a:t> </a:t>
            </a:r>
            <a:r>
              <a:rPr lang="en-US" sz="1700" dirty="0" err="1"/>
              <a:t>faptul</a:t>
            </a:r>
            <a:r>
              <a:rPr lang="en-US" sz="1700" dirty="0"/>
              <a:t> </a:t>
            </a:r>
            <a:r>
              <a:rPr lang="en-US" sz="1700" dirty="0" err="1"/>
              <a:t>că</a:t>
            </a:r>
            <a:r>
              <a:rPr lang="en-US" sz="1700" dirty="0"/>
              <a:t>:</a:t>
            </a:r>
          </a:p>
          <a:p>
            <a:pPr marL="342900" indent="-342900">
              <a:buFont typeface="+mj-lt"/>
              <a:buAutoNum type="alphaLcParenR"/>
            </a:pPr>
            <a:r>
              <a:rPr lang="en-US" sz="1700" dirty="0" err="1" smtClean="0"/>
              <a:t>în</a:t>
            </a:r>
            <a:r>
              <a:rPr lang="en-US" sz="1700" dirty="0" smtClean="0"/>
              <a:t> </a:t>
            </a:r>
            <a:r>
              <a:rPr lang="en-US" sz="1700" dirty="0" err="1"/>
              <a:t>urma</a:t>
            </a:r>
            <a:r>
              <a:rPr lang="en-US" sz="1700" dirty="0"/>
              <a:t> </a:t>
            </a:r>
            <a:r>
              <a:rPr lang="en-US" sz="1700" dirty="0" err="1"/>
              <a:t>evaluării</a:t>
            </a:r>
            <a:r>
              <a:rPr lang="en-US" sz="1700" dirty="0"/>
              <a:t> ex-ante, </a:t>
            </a:r>
            <a:r>
              <a:rPr lang="en-US" sz="1700" dirty="0" err="1"/>
              <a:t>investiţia</a:t>
            </a:r>
            <a:r>
              <a:rPr lang="en-US" sz="1700" dirty="0"/>
              <a:t> </a:t>
            </a:r>
            <a:r>
              <a:rPr lang="en-US" sz="1700" dirty="0" err="1"/>
              <a:t>asigură</a:t>
            </a:r>
            <a:r>
              <a:rPr lang="en-US" sz="1700" dirty="0"/>
              <a:t> </a:t>
            </a:r>
            <a:r>
              <a:rPr lang="en-US" sz="1700" dirty="0" err="1"/>
              <a:t>posibile</a:t>
            </a:r>
            <a:r>
              <a:rPr lang="en-US" sz="1700" dirty="0"/>
              <a:t> </a:t>
            </a:r>
            <a:r>
              <a:rPr lang="en-US" sz="1700" dirty="0" err="1"/>
              <a:t>economii</a:t>
            </a:r>
            <a:r>
              <a:rPr lang="en-US" sz="1700" dirty="0"/>
              <a:t> de </a:t>
            </a:r>
            <a:r>
              <a:rPr lang="en-US" sz="1700" dirty="0" err="1"/>
              <a:t>apă</a:t>
            </a:r>
            <a:r>
              <a:rPr lang="en-US" sz="1700" dirty="0"/>
              <a:t> de minimum10</a:t>
            </a:r>
            <a:r>
              <a:rPr lang="en-US" sz="1700" dirty="0" smtClean="0"/>
              <a:t>%; </a:t>
            </a:r>
            <a:r>
              <a:rPr lang="en-US" sz="1700" dirty="0" err="1" smtClean="0"/>
              <a:t>și</a:t>
            </a:r>
            <a:endParaRPr lang="en-US" sz="1700" dirty="0"/>
          </a:p>
          <a:p>
            <a:pPr marL="342900" indent="-342900">
              <a:buFont typeface="+mj-lt"/>
              <a:buAutoNum type="alphaLcParenR"/>
            </a:pPr>
            <a:r>
              <a:rPr lang="en-US" sz="1700" dirty="0" err="1" smtClean="0"/>
              <a:t>în</a:t>
            </a:r>
            <a:r>
              <a:rPr lang="en-US" sz="1700" dirty="0" smtClean="0"/>
              <a:t> </a:t>
            </a:r>
            <a:r>
              <a:rPr lang="en-US" sz="1700" dirty="0" err="1"/>
              <a:t>cazul</a:t>
            </a:r>
            <a:r>
              <a:rPr lang="en-US" sz="1700" dirty="0"/>
              <a:t> </a:t>
            </a:r>
            <a:r>
              <a:rPr lang="en-US" sz="1700" dirty="0" err="1"/>
              <a:t>în</a:t>
            </a:r>
            <a:r>
              <a:rPr lang="en-US" sz="1700" dirty="0"/>
              <a:t> care </a:t>
            </a:r>
            <a:r>
              <a:rPr lang="en-US" sz="1700" dirty="0" err="1"/>
              <a:t>investiţia</a:t>
            </a:r>
            <a:r>
              <a:rPr lang="en-US" sz="1700" dirty="0"/>
              <a:t> </a:t>
            </a:r>
            <a:r>
              <a:rPr lang="en-US" sz="1700" dirty="0" err="1"/>
              <a:t>afectează</a:t>
            </a:r>
            <a:r>
              <a:rPr lang="en-US" sz="1700" dirty="0"/>
              <a:t> </a:t>
            </a:r>
            <a:r>
              <a:rPr lang="en-US" sz="1700" dirty="0" err="1"/>
              <a:t>corpuri</a:t>
            </a:r>
            <a:r>
              <a:rPr lang="en-US" sz="1700" dirty="0"/>
              <a:t> de </a:t>
            </a:r>
            <a:r>
              <a:rPr lang="en-US" sz="1700" dirty="0" err="1"/>
              <a:t>apă</a:t>
            </a:r>
            <a:r>
              <a:rPr lang="en-US" sz="1700" dirty="0"/>
              <a:t> </a:t>
            </a:r>
            <a:r>
              <a:rPr lang="en-US" sz="1700" dirty="0" err="1"/>
              <a:t>subterană</a:t>
            </a:r>
            <a:r>
              <a:rPr lang="en-US" sz="1700" dirty="0"/>
              <a:t> </a:t>
            </a:r>
            <a:r>
              <a:rPr lang="en-US" sz="1700" dirty="0" err="1"/>
              <a:t>sau</a:t>
            </a:r>
            <a:r>
              <a:rPr lang="en-US" sz="1700" dirty="0"/>
              <a:t> de </a:t>
            </a:r>
            <a:r>
              <a:rPr lang="en-US" sz="1700" dirty="0" err="1"/>
              <a:t>suprafaţă</a:t>
            </a:r>
            <a:r>
              <a:rPr lang="en-US" sz="1700" dirty="0"/>
              <a:t> care au </a:t>
            </a:r>
            <a:r>
              <a:rPr lang="en-US" sz="1700" dirty="0" err="1"/>
              <a:t>fost</a:t>
            </a:r>
            <a:r>
              <a:rPr lang="en-US" sz="1700" dirty="0"/>
              <a:t> </a:t>
            </a:r>
            <a:r>
              <a:rPr lang="en-US" sz="1700" dirty="0" err="1"/>
              <a:t>identificate</a:t>
            </a:r>
            <a:r>
              <a:rPr lang="en-US" sz="1700" dirty="0"/>
              <a:t> ca </a:t>
            </a:r>
            <a:r>
              <a:rPr lang="en-US" sz="1700" dirty="0" err="1"/>
              <a:t>nesatisfăcătoare</a:t>
            </a:r>
            <a:r>
              <a:rPr lang="en-US" sz="1700" dirty="0"/>
              <a:t> </a:t>
            </a:r>
            <a:r>
              <a:rPr lang="en-US" sz="1700" dirty="0" err="1"/>
              <a:t>în</a:t>
            </a:r>
            <a:r>
              <a:rPr lang="en-US" sz="1700" dirty="0"/>
              <a:t> </a:t>
            </a:r>
            <a:r>
              <a:rPr lang="en-US" sz="1700" dirty="0" err="1"/>
              <a:t>planul</a:t>
            </a:r>
            <a:r>
              <a:rPr lang="en-US" sz="1700" dirty="0"/>
              <a:t> </a:t>
            </a:r>
            <a:r>
              <a:rPr lang="en-US" sz="1700" dirty="0" err="1"/>
              <a:t>coresupunzător</a:t>
            </a:r>
            <a:r>
              <a:rPr lang="en-US" sz="1700" dirty="0"/>
              <a:t> de management al </a:t>
            </a:r>
            <a:r>
              <a:rPr lang="en-US" sz="1700" dirty="0" err="1"/>
              <a:t>bazinului</a:t>
            </a:r>
            <a:r>
              <a:rPr lang="en-US" sz="1700" dirty="0"/>
              <a:t> </a:t>
            </a:r>
            <a:r>
              <a:rPr lang="en-US" sz="1700" dirty="0" err="1"/>
              <a:t>hidrografic</a:t>
            </a:r>
            <a:r>
              <a:rPr lang="en-US" sz="1700" dirty="0"/>
              <a:t> din motive legate de </a:t>
            </a:r>
            <a:r>
              <a:rPr lang="en-US" sz="1700" dirty="0" err="1"/>
              <a:t>cantitatea</a:t>
            </a:r>
            <a:r>
              <a:rPr lang="en-US" sz="1700" dirty="0"/>
              <a:t> de </a:t>
            </a:r>
            <a:r>
              <a:rPr lang="en-US" sz="1700" dirty="0" err="1"/>
              <a:t>apă</a:t>
            </a:r>
            <a:r>
              <a:rPr lang="en-US" sz="1700" dirty="0"/>
              <a:t>, </a:t>
            </a:r>
            <a:r>
              <a:rPr lang="en-US" sz="1700" dirty="0" err="1"/>
              <a:t>este</a:t>
            </a:r>
            <a:r>
              <a:rPr lang="en-US" sz="1700" dirty="0"/>
              <a:t> </a:t>
            </a:r>
            <a:r>
              <a:rPr lang="en-US" sz="1700" dirty="0" err="1"/>
              <a:t>realizată</a:t>
            </a:r>
            <a:r>
              <a:rPr lang="en-US" sz="1700" dirty="0"/>
              <a:t> o </a:t>
            </a:r>
            <a:r>
              <a:rPr lang="en-US" sz="1700" dirty="0" err="1"/>
              <a:t>reducere</a:t>
            </a:r>
            <a:r>
              <a:rPr lang="en-US" sz="1700" dirty="0"/>
              <a:t> </a:t>
            </a:r>
            <a:r>
              <a:rPr lang="en-US" sz="1700" dirty="0" err="1"/>
              <a:t>efectivă</a:t>
            </a:r>
            <a:r>
              <a:rPr lang="en-US" sz="1700" dirty="0"/>
              <a:t> a </a:t>
            </a:r>
            <a:r>
              <a:rPr lang="en-US" sz="1700" dirty="0" err="1"/>
              <a:t>utilizării</a:t>
            </a:r>
            <a:r>
              <a:rPr lang="en-US" sz="1700" dirty="0"/>
              <a:t> </a:t>
            </a:r>
            <a:r>
              <a:rPr lang="en-US" sz="1700" dirty="0" err="1"/>
              <a:t>apei</a:t>
            </a:r>
            <a:r>
              <a:rPr lang="en-US" sz="1700" dirty="0"/>
              <a:t> de minimum 50% din </a:t>
            </a:r>
            <a:r>
              <a:rPr lang="en-US" sz="1700" dirty="0" err="1"/>
              <a:t>posibilele</a:t>
            </a:r>
            <a:r>
              <a:rPr lang="en-US" sz="1700" dirty="0"/>
              <a:t> </a:t>
            </a:r>
            <a:r>
              <a:rPr lang="en-US" sz="1700" dirty="0" err="1"/>
              <a:t>economii</a:t>
            </a:r>
            <a:r>
              <a:rPr lang="en-US" sz="1700" dirty="0"/>
              <a:t> </a:t>
            </a:r>
            <a:r>
              <a:rPr lang="en-US" sz="1700" dirty="0" err="1"/>
              <a:t>stabilite</a:t>
            </a:r>
            <a:r>
              <a:rPr lang="en-US" sz="1700" dirty="0"/>
              <a:t> la </a:t>
            </a:r>
            <a:r>
              <a:rPr lang="en-US" sz="1700" dirty="0" err="1"/>
              <a:t>punctul</a:t>
            </a:r>
            <a:r>
              <a:rPr lang="en-US" sz="1700" dirty="0"/>
              <a:t> a) </a:t>
            </a:r>
            <a:r>
              <a:rPr lang="en-US" sz="1700" dirty="0" err="1"/>
              <a:t>sau</a:t>
            </a:r>
            <a:r>
              <a:rPr lang="en-US" sz="1700" dirty="0"/>
              <a:t> </a:t>
            </a:r>
            <a:r>
              <a:rPr lang="en-US" sz="1700" dirty="0" err="1"/>
              <a:t>în</a:t>
            </a:r>
            <a:r>
              <a:rPr lang="en-US" sz="1700" dirty="0"/>
              <a:t> </a:t>
            </a:r>
            <a:r>
              <a:rPr lang="en-US" sz="1700" dirty="0" err="1"/>
              <a:t>conformitate</a:t>
            </a:r>
            <a:r>
              <a:rPr lang="en-US" sz="1700" dirty="0"/>
              <a:t> cu </a:t>
            </a:r>
            <a:r>
              <a:rPr lang="en-US" sz="1700" dirty="0" err="1"/>
              <a:t>procentul</a:t>
            </a:r>
            <a:r>
              <a:rPr lang="en-US" sz="1700" dirty="0"/>
              <a:t> </a:t>
            </a:r>
            <a:r>
              <a:rPr lang="en-US" sz="1700" dirty="0" err="1"/>
              <a:t>stabilit</a:t>
            </a:r>
            <a:r>
              <a:rPr lang="en-US" sz="1700" dirty="0"/>
              <a:t> de </a:t>
            </a:r>
            <a:r>
              <a:rPr lang="en-US" sz="1700" dirty="0" err="1"/>
              <a:t>autoritatea</a:t>
            </a:r>
            <a:r>
              <a:rPr lang="en-US" sz="1700" dirty="0"/>
              <a:t> </a:t>
            </a:r>
            <a:r>
              <a:rPr lang="en-US" sz="1700" dirty="0" err="1"/>
              <a:t>competentă</a:t>
            </a:r>
            <a:r>
              <a:rPr lang="en-US" sz="1700" dirty="0"/>
              <a:t> (</a:t>
            </a:r>
            <a:r>
              <a:rPr lang="en-US" sz="1700" dirty="0" err="1"/>
              <a:t>dacă</a:t>
            </a:r>
            <a:r>
              <a:rPr lang="en-US" sz="1700" dirty="0"/>
              <a:t> </a:t>
            </a:r>
            <a:r>
              <a:rPr lang="en-US" sz="1700" dirty="0" err="1"/>
              <a:t>este</a:t>
            </a:r>
            <a:r>
              <a:rPr lang="en-US" sz="1700" dirty="0"/>
              <a:t> </a:t>
            </a:r>
            <a:r>
              <a:rPr lang="en-US" sz="1700" dirty="0" err="1"/>
              <a:t>cazul</a:t>
            </a:r>
            <a:r>
              <a:rPr lang="en-US" sz="1700" dirty="0"/>
              <a:t>), care </a:t>
            </a:r>
            <a:r>
              <a:rPr lang="en-US" sz="1700" dirty="0" err="1"/>
              <a:t>să</a:t>
            </a:r>
            <a:r>
              <a:rPr lang="en-US" sz="1700" dirty="0"/>
              <a:t> </a:t>
            </a:r>
            <a:r>
              <a:rPr lang="en-US" sz="1700" dirty="0" err="1"/>
              <a:t>contribuie</a:t>
            </a:r>
            <a:r>
              <a:rPr lang="en-US" sz="1700" dirty="0"/>
              <a:t> la </a:t>
            </a:r>
            <a:r>
              <a:rPr lang="en-US" sz="1700" dirty="0" err="1"/>
              <a:t>atingerea</a:t>
            </a:r>
            <a:r>
              <a:rPr lang="en-US" sz="1700" dirty="0"/>
              <a:t> </a:t>
            </a:r>
            <a:r>
              <a:rPr lang="en-US" sz="1700" dirty="0" err="1"/>
              <a:t>stării</a:t>
            </a:r>
            <a:r>
              <a:rPr lang="en-US" sz="1700" dirty="0"/>
              <a:t> </a:t>
            </a:r>
            <a:r>
              <a:rPr lang="en-US" sz="1700" dirty="0" err="1"/>
              <a:t>bune</a:t>
            </a:r>
            <a:r>
              <a:rPr lang="en-US" sz="1700" dirty="0"/>
              <a:t> a </a:t>
            </a:r>
            <a:r>
              <a:rPr lang="en-US" sz="1700" dirty="0" err="1"/>
              <a:t>acelor</a:t>
            </a:r>
            <a:r>
              <a:rPr lang="en-US" sz="1700" dirty="0"/>
              <a:t> </a:t>
            </a:r>
            <a:r>
              <a:rPr lang="en-US" sz="1700" dirty="0" err="1"/>
              <a:t>corpuri</a:t>
            </a:r>
            <a:r>
              <a:rPr lang="en-US" sz="1700" dirty="0"/>
              <a:t> de </a:t>
            </a:r>
            <a:r>
              <a:rPr lang="en-US" sz="1700" dirty="0" err="1"/>
              <a:t>apă</a:t>
            </a:r>
            <a:r>
              <a:rPr lang="en-US" sz="1700" dirty="0" smtClean="0"/>
              <a:t>”.</a:t>
            </a:r>
            <a:endParaRPr lang="en-US" sz="1700" dirty="0"/>
          </a:p>
        </p:txBody>
      </p:sp>
    </p:spTree>
    <p:extLst>
      <p:ext uri="{BB962C8B-B14F-4D97-AF65-F5344CB8AC3E}">
        <p14:creationId xmlns:p14="http://schemas.microsoft.com/office/powerpoint/2010/main" val="1584806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F96D3-0DE7-4201-A97F-6E8CA2317A2D}"/>
              </a:ext>
            </a:extLst>
          </p:cNvPr>
          <p:cNvSpPr>
            <a:spLocks noGrp="1"/>
          </p:cNvSpPr>
          <p:nvPr>
            <p:ph type="title"/>
          </p:nvPr>
        </p:nvSpPr>
        <p:spPr>
          <a:xfrm>
            <a:off x="3533273" y="452283"/>
            <a:ext cx="5125453" cy="648929"/>
          </a:xfrm>
          <a:solidFill>
            <a:schemeClr val="accent4">
              <a:lumMod val="20000"/>
              <a:lumOff val="80000"/>
            </a:schemeClr>
          </a:solidFill>
          <a:ln>
            <a:solidFill>
              <a:schemeClr val="accent1">
                <a:lumMod val="75000"/>
              </a:schemeClr>
            </a:solidFill>
          </a:ln>
        </p:spPr>
        <p:txBody>
          <a:bodyPr tIns="180000" anchor="b">
            <a:noAutofit/>
          </a:bodyPr>
          <a:lstStyle/>
          <a:p>
            <a:pPr algn="ctr"/>
            <a:r>
              <a:rPr lang="ro-RO" sz="2400" b="1" dirty="0">
                <a:solidFill>
                  <a:srgbClr val="002060"/>
                </a:solidFill>
                <a:latin typeface="Trebuchet MS" panose="020B0603020202020204" pitchFamily="34" charset="0"/>
              </a:rPr>
              <a:t/>
            </a:r>
            <a:br>
              <a:rPr lang="ro-RO" sz="2400" b="1" dirty="0">
                <a:solidFill>
                  <a:srgbClr val="002060"/>
                </a:solidFill>
                <a:latin typeface="Trebuchet MS" panose="020B0603020202020204" pitchFamily="34" charset="0"/>
              </a:rPr>
            </a:br>
            <a:r>
              <a:rPr lang="ro-RO" sz="2400" b="1" dirty="0" smtClean="0">
                <a:solidFill>
                  <a:srgbClr val="002060"/>
                </a:solidFill>
                <a:latin typeface="Trebuchet MS" panose="020B0603020202020204" pitchFamily="34" charset="0"/>
              </a:rPr>
              <a:t>INVESTIȚII </a:t>
            </a:r>
            <a:r>
              <a:rPr lang="ro-RO" sz="2400" b="1" dirty="0">
                <a:solidFill>
                  <a:srgbClr val="002060"/>
                </a:solidFill>
                <a:latin typeface="Trebuchet MS" panose="020B0603020202020204" pitchFamily="34" charset="0"/>
              </a:rPr>
              <a:t>ÎN </a:t>
            </a:r>
            <a:r>
              <a:rPr lang="ro-RO" sz="2400" b="1" dirty="0" smtClean="0">
                <a:solidFill>
                  <a:srgbClr val="002060"/>
                </a:solidFill>
                <a:latin typeface="Trebuchet MS" panose="020B0603020202020204" pitchFamily="34" charset="0"/>
              </a:rPr>
              <a:t>PROCESARE</a:t>
            </a:r>
            <a:endParaRPr lang="en-GB" sz="2400" b="1" i="1" dirty="0">
              <a:solidFill>
                <a:srgbClr val="002060"/>
              </a:solidFill>
              <a:latin typeface="Trebuchet MS" panose="020B0603020202020204" pitchFamily="34" charset="0"/>
            </a:endParaRPr>
          </a:p>
        </p:txBody>
      </p:sp>
      <p:sp>
        <p:nvSpPr>
          <p:cNvPr id="2" name="Slide Number Placeholder 1">
            <a:extLst>
              <a:ext uri="{FF2B5EF4-FFF2-40B4-BE49-F238E27FC236}">
                <a16:creationId xmlns:a16="http://schemas.microsoft.com/office/drawing/2014/main" id="{B767DC4F-FE47-45E5-98CE-82DC48C92219}"/>
              </a:ext>
            </a:extLst>
          </p:cNvPr>
          <p:cNvSpPr>
            <a:spLocks noGrp="1"/>
          </p:cNvSpPr>
          <p:nvPr>
            <p:ph type="sldNum" sz="quarter" idx="12"/>
          </p:nvPr>
        </p:nvSpPr>
        <p:spPr/>
        <p:txBody>
          <a:bodyPr/>
          <a:lstStyle/>
          <a:p>
            <a:fld id="{7FA2401A-6C0A-4240-B78F-43709A42D409}" type="slidenum">
              <a:rPr lang="en-GB" smtClean="0"/>
              <a:t>32</a:t>
            </a:fld>
            <a:endParaRPr lang="en-GB"/>
          </a:p>
        </p:txBody>
      </p:sp>
      <p:graphicFrame>
        <p:nvGraphicFramePr>
          <p:cNvPr id="11" name="Content Placeholder 7">
            <a:extLst>
              <a:ext uri="{FF2B5EF4-FFF2-40B4-BE49-F238E27FC236}">
                <a16:creationId xmlns:a16="http://schemas.microsoft.com/office/drawing/2014/main" id="{D7E1F21D-6A5A-4DB5-A233-84C5FB5EFA42}"/>
              </a:ext>
            </a:extLst>
          </p:cNvPr>
          <p:cNvGraphicFramePr>
            <a:graphicFrameLocks noGrp="1"/>
          </p:cNvGraphicFramePr>
          <p:nvPr>
            <p:ph idx="1"/>
            <p:extLst/>
          </p:nvPr>
        </p:nvGraphicFramePr>
        <p:xfrm>
          <a:off x="641684" y="1852797"/>
          <a:ext cx="10712116" cy="4824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01BF12E6-C4B4-4EFE-816A-33660E7CF09A}"/>
              </a:ext>
            </a:extLst>
          </p:cNvPr>
          <p:cNvPicPr>
            <a:picLocks noChangeAspect="1"/>
          </p:cNvPicPr>
          <p:nvPr/>
        </p:nvPicPr>
        <p:blipFill>
          <a:blip r:embed="rId7"/>
          <a:stretch>
            <a:fillRect/>
          </a:stretch>
        </p:blipFill>
        <p:spPr>
          <a:xfrm>
            <a:off x="1" y="0"/>
            <a:ext cx="2834496" cy="1852797"/>
          </a:xfrm>
          <a:prstGeom prst="rect">
            <a:avLst/>
          </a:prstGeom>
        </p:spPr>
      </p:pic>
      <p:pic>
        <p:nvPicPr>
          <p:cNvPr id="6" name="Picture 5">
            <a:extLst>
              <a:ext uri="{FF2B5EF4-FFF2-40B4-BE49-F238E27FC236}">
                <a16:creationId xmlns:a16="http://schemas.microsoft.com/office/drawing/2014/main" id="{3CDEC9A0-D469-4074-8798-7424E083482F}"/>
              </a:ext>
            </a:extLst>
          </p:cNvPr>
          <p:cNvPicPr>
            <a:picLocks noChangeAspect="1"/>
          </p:cNvPicPr>
          <p:nvPr/>
        </p:nvPicPr>
        <p:blipFill>
          <a:blip r:embed="rId8"/>
          <a:stretch>
            <a:fillRect/>
          </a:stretch>
        </p:blipFill>
        <p:spPr>
          <a:xfrm>
            <a:off x="9103194" y="0"/>
            <a:ext cx="2743201" cy="1978097"/>
          </a:xfrm>
          <a:prstGeom prst="ellipse">
            <a:avLst/>
          </a:prstGeom>
          <a:ln>
            <a:noFill/>
          </a:ln>
          <a:effectLst>
            <a:softEdge rad="112500"/>
          </a:effectLst>
        </p:spPr>
      </p:pic>
    </p:spTree>
    <p:extLst>
      <p:ext uri="{BB962C8B-B14F-4D97-AF65-F5344CB8AC3E}">
        <p14:creationId xmlns:p14="http://schemas.microsoft.com/office/powerpoint/2010/main" val="842904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33</a:t>
            </a:fld>
            <a:endParaRPr lang="ro-RO" dirty="0"/>
          </a:p>
        </p:txBody>
      </p:sp>
      <p:sp>
        <p:nvSpPr>
          <p:cNvPr id="3" name="Rectangle 2"/>
          <p:cNvSpPr/>
          <p:nvPr/>
        </p:nvSpPr>
        <p:spPr>
          <a:xfrm>
            <a:off x="720435" y="1201093"/>
            <a:ext cx="10806547" cy="5155257"/>
          </a:xfrm>
          <a:prstGeom prst="rect">
            <a:avLst/>
          </a:prstGeom>
        </p:spPr>
        <p:txBody>
          <a:bodyPr wrap="square">
            <a:spAutoFit/>
          </a:bodyPr>
          <a:lstStyle/>
          <a:p>
            <a:r>
              <a:rPr lang="en-US" b="1" u="sng" dirty="0">
                <a:solidFill>
                  <a:srgbClr val="0070C0"/>
                </a:solidFill>
              </a:rPr>
              <a:t>DR-</a:t>
            </a:r>
            <a:r>
              <a:rPr lang="ro-RO" b="1" u="sng" dirty="0">
                <a:solidFill>
                  <a:srgbClr val="0070C0"/>
                </a:solidFill>
              </a:rPr>
              <a:t>22</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condiționarea</a:t>
            </a:r>
            <a:r>
              <a:rPr lang="en-US" b="1" u="sng" dirty="0">
                <a:solidFill>
                  <a:srgbClr val="0070C0"/>
                </a:solidFill>
              </a:rPr>
              <a:t>, </a:t>
            </a:r>
            <a:r>
              <a:rPr lang="en-US" b="1" u="sng" dirty="0" err="1">
                <a:solidFill>
                  <a:srgbClr val="0070C0"/>
                </a:solidFill>
              </a:rPr>
              <a:t>depozitarea</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procesarea</a:t>
            </a:r>
            <a:r>
              <a:rPr lang="en-US" b="1" u="sng" dirty="0">
                <a:solidFill>
                  <a:srgbClr val="0070C0"/>
                </a:solidFill>
              </a:rPr>
              <a:t> </a:t>
            </a:r>
            <a:r>
              <a:rPr lang="en-US" b="1" u="sng" dirty="0" err="1">
                <a:solidFill>
                  <a:srgbClr val="0070C0"/>
                </a:solidFill>
              </a:rPr>
              <a:t>produselor</a:t>
            </a:r>
            <a:r>
              <a:rPr lang="en-US" b="1" u="sng" dirty="0">
                <a:solidFill>
                  <a:srgbClr val="0070C0"/>
                </a:solidFill>
              </a:rPr>
              <a:t> </a:t>
            </a:r>
            <a:r>
              <a:rPr lang="en-US" b="1" u="sng" dirty="0" err="1">
                <a:solidFill>
                  <a:srgbClr val="0070C0"/>
                </a:solidFill>
              </a:rPr>
              <a:t>agricole</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pomicole</a:t>
            </a:r>
            <a:r>
              <a:rPr lang="en-US" b="1" u="sng" dirty="0">
                <a:solidFill>
                  <a:srgbClr val="0070C0"/>
                </a:solidFill>
              </a:rPr>
              <a:t> </a:t>
            </a:r>
          </a:p>
          <a:p>
            <a:pPr algn="r">
              <a:spcBef>
                <a:spcPts val="600"/>
              </a:spcBef>
            </a:pPr>
            <a:r>
              <a:rPr lang="ro-RO" b="1" i="1" dirty="0">
                <a:solidFill>
                  <a:srgbClr val="0070C0"/>
                </a:solidFill>
              </a:rPr>
              <a:t>Alocare publică</a:t>
            </a:r>
            <a:r>
              <a:rPr lang="en-US" b="1" i="1" dirty="0">
                <a:solidFill>
                  <a:srgbClr val="0070C0"/>
                </a:solidFill>
              </a:rPr>
              <a:t>: </a:t>
            </a:r>
            <a:r>
              <a:rPr lang="ro-RO" b="1" i="1" dirty="0">
                <a:solidFill>
                  <a:srgbClr val="0070C0"/>
                </a:solidFill>
              </a:rPr>
              <a:t>210.300.000 </a:t>
            </a:r>
            <a:r>
              <a:rPr lang="en-US" b="1" i="1" dirty="0">
                <a:solidFill>
                  <a:srgbClr val="0070C0"/>
                </a:solidFill>
              </a:rPr>
              <a:t>Euro</a:t>
            </a:r>
            <a:endParaRPr lang="ro-RO" b="1" i="1" dirty="0">
              <a:solidFill>
                <a:srgbClr val="0070C0"/>
              </a:solidFill>
            </a:endParaRPr>
          </a:p>
          <a:p>
            <a:r>
              <a:rPr lang="en-US" b="1" dirty="0" err="1"/>
              <a:t>Beneficiari</a:t>
            </a:r>
            <a:endParaRPr lang="en-US" dirty="0"/>
          </a:p>
          <a:p>
            <a:pPr lvl="1"/>
            <a:r>
              <a:rPr lang="en-US" b="1" dirty="0"/>
              <a:t>1. </a:t>
            </a:r>
            <a:r>
              <a:rPr lang="en-US" b="1" dirty="0" err="1"/>
              <a:t>Forme</a:t>
            </a:r>
            <a:r>
              <a:rPr lang="en-US" b="1" dirty="0"/>
              <a:t> </a:t>
            </a:r>
            <a:r>
              <a:rPr lang="en-US" b="1" dirty="0" err="1"/>
              <a:t>asociative</a:t>
            </a:r>
            <a:r>
              <a:rPr lang="en-US" b="1" dirty="0"/>
              <a:t> cu </a:t>
            </a:r>
            <a:r>
              <a:rPr lang="en-US" b="1" dirty="0" err="1"/>
              <a:t>rol</a:t>
            </a:r>
            <a:r>
              <a:rPr lang="en-US" b="1" dirty="0"/>
              <a:t> economic:</a:t>
            </a:r>
            <a:endParaRPr lang="en-US" dirty="0"/>
          </a:p>
          <a:p>
            <a:pPr lvl="2"/>
            <a:r>
              <a:rPr lang="en-US" dirty="0"/>
              <a:t>- cooperative </a:t>
            </a:r>
            <a:r>
              <a:rPr lang="en-US" dirty="0" err="1"/>
              <a:t>agricole</a:t>
            </a:r>
            <a:r>
              <a:rPr lang="en-US" dirty="0"/>
              <a:t> </a:t>
            </a:r>
            <a:r>
              <a:rPr lang="en-US" dirty="0" err="1"/>
              <a:t>și</a:t>
            </a:r>
            <a:r>
              <a:rPr lang="en-US" dirty="0"/>
              <a:t> </a:t>
            </a:r>
            <a:r>
              <a:rPr lang="en-US" dirty="0" err="1"/>
              <a:t>societățile</a:t>
            </a:r>
            <a:r>
              <a:rPr lang="en-US" dirty="0"/>
              <a:t> cooperative, </a:t>
            </a:r>
            <a:r>
              <a:rPr lang="en-US" dirty="0" err="1"/>
              <a:t>constituite</a:t>
            </a:r>
            <a:r>
              <a:rPr lang="en-US" dirty="0"/>
              <a:t> </a:t>
            </a:r>
            <a:r>
              <a:rPr lang="en-US" dirty="0" err="1"/>
              <a:t>în</a:t>
            </a:r>
            <a:r>
              <a:rPr lang="en-US" dirty="0"/>
              <a:t> </a:t>
            </a:r>
            <a:r>
              <a:rPr lang="en-US" dirty="0" err="1"/>
              <a:t>baza</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a:t>
            </a:r>
          </a:p>
          <a:p>
            <a:pPr lvl="2"/>
            <a:r>
              <a:rPr lang="en-US" dirty="0"/>
              <a:t>- </a:t>
            </a:r>
            <a:r>
              <a:rPr lang="en-US" dirty="0" err="1"/>
              <a:t>grupuri</a:t>
            </a:r>
            <a:r>
              <a:rPr lang="en-US" dirty="0"/>
              <a:t> </a:t>
            </a:r>
            <a:r>
              <a:rPr lang="en-US" dirty="0" err="1"/>
              <a:t>și</a:t>
            </a:r>
            <a:r>
              <a:rPr lang="en-US" dirty="0"/>
              <a:t> </a:t>
            </a:r>
            <a:r>
              <a:rPr lang="en-US" dirty="0" err="1"/>
              <a:t>organizații</a:t>
            </a:r>
            <a:r>
              <a:rPr lang="en-US" dirty="0"/>
              <a:t> de </a:t>
            </a:r>
            <a:r>
              <a:rPr lang="en-US" dirty="0" err="1"/>
              <a:t>producători</a:t>
            </a:r>
            <a:r>
              <a:rPr lang="en-US" dirty="0"/>
              <a:t> </a:t>
            </a:r>
            <a:r>
              <a:rPr lang="en-US" dirty="0" err="1"/>
              <a:t>constituite</a:t>
            </a:r>
            <a:r>
              <a:rPr lang="en-US" dirty="0"/>
              <a:t> </a:t>
            </a:r>
            <a:r>
              <a:rPr lang="en-US" dirty="0" err="1"/>
              <a:t>în</a:t>
            </a:r>
            <a:r>
              <a:rPr lang="en-US" dirty="0"/>
              <a:t> </a:t>
            </a:r>
            <a:r>
              <a:rPr lang="en-US" dirty="0" err="1"/>
              <a:t>baza</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și</a:t>
            </a:r>
            <a:r>
              <a:rPr lang="en-US" dirty="0"/>
              <a:t> </a:t>
            </a:r>
            <a:r>
              <a:rPr lang="en-US" dirty="0" err="1"/>
              <a:t>recunoscute</a:t>
            </a:r>
            <a:r>
              <a:rPr lang="en-US" dirty="0"/>
              <a:t> de MADR.</a:t>
            </a:r>
          </a:p>
          <a:p>
            <a:pPr lvl="1"/>
            <a:r>
              <a:rPr lang="en-US" b="1" dirty="0"/>
              <a:t>2</a:t>
            </a:r>
            <a:r>
              <a:rPr lang="en-US" dirty="0"/>
              <a:t>. </a:t>
            </a:r>
            <a:r>
              <a:rPr lang="en-US" b="1" dirty="0" err="1"/>
              <a:t>Alți</a:t>
            </a:r>
            <a:r>
              <a:rPr lang="en-US" b="1" dirty="0"/>
              <a:t> </a:t>
            </a:r>
            <a:r>
              <a:rPr lang="en-US" b="1" dirty="0" err="1"/>
              <a:t>operatori</a:t>
            </a:r>
            <a:r>
              <a:rPr lang="en-US" b="1" dirty="0"/>
              <a:t> </a:t>
            </a:r>
            <a:r>
              <a:rPr lang="en-US" b="1" dirty="0" err="1"/>
              <a:t>economici</a:t>
            </a:r>
            <a:r>
              <a:rPr lang="en-US" b="1" dirty="0"/>
              <a:t> care se </a:t>
            </a:r>
            <a:r>
              <a:rPr lang="en-US" b="1" dirty="0" err="1"/>
              <a:t>încadrează</a:t>
            </a:r>
            <a:r>
              <a:rPr lang="en-US" b="1" dirty="0"/>
              <a:t> </a:t>
            </a:r>
            <a:r>
              <a:rPr lang="en-US" b="1" dirty="0" err="1"/>
              <a:t>în</a:t>
            </a:r>
            <a:r>
              <a:rPr lang="ro-RO" b="1" dirty="0"/>
              <a:t> categoria </a:t>
            </a:r>
            <a:r>
              <a:rPr lang="en-US" b="1" dirty="0"/>
              <a:t>IMM-</a:t>
            </a:r>
            <a:r>
              <a:rPr lang="en-US" b="1" dirty="0" err="1"/>
              <a:t>uri</a:t>
            </a:r>
            <a:r>
              <a:rPr lang="ro-RO" b="1" dirty="0"/>
              <a:t>lor </a:t>
            </a:r>
            <a:r>
              <a:rPr lang="en-US" dirty="0"/>
              <a:t>conform </a:t>
            </a:r>
            <a:r>
              <a:rPr lang="en-US" dirty="0" err="1"/>
              <a:t>Legii</a:t>
            </a:r>
            <a:r>
              <a:rPr lang="en-US" dirty="0"/>
              <a:t> </a:t>
            </a:r>
            <a:r>
              <a:rPr lang="en-US" dirty="0" err="1"/>
              <a:t>nr</a:t>
            </a:r>
            <a:r>
              <a:rPr lang="en-US" dirty="0"/>
              <a:t>. 346/2004 cu </a:t>
            </a:r>
            <a:r>
              <a:rPr lang="en-US" dirty="0" err="1"/>
              <a:t>modificările</a:t>
            </a:r>
            <a:r>
              <a:rPr lang="en-US" dirty="0"/>
              <a:t> </a:t>
            </a:r>
            <a:r>
              <a:rPr lang="en-US" dirty="0" err="1"/>
              <a:t>și</a:t>
            </a:r>
            <a:r>
              <a:rPr lang="en-US" dirty="0"/>
              <a:t> </a:t>
            </a:r>
            <a:r>
              <a:rPr lang="en-US" dirty="0" err="1"/>
              <a:t>completările</a:t>
            </a:r>
            <a:r>
              <a:rPr lang="en-US" dirty="0"/>
              <a:t> </a:t>
            </a:r>
            <a:r>
              <a:rPr lang="en-US" dirty="0" err="1"/>
              <a:t>ulterioare</a:t>
            </a:r>
            <a:r>
              <a:rPr lang="en-US" b="1" dirty="0"/>
              <a:t>, </a:t>
            </a:r>
            <a:r>
              <a:rPr lang="en-US" b="1" dirty="0" err="1"/>
              <a:t>întreprinderi</a:t>
            </a:r>
            <a:r>
              <a:rPr lang="en-US" b="1" dirty="0"/>
              <a:t> </a:t>
            </a:r>
            <a:r>
              <a:rPr lang="en-US" b="1" dirty="0" err="1"/>
              <a:t>mari</a:t>
            </a:r>
            <a:r>
              <a:rPr lang="en-US" b="1" dirty="0"/>
              <a:t> </a:t>
            </a:r>
            <a:r>
              <a:rPr lang="en-US" b="1" dirty="0" err="1"/>
              <a:t>inclusiv</a:t>
            </a:r>
            <a:r>
              <a:rPr lang="en-US" b="1" dirty="0"/>
              <a:t> </a:t>
            </a:r>
            <a:r>
              <a:rPr lang="en-US" b="1" dirty="0" err="1"/>
              <a:t>fermieri</a:t>
            </a:r>
            <a:r>
              <a:rPr lang="en-US" b="1" dirty="0"/>
              <a:t> care se </a:t>
            </a:r>
            <a:r>
              <a:rPr lang="en-US" b="1" dirty="0" err="1"/>
              <a:t>încadrează</a:t>
            </a:r>
            <a:r>
              <a:rPr lang="en-US" b="1" dirty="0"/>
              <a:t> </a:t>
            </a:r>
            <a:r>
              <a:rPr lang="en-US" b="1" dirty="0" err="1"/>
              <a:t>în</a:t>
            </a:r>
            <a:r>
              <a:rPr lang="en-US" b="1" dirty="0"/>
              <a:t> </a:t>
            </a:r>
            <a:r>
              <a:rPr lang="en-US" b="1" dirty="0" err="1"/>
              <a:t>statutul</a:t>
            </a:r>
            <a:r>
              <a:rPr lang="en-US" b="1" dirty="0"/>
              <a:t> de IMM/</a:t>
            </a:r>
            <a:r>
              <a:rPr lang="en-US" b="1" dirty="0" err="1"/>
              <a:t>întreprindere</a:t>
            </a:r>
            <a:r>
              <a:rPr lang="en-US" b="1" dirty="0"/>
              <a:t> mare</a:t>
            </a:r>
            <a:r>
              <a:rPr lang="ro-RO" b="1" dirty="0"/>
              <a:t>.</a:t>
            </a:r>
            <a:endParaRPr lang="en-US" dirty="0"/>
          </a:p>
          <a:p>
            <a:endParaRPr lang="ro-RO" dirty="0"/>
          </a:p>
          <a:p>
            <a:r>
              <a:rPr lang="en-US" b="1" dirty="0" err="1"/>
              <a:t>Investițiile</a:t>
            </a:r>
            <a:r>
              <a:rPr lang="en-US" b="1" dirty="0"/>
              <a:t> </a:t>
            </a:r>
            <a:r>
              <a:rPr lang="en-US" b="1" dirty="0" err="1"/>
              <a:t>corporale</a:t>
            </a:r>
            <a:r>
              <a:rPr lang="ro-RO" b="1" dirty="0"/>
              <a:t> (I)</a:t>
            </a:r>
            <a:r>
              <a:rPr lang="en-US" dirty="0"/>
              <a:t>:</a:t>
            </a:r>
          </a:p>
          <a:p>
            <a:pPr marL="742950" lvl="1" indent="-285750">
              <a:buFont typeface="Arial" panose="020B0604020202020204" pitchFamily="34" charset="0"/>
              <a:buChar char="•"/>
            </a:pPr>
            <a:r>
              <a:rPr lang="en-US" dirty="0" err="1"/>
              <a:t>Înființarea</a:t>
            </a:r>
            <a:r>
              <a:rPr lang="en-US" dirty="0"/>
              <a:t>, </a:t>
            </a:r>
            <a:r>
              <a:rPr lang="en-US" dirty="0" err="1"/>
              <a:t>extinderea</a:t>
            </a:r>
            <a:r>
              <a:rPr lang="en-US" dirty="0"/>
              <a:t> </a:t>
            </a:r>
            <a:r>
              <a:rPr lang="en-US" dirty="0" err="1"/>
              <a:t>şi</a:t>
            </a:r>
            <a:r>
              <a:rPr lang="en-US" dirty="0"/>
              <a:t>/</a:t>
            </a:r>
            <a:r>
              <a:rPr lang="en-US" dirty="0" err="1"/>
              <a:t>sau</a:t>
            </a:r>
            <a:r>
              <a:rPr lang="en-US" dirty="0"/>
              <a:t> </a:t>
            </a:r>
            <a:r>
              <a:rPr lang="en-US" dirty="0" err="1"/>
              <a:t>modernizarea</a:t>
            </a:r>
            <a:r>
              <a:rPr lang="en-US" dirty="0"/>
              <a:t> </a:t>
            </a:r>
            <a:r>
              <a:rPr lang="en-US" dirty="0" err="1"/>
              <a:t>infrastructurii</a:t>
            </a:r>
            <a:r>
              <a:rPr lang="en-US" dirty="0"/>
              <a:t> de </a:t>
            </a:r>
            <a:r>
              <a:rPr lang="en-US" dirty="0" err="1"/>
              <a:t>condiționare</a:t>
            </a:r>
            <a:r>
              <a:rPr lang="en-US" dirty="0"/>
              <a:t>, </a:t>
            </a:r>
            <a:r>
              <a:rPr lang="en-US" dirty="0" err="1"/>
              <a:t>depozitare</a:t>
            </a:r>
            <a:r>
              <a:rPr lang="en-US" dirty="0"/>
              <a:t> </a:t>
            </a:r>
            <a:r>
              <a:rPr lang="en-US" dirty="0" err="1"/>
              <a:t>și</a:t>
            </a:r>
            <a:r>
              <a:rPr lang="en-US" dirty="0"/>
              <a:t>/</a:t>
            </a:r>
            <a:r>
              <a:rPr lang="en-US" dirty="0" err="1"/>
              <a:t>sau</a:t>
            </a:r>
            <a:r>
              <a:rPr lang="en-US" dirty="0"/>
              <a:t> </a:t>
            </a:r>
            <a:r>
              <a:rPr lang="en-US" dirty="0" err="1"/>
              <a:t>procesare</a:t>
            </a:r>
            <a:r>
              <a:rPr lang="en-US" dirty="0"/>
              <a:t> a </a:t>
            </a:r>
            <a:r>
              <a:rPr lang="en-US" dirty="0" err="1"/>
              <a:t>produselor</a:t>
            </a:r>
            <a:r>
              <a:rPr lang="en-US" dirty="0"/>
              <a:t> </a:t>
            </a:r>
            <a:r>
              <a:rPr lang="en-US" dirty="0" err="1"/>
              <a:t>agricole</a:t>
            </a:r>
            <a:r>
              <a:rPr lang="en-US" dirty="0"/>
              <a:t> </a:t>
            </a:r>
            <a:r>
              <a:rPr lang="en-US" dirty="0" err="1"/>
              <a:t>și</a:t>
            </a:r>
            <a:r>
              <a:rPr lang="en-US" dirty="0"/>
              <a:t> </a:t>
            </a:r>
            <a:r>
              <a:rPr lang="en-US" dirty="0" err="1"/>
              <a:t>pomicole</a:t>
            </a:r>
            <a:r>
              <a:rPr lang="en-US" dirty="0"/>
              <a:t>;</a:t>
            </a:r>
            <a:endParaRPr lang="ro-RO" dirty="0"/>
          </a:p>
          <a:p>
            <a:pPr marL="742950" lvl="1" indent="-285750">
              <a:buFont typeface="Arial" panose="020B0604020202020204" pitchFamily="34" charset="0"/>
              <a:buChar char="•"/>
            </a:pPr>
            <a:r>
              <a:rPr lang="en-US" dirty="0" err="1"/>
              <a:t>Înființarea</a:t>
            </a:r>
            <a:r>
              <a:rPr lang="en-US" dirty="0"/>
              <a:t>/</a:t>
            </a:r>
            <a:r>
              <a:rPr lang="en-US" dirty="0" err="1"/>
              <a:t>dezvoltarea</a:t>
            </a:r>
            <a:r>
              <a:rPr lang="en-US" dirty="0"/>
              <a:t> </a:t>
            </a:r>
            <a:r>
              <a:rPr lang="en-US" dirty="0" err="1"/>
              <a:t>componentei</a:t>
            </a:r>
            <a:r>
              <a:rPr lang="en-US" dirty="0"/>
              <a:t> de </a:t>
            </a:r>
            <a:r>
              <a:rPr lang="en-US" dirty="0" err="1"/>
              <a:t>comercializare</a:t>
            </a:r>
            <a:r>
              <a:rPr lang="en-US" dirty="0"/>
              <a:t>/marketing, ca o </a:t>
            </a:r>
            <a:r>
              <a:rPr lang="en-US" dirty="0" err="1"/>
              <a:t>componentă</a:t>
            </a:r>
            <a:r>
              <a:rPr lang="en-US" dirty="0"/>
              <a:t> </a:t>
            </a:r>
            <a:r>
              <a:rPr lang="en-US" dirty="0" err="1"/>
              <a:t>secundară</a:t>
            </a:r>
            <a:r>
              <a:rPr lang="en-US" dirty="0"/>
              <a:t> a </a:t>
            </a:r>
            <a:r>
              <a:rPr lang="en-US" dirty="0" err="1"/>
              <a:t>proiectului</a:t>
            </a:r>
            <a:r>
              <a:rPr lang="en-US" dirty="0"/>
              <a:t>;</a:t>
            </a:r>
            <a:endParaRPr lang="ro-RO" dirty="0"/>
          </a:p>
          <a:p>
            <a:pPr marL="742950" lvl="1" indent="-285750">
              <a:buFont typeface="Arial" panose="020B0604020202020204" pitchFamily="34" charset="0"/>
              <a:buChar char="•"/>
            </a:pPr>
            <a:r>
              <a:rPr lang="en-US" dirty="0" err="1"/>
              <a:t>Investiții</a:t>
            </a:r>
            <a:r>
              <a:rPr lang="en-US" dirty="0"/>
              <a:t> care </a:t>
            </a:r>
            <a:r>
              <a:rPr lang="en-US" dirty="0" err="1"/>
              <a:t>contribuie</a:t>
            </a:r>
            <a:r>
              <a:rPr lang="en-US" dirty="0"/>
              <a:t> la </a:t>
            </a:r>
            <a:r>
              <a:rPr lang="en-US" dirty="0" err="1"/>
              <a:t>reducerea</a:t>
            </a:r>
            <a:r>
              <a:rPr lang="en-US" dirty="0"/>
              <a:t> </a:t>
            </a:r>
            <a:r>
              <a:rPr lang="en-US" dirty="0" err="1"/>
              <a:t>emisiilor</a:t>
            </a:r>
            <a:r>
              <a:rPr lang="en-US" dirty="0"/>
              <a:t> de GES, ca parte </a:t>
            </a:r>
            <a:r>
              <a:rPr lang="en-US" dirty="0" err="1"/>
              <a:t>componentă</a:t>
            </a:r>
            <a:r>
              <a:rPr lang="en-US" dirty="0"/>
              <a:t> </a:t>
            </a:r>
            <a:r>
              <a:rPr lang="en-US" dirty="0" err="1"/>
              <a:t>secundară</a:t>
            </a:r>
            <a:r>
              <a:rPr lang="en-US" dirty="0"/>
              <a:t> a </a:t>
            </a:r>
            <a:r>
              <a:rPr lang="en-US" dirty="0" err="1"/>
              <a:t>proiectului</a:t>
            </a:r>
            <a:r>
              <a:rPr lang="en-US" dirty="0"/>
              <a:t> de </a:t>
            </a:r>
            <a:r>
              <a:rPr lang="en-US" dirty="0" err="1"/>
              <a:t>investiții</a:t>
            </a:r>
            <a:r>
              <a:rPr lang="en-US" dirty="0"/>
              <a:t>, </a:t>
            </a:r>
            <a:endParaRPr lang="ro-RO" dirty="0"/>
          </a:p>
        </p:txBody>
      </p:sp>
    </p:spTree>
    <p:extLst>
      <p:ext uri="{BB962C8B-B14F-4D97-AF65-F5344CB8AC3E}">
        <p14:creationId xmlns:p14="http://schemas.microsoft.com/office/powerpoint/2010/main" val="2676677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34</a:t>
            </a:fld>
            <a:endParaRPr lang="ro-RO" dirty="0"/>
          </a:p>
        </p:txBody>
      </p:sp>
      <p:sp>
        <p:nvSpPr>
          <p:cNvPr id="3" name="Rectangle 2"/>
          <p:cNvSpPr/>
          <p:nvPr/>
        </p:nvSpPr>
        <p:spPr>
          <a:xfrm>
            <a:off x="827354" y="1254802"/>
            <a:ext cx="10865882" cy="5078313"/>
          </a:xfrm>
          <a:prstGeom prst="rect">
            <a:avLst/>
          </a:prstGeom>
        </p:spPr>
        <p:txBody>
          <a:bodyPr wrap="square">
            <a:spAutoFit/>
          </a:bodyPr>
          <a:lstStyle/>
          <a:p>
            <a:r>
              <a:rPr lang="en-US" b="1" u="sng" dirty="0">
                <a:solidFill>
                  <a:srgbClr val="0070C0"/>
                </a:solidFill>
              </a:rPr>
              <a:t>DR-</a:t>
            </a:r>
            <a:r>
              <a:rPr lang="ro-RO" b="1" u="sng" dirty="0">
                <a:solidFill>
                  <a:srgbClr val="0070C0"/>
                </a:solidFill>
              </a:rPr>
              <a:t>22</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condiționarea</a:t>
            </a:r>
            <a:r>
              <a:rPr lang="en-US" b="1" u="sng" dirty="0">
                <a:solidFill>
                  <a:srgbClr val="0070C0"/>
                </a:solidFill>
              </a:rPr>
              <a:t>, </a:t>
            </a:r>
            <a:r>
              <a:rPr lang="en-US" b="1" u="sng" dirty="0" err="1">
                <a:solidFill>
                  <a:srgbClr val="0070C0"/>
                </a:solidFill>
              </a:rPr>
              <a:t>depozitarea</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procesarea</a:t>
            </a:r>
            <a:r>
              <a:rPr lang="en-US" b="1" u="sng" dirty="0">
                <a:solidFill>
                  <a:srgbClr val="0070C0"/>
                </a:solidFill>
              </a:rPr>
              <a:t> </a:t>
            </a:r>
            <a:r>
              <a:rPr lang="en-US" b="1" u="sng" dirty="0" err="1">
                <a:solidFill>
                  <a:srgbClr val="0070C0"/>
                </a:solidFill>
              </a:rPr>
              <a:t>produselor</a:t>
            </a:r>
            <a:r>
              <a:rPr lang="en-US" b="1" u="sng" dirty="0">
                <a:solidFill>
                  <a:srgbClr val="0070C0"/>
                </a:solidFill>
              </a:rPr>
              <a:t> </a:t>
            </a:r>
            <a:r>
              <a:rPr lang="en-US" b="1" u="sng" dirty="0" err="1">
                <a:solidFill>
                  <a:srgbClr val="0070C0"/>
                </a:solidFill>
              </a:rPr>
              <a:t>agricole</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pomicole</a:t>
            </a:r>
            <a:endParaRPr lang="ro-RO" b="1" u="sng" dirty="0">
              <a:solidFill>
                <a:srgbClr val="0070C0"/>
              </a:solidFill>
            </a:endParaRPr>
          </a:p>
          <a:p>
            <a:r>
              <a:rPr lang="ro-RO" b="1" i="1" dirty="0">
                <a:solidFill>
                  <a:srgbClr val="0070C0"/>
                </a:solidFill>
              </a:rPr>
              <a:t>								Alocare publică</a:t>
            </a:r>
            <a:r>
              <a:rPr lang="en-US" b="1" i="1" dirty="0">
                <a:solidFill>
                  <a:srgbClr val="0070C0"/>
                </a:solidFill>
              </a:rPr>
              <a:t>: </a:t>
            </a:r>
            <a:r>
              <a:rPr lang="ro-RO" b="1" i="1" dirty="0">
                <a:solidFill>
                  <a:srgbClr val="0070C0"/>
                </a:solidFill>
              </a:rPr>
              <a:t>210.300.000 </a:t>
            </a:r>
            <a:r>
              <a:rPr lang="en-US" b="1" i="1" dirty="0">
                <a:solidFill>
                  <a:srgbClr val="0070C0"/>
                </a:solidFill>
              </a:rPr>
              <a:t>Euro</a:t>
            </a:r>
            <a:endParaRPr lang="ro-RO" b="1" i="1" dirty="0">
              <a:solidFill>
                <a:srgbClr val="0070C0"/>
              </a:solidFill>
            </a:endParaRPr>
          </a:p>
          <a:p>
            <a:r>
              <a:rPr lang="en-US" b="1" u="sng" dirty="0">
                <a:solidFill>
                  <a:srgbClr val="0070C0"/>
                </a:solidFill>
              </a:rPr>
              <a:t> </a:t>
            </a:r>
          </a:p>
          <a:p>
            <a:r>
              <a:rPr lang="en-US" b="1" dirty="0" err="1"/>
              <a:t>Investițiile</a:t>
            </a:r>
            <a:r>
              <a:rPr lang="en-US" b="1" dirty="0"/>
              <a:t> </a:t>
            </a:r>
            <a:r>
              <a:rPr lang="en-US" b="1" dirty="0" err="1"/>
              <a:t>corporale</a:t>
            </a:r>
            <a:r>
              <a:rPr lang="en-US" dirty="0"/>
              <a:t>:</a:t>
            </a:r>
          </a:p>
          <a:p>
            <a:pPr marL="742950" lvl="1" indent="-285750">
              <a:buFont typeface="Arial" panose="020B0604020202020204" pitchFamily="34" charset="0"/>
              <a:buChar char="•"/>
            </a:pPr>
            <a:r>
              <a:rPr lang="en-US" dirty="0" err="1"/>
              <a:t>Investiții</a:t>
            </a:r>
            <a:r>
              <a:rPr lang="en-US" dirty="0"/>
              <a:t> </a:t>
            </a:r>
            <a:r>
              <a:rPr lang="en-US" dirty="0" err="1"/>
              <a:t>în</a:t>
            </a:r>
            <a:r>
              <a:rPr lang="en-US" dirty="0"/>
              <a:t> </a:t>
            </a:r>
            <a:r>
              <a:rPr lang="en-US" dirty="0" err="1"/>
              <a:t>economia</a:t>
            </a:r>
            <a:r>
              <a:rPr lang="en-US" dirty="0"/>
              <a:t> </a:t>
            </a:r>
            <a:r>
              <a:rPr lang="en-US" dirty="0" err="1"/>
              <a:t>circulară</a:t>
            </a:r>
            <a:r>
              <a:rPr lang="en-US" dirty="0"/>
              <a:t>, ca parte </a:t>
            </a:r>
            <a:r>
              <a:rPr lang="en-US" dirty="0" err="1"/>
              <a:t>componentă</a:t>
            </a:r>
            <a:r>
              <a:rPr lang="en-US" dirty="0"/>
              <a:t> </a:t>
            </a:r>
            <a:r>
              <a:rPr lang="en-US" dirty="0" err="1"/>
              <a:t>secundară</a:t>
            </a:r>
            <a:r>
              <a:rPr lang="en-US" dirty="0"/>
              <a:t> a </a:t>
            </a:r>
            <a:r>
              <a:rPr lang="en-US" dirty="0" err="1"/>
              <a:t>proiectului</a:t>
            </a:r>
            <a:r>
              <a:rPr lang="en-US" dirty="0"/>
              <a:t> de </a:t>
            </a:r>
            <a:r>
              <a:rPr lang="en-US" dirty="0" err="1"/>
              <a:t>investiții</a:t>
            </a:r>
            <a:r>
              <a:rPr lang="en-US" dirty="0"/>
              <a:t>, (</a:t>
            </a:r>
            <a:r>
              <a:rPr lang="en-US" dirty="0" err="1"/>
              <a:t>destinate</a:t>
            </a:r>
            <a:r>
              <a:rPr lang="en-US" dirty="0"/>
              <a:t> </a:t>
            </a:r>
            <a:r>
              <a:rPr lang="en-US" dirty="0" err="1"/>
              <a:t>exclusiv</a:t>
            </a:r>
            <a:r>
              <a:rPr lang="en-US" dirty="0"/>
              <a:t> </a:t>
            </a:r>
            <a:r>
              <a:rPr lang="en-US" dirty="0" err="1"/>
              <a:t>consumului</a:t>
            </a:r>
            <a:r>
              <a:rPr lang="en-US" dirty="0"/>
              <a:t> </a:t>
            </a:r>
            <a:r>
              <a:rPr lang="en-US" dirty="0" err="1"/>
              <a:t>propriu</a:t>
            </a:r>
            <a:r>
              <a:rPr lang="ro-RO" dirty="0"/>
              <a:t>)</a:t>
            </a:r>
          </a:p>
          <a:p>
            <a:pPr marL="742950" lvl="1" indent="-285750">
              <a:buFont typeface="Arial" panose="020B0604020202020204" pitchFamily="34" charset="0"/>
              <a:buChar char="•"/>
            </a:pPr>
            <a:r>
              <a:rPr lang="en-US" dirty="0" err="1"/>
              <a:t>Investiții</a:t>
            </a:r>
            <a:r>
              <a:rPr lang="en-US" dirty="0"/>
              <a:t> legate de </a:t>
            </a:r>
            <a:r>
              <a:rPr lang="en-US" dirty="0" err="1"/>
              <a:t>utilizarea</a:t>
            </a:r>
            <a:r>
              <a:rPr lang="en-US" dirty="0"/>
              <a:t> </a:t>
            </a:r>
            <a:r>
              <a:rPr lang="en-US" dirty="0" err="1"/>
              <a:t>soluțiilor</a:t>
            </a:r>
            <a:r>
              <a:rPr lang="en-US" dirty="0"/>
              <a:t> </a:t>
            </a:r>
            <a:r>
              <a:rPr lang="en-US" dirty="0" err="1"/>
              <a:t>digitale</a:t>
            </a:r>
            <a:r>
              <a:rPr lang="en-US" dirty="0"/>
              <a:t> </a:t>
            </a:r>
            <a:r>
              <a:rPr lang="en-US" dirty="0" err="1"/>
              <a:t>în</a:t>
            </a:r>
            <a:r>
              <a:rPr lang="en-US" dirty="0"/>
              <a:t> </a:t>
            </a:r>
            <a:r>
              <a:rPr lang="en-US" dirty="0" err="1"/>
              <a:t>condiționare</a:t>
            </a:r>
            <a:r>
              <a:rPr lang="en-US" dirty="0"/>
              <a:t>, </a:t>
            </a:r>
            <a:r>
              <a:rPr lang="en-US" dirty="0" err="1"/>
              <a:t>procesare</a:t>
            </a:r>
            <a:r>
              <a:rPr lang="en-US" dirty="0"/>
              <a:t>, marketing </a:t>
            </a:r>
            <a:r>
              <a:rPr lang="en-US" dirty="0" err="1"/>
              <a:t>și</a:t>
            </a:r>
            <a:r>
              <a:rPr lang="en-US" dirty="0"/>
              <a:t> management, ca parte </a:t>
            </a:r>
            <a:r>
              <a:rPr lang="en-US" dirty="0" err="1"/>
              <a:t>componentă</a:t>
            </a:r>
            <a:r>
              <a:rPr lang="en-US" dirty="0"/>
              <a:t> </a:t>
            </a:r>
            <a:r>
              <a:rPr lang="en-US" dirty="0" err="1"/>
              <a:t>secundară</a:t>
            </a:r>
            <a:r>
              <a:rPr lang="en-US" dirty="0"/>
              <a:t> a </a:t>
            </a:r>
            <a:r>
              <a:rPr lang="en-US" dirty="0" err="1"/>
              <a:t>proiectului</a:t>
            </a:r>
            <a:r>
              <a:rPr lang="en-US" dirty="0"/>
              <a:t>, </a:t>
            </a:r>
            <a:r>
              <a:rPr lang="en-US" dirty="0" err="1"/>
              <a:t>necesare</a:t>
            </a:r>
            <a:r>
              <a:rPr lang="en-US" dirty="0"/>
              <a:t> </a:t>
            </a:r>
            <a:r>
              <a:rPr lang="en-US" dirty="0" err="1"/>
              <a:t>pentru</a:t>
            </a:r>
            <a:r>
              <a:rPr lang="en-US" dirty="0"/>
              <a:t> </a:t>
            </a:r>
            <a:r>
              <a:rPr lang="en-US" dirty="0" err="1"/>
              <a:t>desfășurarea</a:t>
            </a:r>
            <a:r>
              <a:rPr lang="en-US" dirty="0"/>
              <a:t> </a:t>
            </a:r>
            <a:r>
              <a:rPr lang="en-US" dirty="0" err="1"/>
              <a:t>activității</a:t>
            </a:r>
            <a:r>
              <a:rPr lang="en-US" dirty="0"/>
              <a:t> </a:t>
            </a:r>
            <a:r>
              <a:rPr lang="en-US" dirty="0" err="1"/>
              <a:t>vizate</a:t>
            </a:r>
            <a:r>
              <a:rPr lang="en-US" dirty="0"/>
              <a:t> </a:t>
            </a:r>
            <a:r>
              <a:rPr lang="en-US" dirty="0" err="1"/>
              <a:t>prin</a:t>
            </a:r>
            <a:r>
              <a:rPr lang="en-US" dirty="0"/>
              <a:t> </a:t>
            </a:r>
            <a:r>
              <a:rPr lang="en-US" dirty="0" err="1"/>
              <a:t>proiect</a:t>
            </a:r>
            <a:r>
              <a:rPr lang="en-US" dirty="0"/>
              <a:t>;</a:t>
            </a:r>
            <a:endParaRPr lang="ro-RO" dirty="0"/>
          </a:p>
          <a:p>
            <a:pPr marL="742950" lvl="1" indent="-285750">
              <a:buFont typeface="Arial" panose="020B0604020202020204" pitchFamily="34" charset="0"/>
              <a:buChar char="•"/>
            </a:pPr>
            <a:r>
              <a:rPr lang="en-US" dirty="0" err="1"/>
              <a:t>Îmbunătățirea</a:t>
            </a:r>
            <a:r>
              <a:rPr lang="en-US" dirty="0"/>
              <a:t> </a:t>
            </a:r>
            <a:r>
              <a:rPr lang="en-US" dirty="0" err="1"/>
              <a:t>controlului</a:t>
            </a:r>
            <a:r>
              <a:rPr lang="en-US" dirty="0"/>
              <a:t> intern al </a:t>
            </a:r>
            <a:r>
              <a:rPr lang="en-US" dirty="0" err="1"/>
              <a:t>calității</a:t>
            </a:r>
            <a:r>
              <a:rPr lang="en-US" dirty="0"/>
              <a:t> </a:t>
            </a:r>
            <a:r>
              <a:rPr lang="en-US" dirty="0" err="1"/>
              <a:t>și</a:t>
            </a:r>
            <a:r>
              <a:rPr lang="en-US" dirty="0"/>
              <a:t> </a:t>
            </a:r>
            <a:r>
              <a:rPr lang="en-US" dirty="0" err="1"/>
              <a:t>conformarea</a:t>
            </a:r>
            <a:r>
              <a:rPr lang="en-US" dirty="0"/>
              <a:t> cu </a:t>
            </a:r>
            <a:r>
              <a:rPr lang="en-US" dirty="0" err="1"/>
              <a:t>noile</a:t>
            </a:r>
            <a:r>
              <a:rPr lang="en-US" dirty="0"/>
              <a:t> </a:t>
            </a:r>
            <a:r>
              <a:rPr lang="en-US" dirty="0" err="1"/>
              <a:t>standarde</a:t>
            </a:r>
            <a:r>
              <a:rPr lang="en-US" dirty="0"/>
              <a:t> </a:t>
            </a:r>
            <a:r>
              <a:rPr lang="en-US" dirty="0" err="1"/>
              <a:t>impuse</a:t>
            </a:r>
            <a:r>
              <a:rPr lang="en-US" dirty="0"/>
              <a:t> de </a:t>
            </a:r>
            <a:r>
              <a:rPr lang="en-US" dirty="0" err="1"/>
              <a:t>legislația</a:t>
            </a:r>
            <a:r>
              <a:rPr lang="en-US" dirty="0"/>
              <a:t> </a:t>
            </a:r>
            <a:r>
              <a:rPr lang="en-US" dirty="0" err="1"/>
              <a:t>europeană</a:t>
            </a:r>
            <a:r>
              <a:rPr lang="en-US" dirty="0"/>
              <a:t> </a:t>
            </a:r>
            <a:r>
              <a:rPr lang="en-US" dirty="0" err="1"/>
              <a:t>pentru</a:t>
            </a:r>
            <a:r>
              <a:rPr lang="en-US" dirty="0"/>
              <a:t> </a:t>
            </a:r>
            <a:r>
              <a:rPr lang="en-US" dirty="0" err="1"/>
              <a:t>prelucrarea</a:t>
            </a:r>
            <a:r>
              <a:rPr lang="en-US" dirty="0"/>
              <a:t> </a:t>
            </a:r>
            <a:r>
              <a:rPr lang="en-US" dirty="0" err="1"/>
              <a:t>și</a:t>
            </a:r>
            <a:r>
              <a:rPr lang="en-US" dirty="0"/>
              <a:t> </a:t>
            </a:r>
            <a:r>
              <a:rPr lang="en-US" dirty="0" err="1"/>
              <a:t>comercializarea</a:t>
            </a:r>
            <a:r>
              <a:rPr lang="en-US" dirty="0"/>
              <a:t> </a:t>
            </a:r>
            <a:r>
              <a:rPr lang="en-US" dirty="0" err="1"/>
              <a:t>produselor</a:t>
            </a:r>
            <a:r>
              <a:rPr lang="en-US" dirty="0"/>
              <a:t> agro-</a:t>
            </a:r>
            <a:r>
              <a:rPr lang="en-US" dirty="0" err="1"/>
              <a:t>alimentare</a:t>
            </a:r>
            <a:r>
              <a:rPr lang="en-US" dirty="0"/>
              <a:t>, ca parte </a:t>
            </a:r>
            <a:r>
              <a:rPr lang="en-US" dirty="0" err="1"/>
              <a:t>secundară</a:t>
            </a:r>
            <a:r>
              <a:rPr lang="en-US" dirty="0"/>
              <a:t> a </a:t>
            </a:r>
            <a:r>
              <a:rPr lang="en-US" dirty="0" err="1"/>
              <a:t>proiectului</a:t>
            </a:r>
            <a:r>
              <a:rPr lang="en-US" dirty="0"/>
              <a:t>;</a:t>
            </a:r>
            <a:endParaRPr lang="ro-RO" dirty="0"/>
          </a:p>
          <a:p>
            <a:pPr lvl="1"/>
            <a:endParaRPr lang="ro-RO" dirty="0"/>
          </a:p>
          <a:p>
            <a:r>
              <a:rPr lang="en-US" b="1" dirty="0" err="1"/>
              <a:t>Investiții</a:t>
            </a:r>
            <a:r>
              <a:rPr lang="en-US" b="1" dirty="0"/>
              <a:t> </a:t>
            </a:r>
            <a:r>
              <a:rPr lang="en-US" b="1" dirty="0" err="1"/>
              <a:t>în</a:t>
            </a:r>
            <a:r>
              <a:rPr lang="en-US" b="1" dirty="0"/>
              <a:t> active </a:t>
            </a:r>
            <a:r>
              <a:rPr lang="en-US" b="1" dirty="0" err="1"/>
              <a:t>necorporale</a:t>
            </a:r>
            <a:r>
              <a:rPr lang="en-US" dirty="0"/>
              <a:t> </a:t>
            </a:r>
            <a:r>
              <a:rPr lang="en-US" dirty="0" err="1"/>
              <a:t>pentru</a:t>
            </a:r>
            <a:r>
              <a:rPr lang="en-US" dirty="0"/>
              <a:t>:</a:t>
            </a:r>
          </a:p>
          <a:p>
            <a:pPr marL="742950" lvl="1" indent="-285750">
              <a:buFont typeface="Arial" panose="020B0604020202020204" pitchFamily="34" charset="0"/>
              <a:buChar char="•"/>
            </a:pPr>
            <a:r>
              <a:rPr lang="en-US" dirty="0" err="1"/>
              <a:t>Organizarea</a:t>
            </a:r>
            <a:r>
              <a:rPr lang="en-US" dirty="0"/>
              <a:t> </a:t>
            </a:r>
            <a:r>
              <a:rPr lang="en-US" dirty="0" err="1"/>
              <a:t>și</a:t>
            </a:r>
            <a:r>
              <a:rPr lang="en-US" dirty="0"/>
              <a:t> </a:t>
            </a:r>
            <a:r>
              <a:rPr lang="en-US" dirty="0" err="1"/>
              <a:t>implementarea</a:t>
            </a:r>
            <a:r>
              <a:rPr lang="en-US" dirty="0"/>
              <a:t> </a:t>
            </a:r>
            <a:r>
              <a:rPr lang="en-US" dirty="0" err="1"/>
              <a:t>sistemelor</a:t>
            </a:r>
            <a:r>
              <a:rPr lang="en-US" dirty="0"/>
              <a:t> de management a </a:t>
            </a:r>
            <a:r>
              <a:rPr lang="en-US" dirty="0" err="1"/>
              <a:t>calității</a:t>
            </a:r>
            <a:r>
              <a:rPr lang="en-US" dirty="0"/>
              <a:t> </a:t>
            </a:r>
            <a:r>
              <a:rPr lang="en-US" dirty="0" err="1"/>
              <a:t>și</a:t>
            </a:r>
            <a:r>
              <a:rPr lang="en-US" dirty="0"/>
              <a:t> de </a:t>
            </a:r>
            <a:r>
              <a:rPr lang="en-US" dirty="0" err="1"/>
              <a:t>siguranță</a:t>
            </a:r>
            <a:r>
              <a:rPr lang="en-US" dirty="0"/>
              <a:t> </a:t>
            </a:r>
            <a:r>
              <a:rPr lang="en-US" dirty="0" err="1"/>
              <a:t>alimentară</a:t>
            </a:r>
            <a:r>
              <a:rPr lang="en-US" dirty="0"/>
              <a:t>, </a:t>
            </a:r>
            <a:r>
              <a:rPr lang="en-US" dirty="0" err="1"/>
              <a:t>dacă</a:t>
            </a:r>
            <a:r>
              <a:rPr lang="en-US" dirty="0"/>
              <a:t> </a:t>
            </a:r>
            <a:r>
              <a:rPr lang="en-US" dirty="0" err="1"/>
              <a:t>sunt</a:t>
            </a:r>
            <a:r>
              <a:rPr lang="en-US" dirty="0"/>
              <a:t> </a:t>
            </a:r>
            <a:r>
              <a:rPr lang="en-US" dirty="0" err="1"/>
              <a:t>în</a:t>
            </a:r>
            <a:r>
              <a:rPr lang="en-US" dirty="0"/>
              <a:t> </a:t>
            </a:r>
            <a:r>
              <a:rPr lang="en-US" dirty="0" err="1"/>
              <a:t>legătură</a:t>
            </a:r>
            <a:r>
              <a:rPr lang="en-US" dirty="0"/>
              <a:t> cu </a:t>
            </a:r>
            <a:r>
              <a:rPr lang="en-US" dirty="0" err="1"/>
              <a:t>investițiile</a:t>
            </a:r>
            <a:r>
              <a:rPr lang="en-US" dirty="0"/>
              <a:t> </a:t>
            </a:r>
            <a:r>
              <a:rPr lang="en-US" dirty="0" err="1"/>
              <a:t>corporale</a:t>
            </a:r>
            <a:r>
              <a:rPr lang="en-US" dirty="0"/>
              <a:t> ale </a:t>
            </a:r>
            <a:r>
              <a:rPr lang="en-US" dirty="0" err="1"/>
              <a:t>proiectului</a:t>
            </a:r>
            <a:r>
              <a:rPr lang="en-US" dirty="0"/>
              <a:t>;</a:t>
            </a:r>
          </a:p>
          <a:p>
            <a:pPr marL="742950" lvl="1" indent="-285750">
              <a:buFont typeface="Arial" panose="020B0604020202020204" pitchFamily="34" charset="0"/>
              <a:buChar char="•"/>
            </a:pPr>
            <a:r>
              <a:rPr lang="en-US" dirty="0" err="1"/>
              <a:t>Achiziționarea</a:t>
            </a:r>
            <a:r>
              <a:rPr lang="en-US" dirty="0"/>
              <a:t> de </a:t>
            </a:r>
            <a:r>
              <a:rPr lang="en-US" dirty="0" err="1"/>
              <a:t>tehnologii</a:t>
            </a:r>
            <a:r>
              <a:rPr lang="en-US" dirty="0"/>
              <a:t> (know‐how), </a:t>
            </a:r>
            <a:r>
              <a:rPr lang="en-US" dirty="0" err="1"/>
              <a:t>patente</a:t>
            </a:r>
            <a:r>
              <a:rPr lang="en-US" dirty="0"/>
              <a:t> </a:t>
            </a:r>
            <a:r>
              <a:rPr lang="en-US" dirty="0" err="1"/>
              <a:t>și</a:t>
            </a:r>
            <a:r>
              <a:rPr lang="en-US" dirty="0"/>
              <a:t> </a:t>
            </a:r>
            <a:r>
              <a:rPr lang="en-US" dirty="0" err="1"/>
              <a:t>licențe</a:t>
            </a:r>
            <a:r>
              <a:rPr lang="en-US" dirty="0"/>
              <a:t> </a:t>
            </a:r>
            <a:r>
              <a:rPr lang="en-US" dirty="0" err="1"/>
              <a:t>pentru</a:t>
            </a:r>
            <a:r>
              <a:rPr lang="en-US" dirty="0"/>
              <a:t> </a:t>
            </a:r>
            <a:r>
              <a:rPr lang="en-US" dirty="0" err="1"/>
              <a:t>pregătirea</a:t>
            </a:r>
            <a:r>
              <a:rPr lang="en-US" dirty="0"/>
              <a:t> </a:t>
            </a:r>
            <a:r>
              <a:rPr lang="en-US" dirty="0" err="1"/>
              <a:t>implementării</a:t>
            </a:r>
            <a:r>
              <a:rPr lang="en-US" dirty="0"/>
              <a:t> </a:t>
            </a:r>
            <a:r>
              <a:rPr lang="en-US" dirty="0" err="1"/>
              <a:t>proiectului</a:t>
            </a:r>
            <a:r>
              <a:rPr lang="en-US" dirty="0"/>
              <a:t>;</a:t>
            </a:r>
          </a:p>
          <a:p>
            <a:pPr marL="742950" lvl="1" indent="-285750">
              <a:buFont typeface="Arial" panose="020B0604020202020204" pitchFamily="34" charset="0"/>
              <a:buChar char="•"/>
            </a:pPr>
            <a:r>
              <a:rPr lang="en-US" dirty="0" err="1"/>
              <a:t>Achiziționarea</a:t>
            </a:r>
            <a:r>
              <a:rPr lang="en-US" dirty="0"/>
              <a:t> de software, </a:t>
            </a:r>
            <a:r>
              <a:rPr lang="en-US" dirty="0" err="1"/>
              <a:t>identificat</a:t>
            </a:r>
            <a:r>
              <a:rPr lang="en-US" dirty="0"/>
              <a:t> ca </a:t>
            </a:r>
            <a:r>
              <a:rPr lang="en-US" dirty="0" err="1"/>
              <a:t>necesar</a:t>
            </a:r>
            <a:r>
              <a:rPr lang="en-US" dirty="0"/>
              <a:t> </a:t>
            </a:r>
            <a:r>
              <a:rPr lang="en-US" dirty="0" err="1"/>
              <a:t>în</a:t>
            </a:r>
            <a:r>
              <a:rPr lang="en-US" dirty="0"/>
              <a:t> </a:t>
            </a:r>
            <a:r>
              <a:rPr lang="en-US" dirty="0" err="1"/>
              <a:t>documentația</a:t>
            </a:r>
            <a:r>
              <a:rPr lang="en-US" dirty="0"/>
              <a:t> </a:t>
            </a:r>
            <a:r>
              <a:rPr lang="en-US" dirty="0" err="1"/>
              <a:t>tehnico-economică</a:t>
            </a:r>
            <a:r>
              <a:rPr lang="en-US" dirty="0"/>
              <a:t> a </a:t>
            </a:r>
            <a:r>
              <a:rPr lang="en-US" dirty="0" err="1"/>
              <a:t>proiectului</a:t>
            </a:r>
            <a:r>
              <a:rPr lang="en-US" dirty="0"/>
              <a:t>;</a:t>
            </a:r>
          </a:p>
          <a:p>
            <a:pPr marL="742950" lvl="1" indent="-285750">
              <a:buFont typeface="Arial" panose="020B0604020202020204" pitchFamily="34" charset="0"/>
              <a:buChar char="•"/>
            </a:pPr>
            <a:r>
              <a:rPr lang="en-US" dirty="0" err="1"/>
              <a:t>Marketingul</a:t>
            </a:r>
            <a:r>
              <a:rPr lang="en-US" dirty="0"/>
              <a:t> </a:t>
            </a:r>
            <a:r>
              <a:rPr lang="en-US" dirty="0" err="1"/>
              <a:t>produselor</a:t>
            </a:r>
            <a:r>
              <a:rPr lang="en-US" dirty="0"/>
              <a:t> </a:t>
            </a:r>
            <a:r>
              <a:rPr lang="en-US" dirty="0" err="1"/>
              <a:t>obținute</a:t>
            </a:r>
            <a:r>
              <a:rPr lang="en-US" dirty="0"/>
              <a:t>, etc.</a:t>
            </a:r>
          </a:p>
        </p:txBody>
      </p:sp>
    </p:spTree>
    <p:extLst>
      <p:ext uri="{BB962C8B-B14F-4D97-AF65-F5344CB8AC3E}">
        <p14:creationId xmlns:p14="http://schemas.microsoft.com/office/powerpoint/2010/main" val="2103780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35</a:t>
            </a:fld>
            <a:endParaRPr lang="ro-RO" dirty="0"/>
          </a:p>
        </p:txBody>
      </p:sp>
      <p:sp>
        <p:nvSpPr>
          <p:cNvPr id="3" name="Rectangle 2"/>
          <p:cNvSpPr/>
          <p:nvPr/>
        </p:nvSpPr>
        <p:spPr>
          <a:xfrm>
            <a:off x="720435" y="1443841"/>
            <a:ext cx="10723420" cy="3970318"/>
          </a:xfrm>
          <a:prstGeom prst="rect">
            <a:avLst/>
          </a:prstGeom>
        </p:spPr>
        <p:txBody>
          <a:bodyPr wrap="square">
            <a:spAutoFit/>
          </a:bodyPr>
          <a:lstStyle/>
          <a:p>
            <a:r>
              <a:rPr lang="en-US" b="1" u="sng" dirty="0">
                <a:solidFill>
                  <a:srgbClr val="0070C0"/>
                </a:solidFill>
              </a:rPr>
              <a:t>DR-</a:t>
            </a:r>
            <a:r>
              <a:rPr lang="ro-RO" b="1" u="sng" dirty="0">
                <a:solidFill>
                  <a:srgbClr val="0070C0"/>
                </a:solidFill>
              </a:rPr>
              <a:t>22</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condiționarea</a:t>
            </a:r>
            <a:r>
              <a:rPr lang="en-US" b="1" u="sng" dirty="0">
                <a:solidFill>
                  <a:srgbClr val="0070C0"/>
                </a:solidFill>
              </a:rPr>
              <a:t>, </a:t>
            </a:r>
            <a:r>
              <a:rPr lang="en-US" b="1" u="sng" dirty="0" err="1">
                <a:solidFill>
                  <a:srgbClr val="0070C0"/>
                </a:solidFill>
              </a:rPr>
              <a:t>depozitarea</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procesarea</a:t>
            </a:r>
            <a:r>
              <a:rPr lang="en-US" b="1" u="sng" dirty="0">
                <a:solidFill>
                  <a:srgbClr val="0070C0"/>
                </a:solidFill>
              </a:rPr>
              <a:t> </a:t>
            </a:r>
            <a:r>
              <a:rPr lang="en-US" b="1" u="sng" dirty="0" err="1">
                <a:solidFill>
                  <a:srgbClr val="0070C0"/>
                </a:solidFill>
              </a:rPr>
              <a:t>produselor</a:t>
            </a:r>
            <a:r>
              <a:rPr lang="en-US" b="1" u="sng" dirty="0">
                <a:solidFill>
                  <a:srgbClr val="0070C0"/>
                </a:solidFill>
              </a:rPr>
              <a:t> </a:t>
            </a:r>
            <a:r>
              <a:rPr lang="en-US" b="1" u="sng" dirty="0" err="1">
                <a:solidFill>
                  <a:srgbClr val="0070C0"/>
                </a:solidFill>
              </a:rPr>
              <a:t>agricole</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pomicole</a:t>
            </a:r>
            <a:r>
              <a:rPr lang="en-US" b="1" u="sng" dirty="0">
                <a:solidFill>
                  <a:srgbClr val="0070C0"/>
                </a:solidFill>
              </a:rPr>
              <a:t> </a:t>
            </a:r>
          </a:p>
          <a:p>
            <a:pPr algn="r"/>
            <a:r>
              <a:rPr lang="ro-RO" b="1" i="1" dirty="0">
                <a:solidFill>
                  <a:srgbClr val="0070C0"/>
                </a:solidFill>
              </a:rPr>
              <a:t>Alocare publică</a:t>
            </a:r>
            <a:r>
              <a:rPr lang="en-US" b="1" i="1" dirty="0">
                <a:solidFill>
                  <a:srgbClr val="0070C0"/>
                </a:solidFill>
              </a:rPr>
              <a:t>: </a:t>
            </a:r>
            <a:r>
              <a:rPr lang="ro-RO" b="1" i="1" dirty="0">
                <a:solidFill>
                  <a:srgbClr val="0070C0"/>
                </a:solidFill>
              </a:rPr>
              <a:t>210.300.000 </a:t>
            </a:r>
            <a:r>
              <a:rPr lang="en-US" b="1" i="1" dirty="0">
                <a:solidFill>
                  <a:srgbClr val="0070C0"/>
                </a:solidFill>
              </a:rPr>
              <a:t>Euro</a:t>
            </a:r>
            <a:endParaRPr lang="ro-RO" b="1" i="1" dirty="0">
              <a:solidFill>
                <a:srgbClr val="0070C0"/>
              </a:solidFill>
            </a:endParaRPr>
          </a:p>
          <a:p>
            <a:endParaRPr lang="ro-RO" dirty="0"/>
          </a:p>
          <a:p>
            <a:endParaRPr lang="ro-RO" dirty="0"/>
          </a:p>
          <a:p>
            <a:pPr marL="285750" indent="-285750">
              <a:buFont typeface="Wingdings" panose="05000000000000000000" pitchFamily="2" charset="2"/>
              <a:buChar char="Ø"/>
            </a:pPr>
            <a:r>
              <a:rPr lang="en-US" b="1" dirty="0" err="1"/>
              <a:t>Valoarea</a:t>
            </a:r>
            <a:r>
              <a:rPr lang="en-US" b="1" dirty="0"/>
              <a:t> </a:t>
            </a:r>
            <a:r>
              <a:rPr lang="en-US" b="1" dirty="0" err="1"/>
              <a:t>sprijinului</a:t>
            </a:r>
            <a:r>
              <a:rPr lang="en-US" b="1" dirty="0"/>
              <a:t> public </a:t>
            </a:r>
            <a:r>
              <a:rPr lang="en-US" b="1" dirty="0" err="1"/>
              <a:t>nerambursabil</a:t>
            </a:r>
            <a:r>
              <a:rPr lang="en-US" b="1" dirty="0"/>
              <a:t> </a:t>
            </a:r>
            <a:r>
              <a:rPr lang="en-US" b="1" dirty="0" err="1"/>
              <a:t>pentru</a:t>
            </a:r>
            <a:r>
              <a:rPr lang="en-US" b="1" dirty="0"/>
              <a:t> </a:t>
            </a:r>
            <a:r>
              <a:rPr lang="en-US" b="1" dirty="0" err="1"/>
              <a:t>proiectele</a:t>
            </a:r>
            <a:r>
              <a:rPr lang="en-US" b="1" dirty="0"/>
              <a:t> de </a:t>
            </a:r>
            <a:r>
              <a:rPr lang="en-US" b="1" dirty="0" err="1"/>
              <a:t>investiții</a:t>
            </a:r>
            <a:r>
              <a:rPr lang="en-US" b="1" dirty="0"/>
              <a:t> de </a:t>
            </a:r>
            <a:r>
              <a:rPr lang="en-US" b="1" dirty="0" err="1"/>
              <a:t>modernizare</a:t>
            </a:r>
            <a:r>
              <a:rPr lang="en-US" b="1" dirty="0"/>
              <a:t> </a:t>
            </a:r>
            <a:r>
              <a:rPr lang="en-US" b="1" dirty="0" err="1"/>
              <a:t>va</a:t>
            </a:r>
            <a:r>
              <a:rPr lang="en-US" b="1" dirty="0"/>
              <a:t> fi de maximum 3 mil. euro/</a:t>
            </a:r>
            <a:r>
              <a:rPr lang="en-US" b="1" dirty="0" err="1"/>
              <a:t>proiect</a:t>
            </a:r>
            <a:r>
              <a:rPr lang="en-US" b="1" dirty="0"/>
              <a:t>.</a:t>
            </a:r>
            <a:endParaRPr lang="ro-RO" b="1"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b="1" dirty="0" err="1"/>
              <a:t>Valoarea</a:t>
            </a:r>
            <a:r>
              <a:rPr lang="en-US" b="1" dirty="0"/>
              <a:t> </a:t>
            </a:r>
            <a:r>
              <a:rPr lang="en-US" b="1" dirty="0" err="1"/>
              <a:t>sprijinului</a:t>
            </a:r>
            <a:r>
              <a:rPr lang="en-US" b="1" dirty="0"/>
              <a:t> public </a:t>
            </a:r>
            <a:r>
              <a:rPr lang="en-US" b="1" dirty="0" err="1"/>
              <a:t>nerambursabil</a:t>
            </a:r>
            <a:r>
              <a:rPr lang="en-US" b="1" dirty="0"/>
              <a:t> </a:t>
            </a:r>
            <a:r>
              <a:rPr lang="en-US" b="1" dirty="0" err="1"/>
              <a:t>pentru</a:t>
            </a:r>
            <a:r>
              <a:rPr lang="en-US" b="1" dirty="0"/>
              <a:t> </a:t>
            </a:r>
            <a:r>
              <a:rPr lang="en-US" b="1" dirty="0" err="1"/>
              <a:t>proiectele</a:t>
            </a:r>
            <a:r>
              <a:rPr lang="en-US" b="1" dirty="0"/>
              <a:t> de </a:t>
            </a:r>
            <a:r>
              <a:rPr lang="en-US" b="1" dirty="0" err="1"/>
              <a:t>investiții</a:t>
            </a:r>
            <a:r>
              <a:rPr lang="en-US" b="1" dirty="0"/>
              <a:t> de </a:t>
            </a:r>
            <a:r>
              <a:rPr lang="en-US" b="1" dirty="0" err="1"/>
              <a:t>înființare</a:t>
            </a:r>
            <a:r>
              <a:rPr lang="en-US" b="1" dirty="0"/>
              <a:t> care </a:t>
            </a:r>
            <a:r>
              <a:rPr lang="en-US" b="1" dirty="0" err="1"/>
              <a:t>își</a:t>
            </a:r>
            <a:r>
              <a:rPr lang="en-US" b="1" dirty="0"/>
              <a:t> </a:t>
            </a:r>
            <a:r>
              <a:rPr lang="en-US" b="1" dirty="0" err="1"/>
              <a:t>propun</a:t>
            </a:r>
            <a:r>
              <a:rPr lang="en-US" b="1" dirty="0"/>
              <a:t> </a:t>
            </a:r>
            <a:r>
              <a:rPr lang="en-US" b="1" dirty="0" err="1"/>
              <a:t>cel</a:t>
            </a:r>
            <a:r>
              <a:rPr lang="en-US" b="1" dirty="0"/>
              <a:t> </a:t>
            </a:r>
            <a:r>
              <a:rPr lang="en-US" b="1" dirty="0" err="1"/>
              <a:t>puțin</a:t>
            </a:r>
            <a:r>
              <a:rPr lang="en-US" b="1" dirty="0"/>
              <a:t> </a:t>
            </a:r>
            <a:r>
              <a:rPr lang="en-US" b="1" dirty="0" err="1"/>
              <a:t>investiții</a:t>
            </a:r>
            <a:r>
              <a:rPr lang="en-US" b="1" dirty="0"/>
              <a:t> de </a:t>
            </a:r>
            <a:r>
              <a:rPr lang="en-US" b="1" dirty="0" err="1"/>
              <a:t>procesare</a:t>
            </a:r>
            <a:r>
              <a:rPr lang="en-US" b="1" dirty="0"/>
              <a:t> </a:t>
            </a:r>
            <a:r>
              <a:rPr lang="en-US" b="1" dirty="0" err="1"/>
              <a:t>pentru</a:t>
            </a:r>
            <a:r>
              <a:rPr lang="en-US" b="1" dirty="0"/>
              <a:t> </a:t>
            </a:r>
            <a:r>
              <a:rPr lang="en-US" b="1" dirty="0" err="1"/>
              <a:t>sectoarele</a:t>
            </a:r>
            <a:r>
              <a:rPr lang="en-US" b="1" dirty="0"/>
              <a:t> legume-</a:t>
            </a:r>
            <a:r>
              <a:rPr lang="en-US" b="1" dirty="0" err="1"/>
              <a:t>fructe</a:t>
            </a:r>
            <a:r>
              <a:rPr lang="en-US" b="1" dirty="0"/>
              <a:t>, </a:t>
            </a:r>
            <a:r>
              <a:rPr lang="en-US" b="1" dirty="0" err="1"/>
              <a:t>industria</a:t>
            </a:r>
            <a:r>
              <a:rPr lang="en-US" b="1" dirty="0"/>
              <a:t> de </a:t>
            </a:r>
            <a:r>
              <a:rPr lang="en-US" b="1" dirty="0" err="1"/>
              <a:t>morărit</a:t>
            </a:r>
            <a:r>
              <a:rPr lang="en-US" b="1" dirty="0"/>
              <a:t>, </a:t>
            </a:r>
            <a:r>
              <a:rPr lang="en-US" b="1" dirty="0" err="1"/>
              <a:t>ulei</a:t>
            </a:r>
            <a:r>
              <a:rPr lang="en-US" b="1" dirty="0"/>
              <a:t> </a:t>
            </a:r>
            <a:r>
              <a:rPr lang="en-US" b="1" dirty="0" err="1"/>
              <a:t>și</a:t>
            </a:r>
            <a:r>
              <a:rPr lang="en-US" b="1" dirty="0"/>
              <a:t> </a:t>
            </a:r>
            <a:r>
              <a:rPr lang="en-US" b="1" dirty="0" err="1"/>
              <a:t>nutrețuri</a:t>
            </a:r>
            <a:r>
              <a:rPr lang="en-US" b="1" dirty="0"/>
              <a:t> </a:t>
            </a:r>
            <a:r>
              <a:rPr lang="en-US" b="1" dirty="0" err="1"/>
              <a:t>combinate</a:t>
            </a:r>
            <a:r>
              <a:rPr lang="en-US" b="1" dirty="0"/>
              <a:t>, </a:t>
            </a:r>
            <a:r>
              <a:rPr lang="en-US" b="1" dirty="0" err="1"/>
              <a:t>va</a:t>
            </a:r>
            <a:r>
              <a:rPr lang="en-US" b="1" dirty="0"/>
              <a:t> fi de maximum 10 mil. euro/</a:t>
            </a:r>
            <a:r>
              <a:rPr lang="en-US" b="1" dirty="0" err="1"/>
              <a:t>proiect</a:t>
            </a:r>
            <a:r>
              <a:rPr lang="en-US" b="1" dirty="0"/>
              <a:t>. </a:t>
            </a:r>
            <a:endParaRPr lang="ro-RO" b="1" dirty="0"/>
          </a:p>
          <a:p>
            <a:pPr marL="285750" indent="-285750">
              <a:buFont typeface="Wingdings" panose="05000000000000000000" pitchFamily="2" charset="2"/>
              <a:buChar char="Ø"/>
            </a:pPr>
            <a:endParaRPr lang="ro-RO" b="1" dirty="0"/>
          </a:p>
          <a:p>
            <a:pPr marL="285750" indent="-285750">
              <a:buFont typeface="Wingdings" panose="05000000000000000000" pitchFamily="2" charset="2"/>
              <a:buChar char="Ø"/>
            </a:pPr>
            <a:r>
              <a:rPr lang="en-US" b="1" dirty="0" err="1"/>
              <a:t>Pentru</a:t>
            </a:r>
            <a:r>
              <a:rPr lang="en-US" b="1" dirty="0"/>
              <a:t> </a:t>
            </a:r>
            <a:r>
              <a:rPr lang="en-US" b="1" dirty="0" err="1"/>
              <a:t>toate</a:t>
            </a:r>
            <a:r>
              <a:rPr lang="en-US" b="1" dirty="0"/>
              <a:t> </a:t>
            </a:r>
            <a:r>
              <a:rPr lang="en-US" b="1" dirty="0" err="1"/>
              <a:t>celelalte</a:t>
            </a:r>
            <a:r>
              <a:rPr lang="en-US" b="1" dirty="0"/>
              <a:t> </a:t>
            </a:r>
            <a:r>
              <a:rPr lang="en-US" b="1" dirty="0" err="1"/>
              <a:t>investiții</a:t>
            </a:r>
            <a:r>
              <a:rPr lang="en-US" b="1" dirty="0"/>
              <a:t> de </a:t>
            </a:r>
            <a:r>
              <a:rPr lang="en-US" b="1" dirty="0" err="1"/>
              <a:t>înființare</a:t>
            </a:r>
            <a:r>
              <a:rPr lang="en-US" b="1" dirty="0"/>
              <a:t> </a:t>
            </a:r>
            <a:r>
              <a:rPr lang="en-US" b="1" dirty="0" err="1"/>
              <a:t>sprijinul</a:t>
            </a:r>
            <a:r>
              <a:rPr lang="en-US" b="1" dirty="0"/>
              <a:t> </a:t>
            </a:r>
            <a:r>
              <a:rPr lang="en-US" b="1" dirty="0" err="1"/>
              <a:t>va</a:t>
            </a:r>
            <a:r>
              <a:rPr lang="en-US" b="1" dirty="0"/>
              <a:t> fi de maximum 7 mil. euro. </a:t>
            </a:r>
            <a:endParaRPr lang="en-US" dirty="0"/>
          </a:p>
          <a:p>
            <a:r>
              <a:rPr lang="en-US" dirty="0"/>
              <a:t> </a:t>
            </a:r>
          </a:p>
          <a:p>
            <a:r>
              <a:rPr lang="en-US" dirty="0"/>
              <a:t>Intensitatea </a:t>
            </a:r>
            <a:r>
              <a:rPr lang="en-US" dirty="0" err="1"/>
              <a:t>sprijinului</a:t>
            </a:r>
            <a:r>
              <a:rPr lang="en-US" dirty="0"/>
              <a:t> public </a:t>
            </a:r>
            <a:r>
              <a:rPr lang="en-US" dirty="0" err="1"/>
              <a:t>nerambursabil</a:t>
            </a:r>
            <a:r>
              <a:rPr lang="en-US" dirty="0"/>
              <a:t> </a:t>
            </a:r>
            <a:r>
              <a:rPr lang="en-US" dirty="0" err="1"/>
              <a:t>raportată</a:t>
            </a:r>
            <a:r>
              <a:rPr lang="en-US" dirty="0"/>
              <a:t> la </a:t>
            </a:r>
            <a:r>
              <a:rPr lang="en-US" dirty="0" err="1"/>
              <a:t>costurile</a:t>
            </a:r>
            <a:r>
              <a:rPr lang="en-US" dirty="0"/>
              <a:t> </a:t>
            </a:r>
            <a:r>
              <a:rPr lang="en-US" dirty="0" err="1"/>
              <a:t>eligibile</a:t>
            </a:r>
            <a:r>
              <a:rPr lang="en-US" dirty="0"/>
              <a:t> per </a:t>
            </a:r>
            <a:r>
              <a:rPr lang="en-US" dirty="0" err="1"/>
              <a:t>proiect</a:t>
            </a:r>
            <a:r>
              <a:rPr lang="en-US" dirty="0"/>
              <a:t> </a:t>
            </a:r>
            <a:r>
              <a:rPr lang="en-US" dirty="0" err="1"/>
              <a:t>va</a:t>
            </a:r>
            <a:r>
              <a:rPr lang="en-US" dirty="0"/>
              <a:t> fi de</a:t>
            </a:r>
            <a:r>
              <a:rPr lang="en-US" b="1" dirty="0"/>
              <a:t> 65% .</a:t>
            </a:r>
            <a:endParaRPr lang="ro-RO" dirty="0"/>
          </a:p>
        </p:txBody>
      </p:sp>
    </p:spTree>
    <p:extLst>
      <p:ext uri="{BB962C8B-B14F-4D97-AF65-F5344CB8AC3E}">
        <p14:creationId xmlns:p14="http://schemas.microsoft.com/office/powerpoint/2010/main" val="112733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36</a:t>
            </a:fld>
            <a:endParaRPr lang="ro-RO" dirty="0"/>
          </a:p>
        </p:txBody>
      </p:sp>
      <p:sp>
        <p:nvSpPr>
          <p:cNvPr id="3" name="Rectangle 2"/>
          <p:cNvSpPr/>
          <p:nvPr/>
        </p:nvSpPr>
        <p:spPr>
          <a:xfrm>
            <a:off x="869372" y="1608515"/>
            <a:ext cx="10335491" cy="3139321"/>
          </a:xfrm>
          <a:prstGeom prst="rect">
            <a:avLst/>
          </a:prstGeom>
        </p:spPr>
        <p:txBody>
          <a:bodyPr wrap="square">
            <a:spAutoFit/>
          </a:bodyPr>
          <a:lstStyle/>
          <a:p>
            <a:r>
              <a:rPr lang="en-US" b="1" u="sng" dirty="0">
                <a:solidFill>
                  <a:srgbClr val="0070C0"/>
                </a:solidFill>
              </a:rPr>
              <a:t>DR-</a:t>
            </a:r>
            <a:r>
              <a:rPr lang="ro-RO" b="1" u="sng" dirty="0">
                <a:solidFill>
                  <a:srgbClr val="0070C0"/>
                </a:solidFill>
              </a:rPr>
              <a:t>22</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condiționarea</a:t>
            </a:r>
            <a:r>
              <a:rPr lang="en-US" b="1" u="sng" dirty="0">
                <a:solidFill>
                  <a:srgbClr val="0070C0"/>
                </a:solidFill>
              </a:rPr>
              <a:t>, </a:t>
            </a:r>
            <a:r>
              <a:rPr lang="en-US" b="1" u="sng" dirty="0" err="1">
                <a:solidFill>
                  <a:srgbClr val="0070C0"/>
                </a:solidFill>
              </a:rPr>
              <a:t>depozitarea</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procesarea</a:t>
            </a:r>
            <a:r>
              <a:rPr lang="en-US" b="1" u="sng" dirty="0">
                <a:solidFill>
                  <a:srgbClr val="0070C0"/>
                </a:solidFill>
              </a:rPr>
              <a:t> </a:t>
            </a:r>
            <a:r>
              <a:rPr lang="en-US" b="1" u="sng" dirty="0" err="1">
                <a:solidFill>
                  <a:srgbClr val="0070C0"/>
                </a:solidFill>
              </a:rPr>
              <a:t>produselor</a:t>
            </a:r>
            <a:r>
              <a:rPr lang="en-US" b="1" u="sng" dirty="0">
                <a:solidFill>
                  <a:srgbClr val="0070C0"/>
                </a:solidFill>
              </a:rPr>
              <a:t> </a:t>
            </a:r>
            <a:r>
              <a:rPr lang="en-US" b="1" u="sng" dirty="0" err="1">
                <a:solidFill>
                  <a:srgbClr val="0070C0"/>
                </a:solidFill>
              </a:rPr>
              <a:t>agricole</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pomicole</a:t>
            </a:r>
            <a:r>
              <a:rPr lang="en-US" b="1" u="sng" dirty="0">
                <a:solidFill>
                  <a:srgbClr val="0070C0"/>
                </a:solidFill>
              </a:rPr>
              <a:t> </a:t>
            </a:r>
          </a:p>
          <a:p>
            <a:pPr algn="r"/>
            <a:r>
              <a:rPr lang="ro-RO" b="1" i="1" dirty="0">
                <a:solidFill>
                  <a:srgbClr val="0070C0"/>
                </a:solidFill>
              </a:rPr>
              <a:t>Alocare publică</a:t>
            </a:r>
            <a:r>
              <a:rPr lang="en-US" b="1" i="1" dirty="0">
                <a:solidFill>
                  <a:srgbClr val="0070C0"/>
                </a:solidFill>
              </a:rPr>
              <a:t>: </a:t>
            </a:r>
            <a:r>
              <a:rPr lang="ro-RO" b="1" i="1" dirty="0">
                <a:solidFill>
                  <a:srgbClr val="0070C0"/>
                </a:solidFill>
              </a:rPr>
              <a:t>210.300.000 </a:t>
            </a:r>
            <a:r>
              <a:rPr lang="en-US" b="1" i="1" dirty="0">
                <a:solidFill>
                  <a:srgbClr val="0070C0"/>
                </a:solidFill>
              </a:rPr>
              <a:t>Euro</a:t>
            </a:r>
            <a:endParaRPr lang="ro-RO" b="1" i="1" dirty="0">
              <a:solidFill>
                <a:srgbClr val="0070C0"/>
              </a:solidFill>
            </a:endParaRPr>
          </a:p>
          <a:p>
            <a:endParaRPr lang="ro-RO" dirty="0"/>
          </a:p>
          <a:p>
            <a:r>
              <a:rPr lang="en-US" b="1" u="sng" dirty="0" err="1">
                <a:solidFill>
                  <a:srgbClr val="0070C0"/>
                </a:solidFill>
              </a:rPr>
              <a:t>Condiții</a:t>
            </a:r>
            <a:r>
              <a:rPr lang="en-US" b="1" u="sng" dirty="0">
                <a:solidFill>
                  <a:srgbClr val="0070C0"/>
                </a:solidFill>
              </a:rPr>
              <a:t> de </a:t>
            </a:r>
            <a:r>
              <a:rPr lang="en-US" b="1" u="sng" dirty="0" err="1">
                <a:solidFill>
                  <a:srgbClr val="0070C0"/>
                </a:solidFill>
              </a:rPr>
              <a:t>eligibilitate</a:t>
            </a:r>
            <a:r>
              <a:rPr lang="en-US" b="1" u="sng" dirty="0">
                <a:solidFill>
                  <a:srgbClr val="0070C0"/>
                </a:solidFill>
              </a:rPr>
              <a:t>:</a:t>
            </a:r>
          </a:p>
          <a:p>
            <a:pPr marL="285750" lvl="0" indent="-285750">
              <a:buFont typeface="Arial" panose="020B0604020202020204" pitchFamily="34" charset="0"/>
              <a:buChar char="•"/>
            </a:pPr>
            <a:r>
              <a:rPr lang="en-US" dirty="0" err="1"/>
              <a:t>Solicitantul</a:t>
            </a:r>
            <a:r>
              <a:rPr lang="en-US" dirty="0"/>
              <a:t> </a:t>
            </a:r>
            <a:r>
              <a:rPr lang="en-US" dirty="0" err="1"/>
              <a:t>trebuie</a:t>
            </a:r>
            <a:r>
              <a:rPr lang="en-US" dirty="0"/>
              <a:t> </a:t>
            </a:r>
            <a:r>
              <a:rPr lang="en-US" dirty="0" err="1"/>
              <a:t>să</a:t>
            </a:r>
            <a:r>
              <a:rPr lang="en-US" dirty="0"/>
              <a:t> </a:t>
            </a:r>
            <a:r>
              <a:rPr lang="en-US" dirty="0" err="1"/>
              <a:t>demonstreze</a:t>
            </a:r>
            <a:r>
              <a:rPr lang="en-US" dirty="0"/>
              <a:t> </a:t>
            </a:r>
            <a:r>
              <a:rPr lang="en-US" dirty="0" err="1"/>
              <a:t>capacitatea</a:t>
            </a:r>
            <a:r>
              <a:rPr lang="en-US" dirty="0"/>
              <a:t> de </a:t>
            </a:r>
            <a:r>
              <a:rPr lang="en-US" dirty="0" err="1"/>
              <a:t>asigurare</a:t>
            </a:r>
            <a:r>
              <a:rPr lang="en-US" dirty="0"/>
              <a:t> a </a:t>
            </a:r>
            <a:r>
              <a:rPr lang="en-US" dirty="0" err="1"/>
              <a:t>cofinanțării</a:t>
            </a:r>
            <a:r>
              <a:rPr lang="en-US" dirty="0"/>
              <a:t> </a:t>
            </a:r>
            <a:r>
              <a:rPr lang="en-US" dirty="0" err="1"/>
              <a:t>investiției</a:t>
            </a:r>
            <a:r>
              <a:rPr lang="en-US" dirty="0"/>
              <a:t>;</a:t>
            </a:r>
          </a:p>
          <a:p>
            <a:pPr marL="285750" lvl="0" indent="-285750">
              <a:buFont typeface="Arial" panose="020B0604020202020204" pitchFamily="34" charset="0"/>
              <a:buChar char="•"/>
            </a:pPr>
            <a:r>
              <a:rPr lang="en-US" dirty="0" err="1"/>
              <a:t>Solicitantul</a:t>
            </a:r>
            <a:r>
              <a:rPr lang="en-US" dirty="0"/>
              <a:t> nu </a:t>
            </a:r>
            <a:r>
              <a:rPr lang="en-US" dirty="0" err="1"/>
              <a:t>trebuie</a:t>
            </a:r>
            <a:r>
              <a:rPr lang="en-US" dirty="0"/>
              <a:t> </a:t>
            </a:r>
            <a:r>
              <a:rPr lang="en-US" dirty="0" err="1"/>
              <a:t>să</a:t>
            </a:r>
            <a:r>
              <a:rPr lang="en-US" dirty="0"/>
              <a:t> fie </a:t>
            </a:r>
            <a:r>
              <a:rPr lang="en-US" dirty="0" err="1"/>
              <a:t>în</a:t>
            </a:r>
            <a:r>
              <a:rPr lang="en-US" dirty="0"/>
              <a:t> </a:t>
            </a:r>
            <a:r>
              <a:rPr lang="en-US" dirty="0" err="1"/>
              <a:t>dificultate</a:t>
            </a:r>
            <a:r>
              <a:rPr lang="en-US" dirty="0"/>
              <a:t>, </a:t>
            </a:r>
            <a:r>
              <a:rPr lang="en-US" dirty="0" err="1"/>
              <a:t>în</a:t>
            </a:r>
            <a:r>
              <a:rPr lang="en-US" dirty="0"/>
              <a:t> </a:t>
            </a:r>
            <a:r>
              <a:rPr lang="en-US" dirty="0" err="1"/>
              <a:t>conformitate</a:t>
            </a:r>
            <a:r>
              <a:rPr lang="en-US" dirty="0"/>
              <a:t> cu </a:t>
            </a:r>
            <a:r>
              <a:rPr lang="en-US" dirty="0" err="1"/>
              <a:t>legislația</a:t>
            </a:r>
            <a:r>
              <a:rPr lang="en-US" dirty="0"/>
              <a:t> </a:t>
            </a:r>
            <a:r>
              <a:rPr lang="en-US" dirty="0" err="1"/>
              <a:t>în</a:t>
            </a:r>
            <a:r>
              <a:rPr lang="en-US" dirty="0"/>
              <a:t> </a:t>
            </a:r>
            <a:r>
              <a:rPr lang="en-US" dirty="0" err="1"/>
              <a:t>vigoare</a:t>
            </a:r>
            <a:r>
              <a:rPr lang="en-US" dirty="0"/>
              <a:t>;</a:t>
            </a:r>
          </a:p>
          <a:p>
            <a:pPr marL="285750" lvl="0" indent="-285750">
              <a:buFont typeface="Arial" panose="020B0604020202020204" pitchFamily="34" charset="0"/>
              <a:buChar char="•"/>
            </a:pPr>
            <a:r>
              <a:rPr lang="en-US" dirty="0" err="1"/>
              <a:t>Viabilitatea</a:t>
            </a:r>
            <a:r>
              <a:rPr lang="en-US" dirty="0"/>
              <a:t> </a:t>
            </a:r>
            <a:r>
              <a:rPr lang="en-US" dirty="0" err="1"/>
              <a:t>economică</a:t>
            </a:r>
            <a:r>
              <a:rPr lang="en-US" dirty="0"/>
              <a:t> a </a:t>
            </a:r>
            <a:r>
              <a:rPr lang="en-US" dirty="0" err="1"/>
              <a:t>investiției</a:t>
            </a:r>
            <a:r>
              <a:rPr lang="en-US" dirty="0"/>
              <a:t> </a:t>
            </a:r>
            <a:r>
              <a:rPr lang="en-US" dirty="0" err="1"/>
              <a:t>trebuie</a:t>
            </a:r>
            <a:r>
              <a:rPr lang="en-US" dirty="0"/>
              <a:t> </a:t>
            </a:r>
            <a:r>
              <a:rPr lang="en-US" dirty="0" err="1"/>
              <a:t>să</a:t>
            </a:r>
            <a:r>
              <a:rPr lang="en-US" dirty="0"/>
              <a:t> fie </a:t>
            </a:r>
            <a:r>
              <a:rPr lang="en-US" dirty="0" err="1"/>
              <a:t>demonstrată</a:t>
            </a:r>
            <a:r>
              <a:rPr lang="en-US" dirty="0"/>
              <a:t> </a:t>
            </a:r>
            <a:r>
              <a:rPr lang="en-US" dirty="0" err="1"/>
              <a:t>în</a:t>
            </a:r>
            <a:r>
              <a:rPr lang="en-US" dirty="0"/>
              <a:t> </a:t>
            </a:r>
            <a:r>
              <a:rPr lang="en-US" dirty="0" err="1"/>
              <a:t>baza</a:t>
            </a:r>
            <a:r>
              <a:rPr lang="en-US" dirty="0"/>
              <a:t> </a:t>
            </a:r>
            <a:r>
              <a:rPr lang="en-US" dirty="0" err="1"/>
              <a:t>documentației</a:t>
            </a:r>
            <a:r>
              <a:rPr lang="en-US" dirty="0"/>
              <a:t> </a:t>
            </a:r>
            <a:r>
              <a:rPr lang="en-US" dirty="0" err="1"/>
              <a:t>tehnico-economice</a:t>
            </a:r>
            <a:r>
              <a:rPr lang="en-US" dirty="0"/>
              <a:t>;</a:t>
            </a:r>
          </a:p>
          <a:p>
            <a:pPr marL="285750" lvl="0" indent="-285750">
              <a:buFont typeface="Arial" panose="020B0604020202020204" pitchFamily="34" charset="0"/>
              <a:buChar char="•"/>
            </a:pPr>
            <a:r>
              <a:rPr lang="en-US" dirty="0" err="1"/>
              <a:t>Investiția</a:t>
            </a:r>
            <a:r>
              <a:rPr lang="en-US" dirty="0"/>
              <a:t> </a:t>
            </a:r>
            <a:r>
              <a:rPr lang="en-US" dirty="0" err="1"/>
              <a:t>va</a:t>
            </a:r>
            <a:r>
              <a:rPr lang="en-US" dirty="0"/>
              <a:t> </a:t>
            </a:r>
            <a:r>
              <a:rPr lang="en-US" dirty="0" err="1"/>
              <a:t>respecta</a:t>
            </a:r>
            <a:r>
              <a:rPr lang="en-US" dirty="0"/>
              <a:t> </a:t>
            </a:r>
            <a:r>
              <a:rPr lang="en-US" dirty="0" err="1"/>
              <a:t>prevederile</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aplicabilă</a:t>
            </a:r>
            <a:r>
              <a:rPr lang="en-US" dirty="0"/>
              <a:t> </a:t>
            </a:r>
            <a:r>
              <a:rPr lang="en-US" dirty="0" err="1"/>
              <a:t>proiectului</a:t>
            </a:r>
            <a:r>
              <a:rPr lang="en-US" dirty="0"/>
              <a:t>;</a:t>
            </a:r>
          </a:p>
          <a:p>
            <a:pPr marL="285750" lvl="0" indent="-285750">
              <a:buFont typeface="Arial" panose="020B0604020202020204" pitchFamily="34" charset="0"/>
              <a:buChar char="•"/>
            </a:pPr>
            <a:r>
              <a:rPr lang="en-US" dirty="0" err="1"/>
              <a:t>Sprijinul</a:t>
            </a:r>
            <a:r>
              <a:rPr lang="en-US" dirty="0"/>
              <a:t> </a:t>
            </a:r>
            <a:r>
              <a:rPr lang="en-US" dirty="0" err="1"/>
              <a:t>va</a:t>
            </a:r>
            <a:r>
              <a:rPr lang="en-US" dirty="0"/>
              <a:t> fi </a:t>
            </a:r>
            <a:r>
              <a:rPr lang="en-US" dirty="0" err="1"/>
              <a:t>limitat</a:t>
            </a:r>
            <a:r>
              <a:rPr lang="en-US" dirty="0"/>
              <a:t> la </a:t>
            </a:r>
            <a:r>
              <a:rPr lang="en-US" dirty="0" err="1"/>
              <a:t>investiții</a:t>
            </a:r>
            <a:r>
              <a:rPr lang="en-US" dirty="0"/>
              <a:t> </a:t>
            </a:r>
            <a:r>
              <a:rPr lang="en-US" dirty="0" err="1"/>
              <a:t>în</a:t>
            </a:r>
            <a:r>
              <a:rPr lang="en-US" dirty="0"/>
              <a:t> </a:t>
            </a:r>
            <a:r>
              <a:rPr lang="en-US" dirty="0" err="1"/>
              <a:t>procesarea</a:t>
            </a:r>
            <a:r>
              <a:rPr lang="en-US" dirty="0"/>
              <a:t> </a:t>
            </a:r>
            <a:r>
              <a:rPr lang="en-US" dirty="0" err="1"/>
              <a:t>produselor</a:t>
            </a:r>
            <a:r>
              <a:rPr lang="en-US" dirty="0"/>
              <a:t> </a:t>
            </a:r>
            <a:r>
              <a:rPr lang="en-US" dirty="0" err="1"/>
              <a:t>agricole</a:t>
            </a:r>
            <a:r>
              <a:rPr lang="en-US" dirty="0"/>
              <a:t> </a:t>
            </a:r>
            <a:r>
              <a:rPr lang="en-US" dirty="0" err="1"/>
              <a:t>și</a:t>
            </a:r>
            <a:r>
              <a:rPr lang="en-US" dirty="0"/>
              <a:t> </a:t>
            </a:r>
            <a:r>
              <a:rPr lang="en-US" dirty="0" err="1"/>
              <a:t>pomicole</a:t>
            </a:r>
            <a:r>
              <a:rPr lang="en-US" dirty="0"/>
              <a:t> </a:t>
            </a:r>
            <a:r>
              <a:rPr lang="en-US" dirty="0" err="1"/>
              <a:t>incluse</a:t>
            </a:r>
            <a:r>
              <a:rPr lang="en-US" dirty="0"/>
              <a:t> </a:t>
            </a:r>
            <a:r>
              <a:rPr lang="en-US" dirty="0" err="1"/>
              <a:t>în</a:t>
            </a:r>
            <a:r>
              <a:rPr lang="en-US" dirty="0"/>
              <a:t> </a:t>
            </a:r>
            <a:r>
              <a:rPr lang="en-US" dirty="0" err="1"/>
              <a:t>lista</a:t>
            </a:r>
            <a:r>
              <a:rPr lang="en-US" dirty="0"/>
              <a:t> </a:t>
            </a:r>
            <a:r>
              <a:rPr lang="en-US" dirty="0" err="1"/>
              <a:t>cuprinsă</a:t>
            </a:r>
            <a:r>
              <a:rPr lang="en-US" dirty="0"/>
              <a:t> </a:t>
            </a:r>
            <a:r>
              <a:rPr lang="en-US" dirty="0" err="1"/>
              <a:t>în</a:t>
            </a:r>
            <a:r>
              <a:rPr lang="en-US" dirty="0"/>
              <a:t> </a:t>
            </a:r>
            <a:r>
              <a:rPr lang="en-US" dirty="0" err="1"/>
              <a:t>Anexa</a:t>
            </a:r>
            <a:r>
              <a:rPr lang="en-US" dirty="0"/>
              <a:t> I la </a:t>
            </a:r>
            <a:r>
              <a:rPr lang="en-US" dirty="0" err="1"/>
              <a:t>Tratatul</a:t>
            </a:r>
            <a:r>
              <a:rPr lang="en-US" dirty="0"/>
              <a:t> </a:t>
            </a:r>
            <a:r>
              <a:rPr lang="en-US" dirty="0" err="1"/>
              <a:t>privind</a:t>
            </a:r>
            <a:r>
              <a:rPr lang="en-US" dirty="0"/>
              <a:t> </a:t>
            </a:r>
            <a:r>
              <a:rPr lang="en-US" dirty="0" err="1"/>
              <a:t>Funcționarea</a:t>
            </a:r>
            <a:r>
              <a:rPr lang="en-US" dirty="0"/>
              <a:t> </a:t>
            </a:r>
            <a:r>
              <a:rPr lang="en-US" dirty="0" err="1"/>
              <a:t>Uniunii</a:t>
            </a:r>
            <a:r>
              <a:rPr lang="en-US" dirty="0"/>
              <a:t> </a:t>
            </a:r>
            <a:r>
              <a:rPr lang="en-US" dirty="0" err="1"/>
              <a:t>Europene</a:t>
            </a:r>
            <a:r>
              <a:rPr lang="en-US" dirty="0"/>
              <a:t> </a:t>
            </a:r>
            <a:r>
              <a:rPr lang="en-US" dirty="0" err="1"/>
              <a:t>în</a:t>
            </a:r>
            <a:r>
              <a:rPr lang="en-US" dirty="0"/>
              <a:t> </a:t>
            </a:r>
            <a:r>
              <a:rPr lang="en-US" dirty="0" err="1"/>
              <a:t>scopul</a:t>
            </a:r>
            <a:r>
              <a:rPr lang="en-US" dirty="0"/>
              <a:t> </a:t>
            </a:r>
            <a:r>
              <a:rPr lang="en-US" dirty="0" err="1"/>
              <a:t>obținerii</a:t>
            </a:r>
            <a:r>
              <a:rPr lang="en-US" dirty="0"/>
              <a:t> de </a:t>
            </a:r>
            <a:r>
              <a:rPr lang="en-US" dirty="0" err="1"/>
              <a:t>produse</a:t>
            </a:r>
            <a:r>
              <a:rPr lang="en-US" dirty="0"/>
              <a:t> </a:t>
            </a:r>
            <a:r>
              <a:rPr lang="en-US" dirty="0" err="1"/>
              <a:t>Anexa</a:t>
            </a:r>
            <a:r>
              <a:rPr lang="en-US" dirty="0"/>
              <a:t> I.</a:t>
            </a:r>
          </a:p>
          <a:p>
            <a:endParaRPr lang="ro-RO" dirty="0"/>
          </a:p>
        </p:txBody>
      </p:sp>
    </p:spTree>
    <p:extLst>
      <p:ext uri="{BB962C8B-B14F-4D97-AF65-F5344CB8AC3E}">
        <p14:creationId xmlns:p14="http://schemas.microsoft.com/office/powerpoint/2010/main" val="3279033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37</a:t>
            </a:fld>
            <a:endParaRPr lang="ro-RO" dirty="0"/>
          </a:p>
        </p:txBody>
      </p:sp>
      <p:sp>
        <p:nvSpPr>
          <p:cNvPr id="3" name="Rectangle 2"/>
          <p:cNvSpPr/>
          <p:nvPr/>
        </p:nvSpPr>
        <p:spPr>
          <a:xfrm>
            <a:off x="720435" y="1254802"/>
            <a:ext cx="10723420" cy="4878259"/>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23</a:t>
            </a:r>
            <a:r>
              <a:rPr lang="en-US" b="1" u="sng" dirty="0">
                <a:solidFill>
                  <a:srgbClr val="0070C0"/>
                </a:solidFill>
              </a:rPr>
              <a:t> – </a:t>
            </a:r>
            <a:r>
              <a:rPr lang="en-US" b="1" u="sng" dirty="0" err="1">
                <a:solidFill>
                  <a:srgbClr val="0070C0"/>
                </a:solidFill>
              </a:rPr>
              <a:t>Investi</a:t>
            </a:r>
            <a:r>
              <a:rPr lang="ro-RO" b="1" u="sng" dirty="0">
                <a:solidFill>
                  <a:srgbClr val="0070C0"/>
                </a:solidFill>
              </a:rPr>
              <a:t>ț</a:t>
            </a:r>
            <a:r>
              <a:rPr lang="en-US" b="1" u="sng" dirty="0">
                <a:solidFill>
                  <a:srgbClr val="0070C0"/>
                </a:solidFill>
              </a:rPr>
              <a:t>ii </a:t>
            </a:r>
            <a:r>
              <a:rPr lang="ro-RO" b="1" u="sng" dirty="0">
                <a:solidFill>
                  <a:srgbClr val="0070C0"/>
                </a:solidFill>
              </a:rPr>
              <a:t>pentru procesarea și marketingul produselor agricole în vederea </a:t>
            </a:r>
            <a:r>
              <a:rPr lang="ro-RO" b="1" u="sng" dirty="0" err="1">
                <a:solidFill>
                  <a:srgbClr val="0070C0"/>
                </a:solidFill>
              </a:rPr>
              <a:t>obţinerii</a:t>
            </a:r>
            <a:r>
              <a:rPr lang="ro-RO" b="1" u="sng" dirty="0">
                <a:solidFill>
                  <a:srgbClr val="0070C0"/>
                </a:solidFill>
              </a:rPr>
              <a:t> unor produse alimentare și produse transformate, altele decât cele prevăzute în Anexa 1 a Tratatului de Funcționare a Uniunii Europene</a:t>
            </a:r>
            <a:endParaRPr lang="en-US"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a:t>
            </a:r>
            <a:r>
              <a:rPr lang="ro-RO" b="1" i="1" dirty="0">
                <a:solidFill>
                  <a:srgbClr val="0070C0"/>
                </a:solidFill>
              </a:rPr>
              <a:t>164.929.100 </a:t>
            </a:r>
            <a:r>
              <a:rPr lang="en-US" b="1" i="1" dirty="0">
                <a:solidFill>
                  <a:srgbClr val="0070C0"/>
                </a:solidFill>
              </a:rPr>
              <a:t>Euro</a:t>
            </a:r>
            <a:endParaRPr lang="ro-RO" b="1" i="1" dirty="0">
              <a:solidFill>
                <a:srgbClr val="0070C0"/>
              </a:solidFill>
            </a:endParaRPr>
          </a:p>
          <a:p>
            <a:r>
              <a:rPr lang="ro-RO" b="1" dirty="0"/>
              <a:t>Beneficiari</a:t>
            </a:r>
          </a:p>
          <a:p>
            <a:r>
              <a:rPr lang="ro-RO" dirty="0"/>
              <a:t>IMM-uri conform Legii nr. 346/2004 cu modificările și completările ulterioare, întreprinderi mari.</a:t>
            </a:r>
          </a:p>
          <a:p>
            <a:endParaRPr lang="ro-RO" dirty="0"/>
          </a:p>
          <a:p>
            <a:r>
              <a:rPr lang="ro-RO" b="1" dirty="0"/>
              <a:t>Investițiile corporale (I)</a:t>
            </a:r>
            <a:r>
              <a:rPr lang="ro-RO" dirty="0"/>
              <a:t>:</a:t>
            </a:r>
          </a:p>
          <a:p>
            <a:pPr marL="685800" indent="-228600" algn="just">
              <a:buFont typeface="Arial" panose="020B0604020202020204" pitchFamily="34" charset="0"/>
              <a:buChar char="•"/>
            </a:pPr>
            <a:r>
              <a:rPr lang="ro-RO" dirty="0"/>
              <a:t>Înființarea/ dezvoltarea de capacități de procesare a  produselor agricole (extinderea capacității de producție, diversificarea activității, diversificarea producției, schimbare fundamentală);</a:t>
            </a:r>
          </a:p>
          <a:p>
            <a:pPr marL="685800" indent="-228600" algn="just">
              <a:buFont typeface="Arial" panose="020B0604020202020204" pitchFamily="34" charset="0"/>
              <a:buChar char="•"/>
            </a:pPr>
            <a:r>
              <a:rPr lang="ro-RO" dirty="0"/>
              <a:t>Înființarea/dezvoltarea de capacități de condiționare, depozitare a materiei prime procesate/produsului finit rezultat din procesare, ca o componentă secundară a proiectului;</a:t>
            </a:r>
          </a:p>
          <a:p>
            <a:pPr marL="685800" indent="-228600" algn="just">
              <a:buFont typeface="Arial" panose="020B0604020202020204" pitchFamily="34" charset="0"/>
              <a:buChar char="•"/>
            </a:pPr>
            <a:r>
              <a:rPr lang="ro-RO" dirty="0"/>
              <a:t>Înființarea/dezvoltarea componentei de comercializare/marketing, ca o componentă secundară a proiectului;</a:t>
            </a:r>
          </a:p>
          <a:p>
            <a:pPr marL="685800" indent="-228600" algn="just">
              <a:buFont typeface="Arial" panose="020B0604020202020204" pitchFamily="34" charset="0"/>
              <a:buChar char="•"/>
            </a:pPr>
            <a:r>
              <a:rPr lang="ro-RO" dirty="0"/>
              <a:t>Investiții care contribuie la reducerea emisiilor de GES, ca parte componentă secundară a proiectului de investiții,</a:t>
            </a:r>
          </a:p>
          <a:p>
            <a:endParaRPr lang="en-US" dirty="0"/>
          </a:p>
        </p:txBody>
      </p:sp>
    </p:spTree>
    <p:extLst>
      <p:ext uri="{BB962C8B-B14F-4D97-AF65-F5344CB8AC3E}">
        <p14:creationId xmlns:p14="http://schemas.microsoft.com/office/powerpoint/2010/main" val="437869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38</a:t>
            </a:fld>
            <a:endParaRPr lang="ro-RO" dirty="0"/>
          </a:p>
        </p:txBody>
      </p:sp>
      <p:sp>
        <p:nvSpPr>
          <p:cNvPr id="3" name="Rectangle 2"/>
          <p:cNvSpPr/>
          <p:nvPr/>
        </p:nvSpPr>
        <p:spPr>
          <a:xfrm>
            <a:off x="789802" y="1443841"/>
            <a:ext cx="10672525" cy="3970318"/>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23</a:t>
            </a:r>
            <a:r>
              <a:rPr lang="en-US" b="1" u="sng" dirty="0">
                <a:solidFill>
                  <a:srgbClr val="0070C0"/>
                </a:solidFill>
              </a:rPr>
              <a:t> – </a:t>
            </a:r>
            <a:r>
              <a:rPr lang="en-US" b="1" u="sng" dirty="0" err="1">
                <a:solidFill>
                  <a:srgbClr val="0070C0"/>
                </a:solidFill>
              </a:rPr>
              <a:t>Investi</a:t>
            </a:r>
            <a:r>
              <a:rPr lang="ro-RO" b="1" u="sng" dirty="0">
                <a:solidFill>
                  <a:srgbClr val="0070C0"/>
                </a:solidFill>
              </a:rPr>
              <a:t>ț</a:t>
            </a:r>
            <a:r>
              <a:rPr lang="en-US" b="1" u="sng" dirty="0">
                <a:solidFill>
                  <a:srgbClr val="0070C0"/>
                </a:solidFill>
              </a:rPr>
              <a:t>ii </a:t>
            </a:r>
            <a:r>
              <a:rPr lang="ro-RO" b="1" u="sng" dirty="0">
                <a:solidFill>
                  <a:srgbClr val="0070C0"/>
                </a:solidFill>
              </a:rPr>
              <a:t>pentru procesarea și marketingul produselor agricole în vederea </a:t>
            </a:r>
            <a:r>
              <a:rPr lang="ro-RO" b="1" u="sng" dirty="0" err="1">
                <a:solidFill>
                  <a:srgbClr val="0070C0"/>
                </a:solidFill>
              </a:rPr>
              <a:t>obţinerii</a:t>
            </a:r>
            <a:r>
              <a:rPr lang="ro-RO" b="1" u="sng" dirty="0">
                <a:solidFill>
                  <a:srgbClr val="0070C0"/>
                </a:solidFill>
              </a:rPr>
              <a:t> unor produse alimentare și produse transformate, altele decât cele prevăzute în Anexa 1 a Tratatului de Funcționare a Uniunii Europene</a:t>
            </a:r>
            <a:endParaRPr lang="en-US" b="1" u="sng" dirty="0">
              <a:solidFill>
                <a:srgbClr val="0070C0"/>
              </a:solidFill>
            </a:endParaRPr>
          </a:p>
          <a:p>
            <a:endParaRPr lang="ro-RO" dirty="0"/>
          </a:p>
          <a:p>
            <a:r>
              <a:rPr lang="ro-RO" b="1" dirty="0"/>
              <a:t>Investițiile corporale</a:t>
            </a:r>
            <a:r>
              <a:rPr lang="ro-RO" dirty="0"/>
              <a:t>:</a:t>
            </a:r>
          </a:p>
          <a:p>
            <a:pPr marL="746125" indent="-285750">
              <a:buFont typeface="Arial" panose="020B0604020202020204" pitchFamily="34" charset="0"/>
              <a:buChar char="•"/>
            </a:pPr>
            <a:r>
              <a:rPr lang="ro-RO" dirty="0"/>
              <a:t>Investiții legate de utilizarea soluțiilor digitale în condiționare, procesare, marketing și management, necesare pentru desfășurarea activității vizate prin proiect;</a:t>
            </a:r>
          </a:p>
          <a:p>
            <a:pPr lvl="1"/>
            <a:endParaRPr lang="ro-RO" dirty="0"/>
          </a:p>
          <a:p>
            <a:r>
              <a:rPr lang="ro-RO" b="1" dirty="0"/>
              <a:t>Investiții în active necorporale</a:t>
            </a:r>
            <a:r>
              <a:rPr lang="ro-RO" dirty="0"/>
              <a:t> pentru:</a:t>
            </a:r>
          </a:p>
          <a:p>
            <a:pPr marL="742950" lvl="1" indent="-285750">
              <a:buFont typeface="Arial" panose="020B0604020202020204" pitchFamily="34" charset="0"/>
              <a:buChar char="•"/>
            </a:pPr>
            <a:r>
              <a:rPr lang="ro-RO" dirty="0"/>
              <a:t>Organizarea și implementarea sistemelor de management a calității și de siguranță alimentară, dacă sunt în legătură cu investițiile corporale ale proiectului;</a:t>
            </a:r>
          </a:p>
          <a:p>
            <a:pPr marL="742950" lvl="1" indent="-285750">
              <a:buFont typeface="Arial" panose="020B0604020202020204" pitchFamily="34" charset="0"/>
              <a:buChar char="•"/>
            </a:pPr>
            <a:r>
              <a:rPr lang="ro-RO" dirty="0"/>
              <a:t>Achiziționarea de tehnologii (know‐how), patente și licențe pentru pregătirea implementării proiectului;</a:t>
            </a:r>
          </a:p>
          <a:p>
            <a:pPr marL="742950" lvl="1" indent="-285750">
              <a:buFont typeface="Arial" panose="020B0604020202020204" pitchFamily="34" charset="0"/>
              <a:buChar char="•"/>
            </a:pPr>
            <a:r>
              <a:rPr lang="ro-RO" dirty="0"/>
              <a:t>Achiziționarea de software, identificat ca necesar în documentația </a:t>
            </a:r>
            <a:r>
              <a:rPr lang="ro-RO" dirty="0" err="1"/>
              <a:t>tehnico</a:t>
            </a:r>
            <a:r>
              <a:rPr lang="ro-RO" dirty="0"/>
              <a:t>-economică a proiectului;</a:t>
            </a:r>
          </a:p>
          <a:p>
            <a:pPr marL="742950" lvl="1" indent="-285750">
              <a:buFont typeface="Arial" panose="020B0604020202020204" pitchFamily="34" charset="0"/>
              <a:buChar char="•"/>
            </a:pPr>
            <a:r>
              <a:rPr lang="ro-RO" dirty="0"/>
              <a:t>Marketingul produselor obținute, etc.</a:t>
            </a:r>
          </a:p>
        </p:txBody>
      </p:sp>
    </p:spTree>
    <p:extLst>
      <p:ext uri="{BB962C8B-B14F-4D97-AF65-F5344CB8AC3E}">
        <p14:creationId xmlns:p14="http://schemas.microsoft.com/office/powerpoint/2010/main" val="789261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39</a:t>
            </a:fld>
            <a:endParaRPr lang="ro-RO" dirty="0"/>
          </a:p>
        </p:txBody>
      </p:sp>
      <p:sp>
        <p:nvSpPr>
          <p:cNvPr id="3" name="Rectangle 2"/>
          <p:cNvSpPr/>
          <p:nvPr/>
        </p:nvSpPr>
        <p:spPr>
          <a:xfrm>
            <a:off x="716518" y="1633493"/>
            <a:ext cx="10637282" cy="3139321"/>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23</a:t>
            </a:r>
            <a:r>
              <a:rPr lang="en-US" b="1" u="sng" dirty="0">
                <a:solidFill>
                  <a:srgbClr val="0070C0"/>
                </a:solidFill>
              </a:rPr>
              <a:t> – </a:t>
            </a:r>
            <a:r>
              <a:rPr lang="en-US" b="1" u="sng" dirty="0" err="1">
                <a:solidFill>
                  <a:srgbClr val="0070C0"/>
                </a:solidFill>
              </a:rPr>
              <a:t>Investi</a:t>
            </a:r>
            <a:r>
              <a:rPr lang="ro-RO" b="1" u="sng" dirty="0">
                <a:solidFill>
                  <a:srgbClr val="0070C0"/>
                </a:solidFill>
              </a:rPr>
              <a:t>ț</a:t>
            </a:r>
            <a:r>
              <a:rPr lang="en-US" b="1" u="sng" dirty="0">
                <a:solidFill>
                  <a:srgbClr val="0070C0"/>
                </a:solidFill>
              </a:rPr>
              <a:t>ii </a:t>
            </a:r>
            <a:r>
              <a:rPr lang="ro-RO" b="1" u="sng" dirty="0">
                <a:solidFill>
                  <a:srgbClr val="0070C0"/>
                </a:solidFill>
              </a:rPr>
              <a:t>pentru procesarea și marketingul produselor agricole în vederea </a:t>
            </a:r>
            <a:r>
              <a:rPr lang="ro-RO" b="1" u="sng" dirty="0" err="1">
                <a:solidFill>
                  <a:srgbClr val="0070C0"/>
                </a:solidFill>
              </a:rPr>
              <a:t>obţinerii</a:t>
            </a:r>
            <a:r>
              <a:rPr lang="ro-RO" b="1" u="sng" dirty="0">
                <a:solidFill>
                  <a:srgbClr val="0070C0"/>
                </a:solidFill>
              </a:rPr>
              <a:t> unor produse alimentare și produse transformate, altele decât cele prevăzute în Anexa 1 a Tratatului de Funcționare a Uniunii Europene</a:t>
            </a:r>
            <a:endParaRPr lang="en-US" b="1" u="sng" dirty="0">
              <a:solidFill>
                <a:srgbClr val="0070C0"/>
              </a:solidFill>
            </a:endParaRPr>
          </a:p>
          <a:p>
            <a:pPr algn="r"/>
            <a:r>
              <a:rPr lang="ro-RO" b="1" i="1" dirty="0">
                <a:solidFill>
                  <a:srgbClr val="0070C0"/>
                </a:solidFill>
              </a:rPr>
              <a:t>Alocare publică: 164.929.100 Euro</a:t>
            </a:r>
          </a:p>
          <a:p>
            <a:endParaRPr lang="ro-RO" dirty="0"/>
          </a:p>
          <a:p>
            <a:endParaRPr lang="ro-RO" dirty="0"/>
          </a:p>
          <a:p>
            <a:pPr marL="285750" indent="-285750" algn="just">
              <a:buFont typeface="Wingdings" panose="05000000000000000000" pitchFamily="2" charset="2"/>
              <a:buChar char="Ø"/>
            </a:pPr>
            <a:r>
              <a:rPr lang="ro-RO" b="1" dirty="0"/>
              <a:t>Valoarea sprijinului va fi de maximum 10.000.000 euro/proiect pentru investiții de înființare în sectorul panificație.</a:t>
            </a:r>
            <a:endParaRPr lang="ro-RO" dirty="0"/>
          </a:p>
          <a:p>
            <a:endParaRPr lang="ro-RO" dirty="0"/>
          </a:p>
          <a:p>
            <a:pPr marL="285750" indent="-285750">
              <a:buFont typeface="Wingdings" panose="05000000000000000000" pitchFamily="2" charset="2"/>
              <a:buChar char="Ø"/>
            </a:pPr>
            <a:r>
              <a:rPr lang="ro-RO" b="1" dirty="0"/>
              <a:t> Valoarea sprijinului va fi de maximum 3.000.000 euro/proiect pentru celelalte tipuri de investiții.</a:t>
            </a:r>
          </a:p>
          <a:p>
            <a:pPr marL="285750" indent="-285750">
              <a:buFont typeface="Wingdings" panose="05000000000000000000" pitchFamily="2" charset="2"/>
              <a:buChar char="Ø"/>
            </a:pPr>
            <a:endParaRPr lang="ro-RO" b="1" dirty="0"/>
          </a:p>
        </p:txBody>
      </p:sp>
    </p:spTree>
    <p:extLst>
      <p:ext uri="{BB962C8B-B14F-4D97-AF65-F5344CB8AC3E}">
        <p14:creationId xmlns:p14="http://schemas.microsoft.com/office/powerpoint/2010/main" val="194070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1421296" y="587822"/>
            <a:ext cx="94222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600" dirty="0">
                <a:solidFill>
                  <a:schemeClr val="accent2"/>
                </a:solidFill>
                <a:effectLst>
                  <a:outerShdw blurRad="38100" dist="38100" dir="2700000" algn="tl">
                    <a:srgbClr val="000000">
                      <a:alpha val="43137"/>
                    </a:srgbClr>
                  </a:outerShdw>
                </a:effectLst>
                <a:latin typeface="Algerian" panose="04020705040A02060702" pitchFamily="82" charset="0"/>
              </a:rPr>
              <a:t>OBIECTIVELE GENERALE PAC 2023 - 2027</a:t>
            </a:r>
          </a:p>
        </p:txBody>
      </p:sp>
      <p:pic>
        <p:nvPicPr>
          <p:cNvPr id="10" name="Picture 9"/>
          <p:cNvPicPr/>
          <p:nvPr/>
        </p:nvPicPr>
        <p:blipFill rotWithShape="1">
          <a:blip r:embed="rId2"/>
          <a:srcRect l="15503" t="22075" r="49108" b="18787"/>
          <a:stretch/>
        </p:blipFill>
        <p:spPr bwMode="auto">
          <a:xfrm>
            <a:off x="3246776" y="1368741"/>
            <a:ext cx="6022300" cy="4885434"/>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7576141" y="6254175"/>
            <a:ext cx="3482385" cy="215444"/>
          </a:xfrm>
          <a:prstGeom prst="rect">
            <a:avLst/>
          </a:prstGeom>
        </p:spPr>
        <p:txBody>
          <a:bodyPr wrap="square">
            <a:spAutoFit/>
          </a:bodyPr>
          <a:lstStyle/>
          <a:p>
            <a:pPr algn="r"/>
            <a:r>
              <a:rPr lang="en-US" sz="800" dirty="0">
                <a:solidFill>
                  <a:schemeClr val="accent5"/>
                </a:solidFill>
              </a:rPr>
              <a:t>https://www.consilium.europa.eu/ro/infographics/cap-reform-objectives/</a:t>
            </a:r>
          </a:p>
        </p:txBody>
      </p:sp>
    </p:spTree>
    <p:extLst>
      <p:ext uri="{BB962C8B-B14F-4D97-AF65-F5344CB8AC3E}">
        <p14:creationId xmlns:p14="http://schemas.microsoft.com/office/powerpoint/2010/main" val="2262383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40</a:t>
            </a:fld>
            <a:endParaRPr lang="ro-RO" dirty="0"/>
          </a:p>
        </p:txBody>
      </p:sp>
      <p:sp>
        <p:nvSpPr>
          <p:cNvPr id="3" name="Rectangle 2"/>
          <p:cNvSpPr/>
          <p:nvPr/>
        </p:nvSpPr>
        <p:spPr>
          <a:xfrm>
            <a:off x="589935" y="1092719"/>
            <a:ext cx="11149781" cy="4524315"/>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23</a:t>
            </a:r>
            <a:r>
              <a:rPr lang="en-US" b="1" u="sng" dirty="0">
                <a:solidFill>
                  <a:srgbClr val="0070C0"/>
                </a:solidFill>
              </a:rPr>
              <a:t> – </a:t>
            </a:r>
            <a:r>
              <a:rPr lang="en-US" b="1" u="sng" dirty="0" err="1">
                <a:solidFill>
                  <a:srgbClr val="0070C0"/>
                </a:solidFill>
              </a:rPr>
              <a:t>Investi</a:t>
            </a:r>
            <a:r>
              <a:rPr lang="ro-RO" b="1" u="sng" dirty="0">
                <a:solidFill>
                  <a:srgbClr val="0070C0"/>
                </a:solidFill>
              </a:rPr>
              <a:t>ț</a:t>
            </a:r>
            <a:r>
              <a:rPr lang="en-US" b="1" u="sng" dirty="0">
                <a:solidFill>
                  <a:srgbClr val="0070C0"/>
                </a:solidFill>
              </a:rPr>
              <a:t>ii </a:t>
            </a:r>
            <a:r>
              <a:rPr lang="ro-RO" b="1" u="sng" dirty="0">
                <a:solidFill>
                  <a:srgbClr val="0070C0"/>
                </a:solidFill>
              </a:rPr>
              <a:t>pentru procesarea și marketingul produselor agricole în vederea </a:t>
            </a:r>
            <a:r>
              <a:rPr lang="ro-RO" b="1" u="sng" dirty="0" err="1">
                <a:solidFill>
                  <a:srgbClr val="0070C0"/>
                </a:solidFill>
              </a:rPr>
              <a:t>obţinerii</a:t>
            </a:r>
            <a:r>
              <a:rPr lang="ro-RO" b="1" u="sng" dirty="0">
                <a:solidFill>
                  <a:srgbClr val="0070C0"/>
                </a:solidFill>
              </a:rPr>
              <a:t> unor produse alimentare și produse transformate, altele decât cele prevăzute în Anexa 1 a Tratatului de Funcționare a Uniunii Europene</a:t>
            </a:r>
            <a:endParaRPr lang="en-US" b="1" u="sng" dirty="0">
              <a:solidFill>
                <a:srgbClr val="0070C0"/>
              </a:solidFill>
            </a:endParaRPr>
          </a:p>
          <a:p>
            <a:endParaRPr lang="ro-RO" dirty="0"/>
          </a:p>
          <a:p>
            <a:r>
              <a:rPr lang="en-US" b="1" u="sng" dirty="0" err="1">
                <a:solidFill>
                  <a:srgbClr val="0070C0"/>
                </a:solidFill>
              </a:rPr>
              <a:t>Condiții</a:t>
            </a:r>
            <a:r>
              <a:rPr lang="en-US" b="1" u="sng" dirty="0">
                <a:solidFill>
                  <a:srgbClr val="0070C0"/>
                </a:solidFill>
              </a:rPr>
              <a:t> de </a:t>
            </a:r>
            <a:r>
              <a:rPr lang="en-US" b="1" u="sng" dirty="0" err="1">
                <a:solidFill>
                  <a:srgbClr val="0070C0"/>
                </a:solidFill>
              </a:rPr>
              <a:t>eligibilitate</a:t>
            </a:r>
            <a:r>
              <a:rPr lang="en-US" b="1" u="sng" dirty="0">
                <a:solidFill>
                  <a:srgbClr val="0070C0"/>
                </a:solidFill>
              </a:rPr>
              <a:t>:</a:t>
            </a:r>
          </a:p>
          <a:p>
            <a:pPr marL="285750" indent="-285750">
              <a:buFont typeface="Arial" panose="020B0604020202020204" pitchFamily="34" charset="0"/>
              <a:buChar char="•"/>
            </a:pPr>
            <a:r>
              <a:rPr lang="en-US" dirty="0" err="1" smtClean="0"/>
              <a:t>Solicitantul</a:t>
            </a:r>
            <a:r>
              <a:rPr lang="en-US" dirty="0" smtClean="0"/>
              <a:t> </a:t>
            </a:r>
            <a:r>
              <a:rPr lang="en-US" dirty="0" err="1"/>
              <a:t>trebuie</a:t>
            </a:r>
            <a:r>
              <a:rPr lang="en-US" dirty="0"/>
              <a:t> </a:t>
            </a:r>
            <a:r>
              <a:rPr lang="en-US" dirty="0" err="1"/>
              <a:t>să</a:t>
            </a:r>
            <a:r>
              <a:rPr lang="en-US" dirty="0"/>
              <a:t> </a:t>
            </a:r>
            <a:r>
              <a:rPr lang="en-US" dirty="0" err="1"/>
              <a:t>demonstreze</a:t>
            </a:r>
            <a:r>
              <a:rPr lang="en-US" dirty="0"/>
              <a:t> </a:t>
            </a:r>
            <a:r>
              <a:rPr lang="en-US" dirty="0" err="1"/>
              <a:t>capacitatea</a:t>
            </a:r>
            <a:r>
              <a:rPr lang="en-US" dirty="0"/>
              <a:t> de </a:t>
            </a:r>
            <a:r>
              <a:rPr lang="en-US" dirty="0" err="1"/>
              <a:t>asigurare</a:t>
            </a:r>
            <a:r>
              <a:rPr lang="en-US" dirty="0"/>
              <a:t> a </a:t>
            </a:r>
            <a:r>
              <a:rPr lang="en-US" dirty="0" err="1"/>
              <a:t>cofinanțării</a:t>
            </a:r>
            <a:r>
              <a:rPr lang="en-US" dirty="0"/>
              <a:t> </a:t>
            </a:r>
            <a:r>
              <a:rPr lang="en-US" dirty="0" err="1"/>
              <a:t>investiției</a:t>
            </a:r>
            <a:r>
              <a:rPr lang="en-US" dirty="0"/>
              <a:t>;</a:t>
            </a:r>
          </a:p>
          <a:p>
            <a:pPr marL="285750" indent="-285750">
              <a:buFont typeface="Arial" panose="020B0604020202020204" pitchFamily="34" charset="0"/>
              <a:buChar char="•"/>
            </a:pPr>
            <a:r>
              <a:rPr lang="en-US" dirty="0" err="1" smtClean="0"/>
              <a:t>Solicitantul</a:t>
            </a:r>
            <a:r>
              <a:rPr lang="en-US" dirty="0" smtClean="0"/>
              <a:t> </a:t>
            </a:r>
            <a:r>
              <a:rPr lang="en-US" dirty="0"/>
              <a:t>nu </a:t>
            </a:r>
            <a:r>
              <a:rPr lang="en-US" dirty="0" err="1"/>
              <a:t>este</a:t>
            </a:r>
            <a:r>
              <a:rPr lang="en-US" dirty="0"/>
              <a:t> </a:t>
            </a:r>
            <a:r>
              <a:rPr lang="en-US" dirty="0" err="1"/>
              <a:t>considerat</a:t>
            </a:r>
            <a:r>
              <a:rPr lang="en-US" dirty="0"/>
              <a:t> „</a:t>
            </a:r>
            <a:r>
              <a:rPr lang="en-US" dirty="0" err="1"/>
              <a:t>întreprindere</a:t>
            </a:r>
            <a:r>
              <a:rPr lang="en-US" dirty="0"/>
              <a:t> </a:t>
            </a:r>
            <a:r>
              <a:rPr lang="en-US" dirty="0" err="1"/>
              <a:t>în</a:t>
            </a:r>
            <a:r>
              <a:rPr lang="en-US" dirty="0"/>
              <a:t> </a:t>
            </a:r>
            <a:r>
              <a:rPr lang="en-US" dirty="0" err="1"/>
              <a:t>dificultate</a:t>
            </a:r>
            <a:r>
              <a:rPr lang="en-US" dirty="0"/>
              <a:t>”;</a:t>
            </a:r>
          </a:p>
          <a:p>
            <a:pPr marL="285750" indent="-285750">
              <a:buFont typeface="Arial" panose="020B0604020202020204" pitchFamily="34" charset="0"/>
              <a:buChar char="•"/>
            </a:pPr>
            <a:r>
              <a:rPr lang="en-US" dirty="0" err="1" smtClean="0"/>
              <a:t>Solicitantul</a:t>
            </a:r>
            <a:r>
              <a:rPr lang="en-US" dirty="0" smtClean="0"/>
              <a:t> </a:t>
            </a:r>
            <a:r>
              <a:rPr lang="en-US" dirty="0"/>
              <a:t>nu face </a:t>
            </a:r>
            <a:r>
              <a:rPr lang="en-US" dirty="0" err="1"/>
              <a:t>subiectul</a:t>
            </a:r>
            <a:r>
              <a:rPr lang="en-US" dirty="0"/>
              <a:t> </a:t>
            </a:r>
            <a:r>
              <a:rPr lang="en-US" dirty="0" err="1"/>
              <a:t>unui</a:t>
            </a:r>
            <a:r>
              <a:rPr lang="en-US" dirty="0"/>
              <a:t> </a:t>
            </a:r>
            <a:r>
              <a:rPr lang="en-US" dirty="0" err="1"/>
              <a:t>ordin</a:t>
            </a:r>
            <a:r>
              <a:rPr lang="en-US" dirty="0"/>
              <a:t> de </a:t>
            </a:r>
            <a:r>
              <a:rPr lang="en-US" dirty="0" err="1"/>
              <a:t>recuperare</a:t>
            </a:r>
            <a:r>
              <a:rPr lang="en-US" dirty="0"/>
              <a:t> </a:t>
            </a:r>
            <a:r>
              <a:rPr lang="en-US" dirty="0" err="1"/>
              <a:t>încă</a:t>
            </a:r>
            <a:r>
              <a:rPr lang="en-US" dirty="0"/>
              <a:t> </a:t>
            </a:r>
            <a:r>
              <a:rPr lang="en-US" dirty="0" err="1"/>
              <a:t>neexecutat</a:t>
            </a:r>
            <a:r>
              <a:rPr lang="en-US" dirty="0"/>
              <a:t> </a:t>
            </a:r>
            <a:r>
              <a:rPr lang="en-US" dirty="0" err="1"/>
              <a:t>în</a:t>
            </a:r>
            <a:r>
              <a:rPr lang="en-US" dirty="0"/>
              <a:t> </a:t>
            </a:r>
            <a:r>
              <a:rPr lang="en-US" dirty="0" err="1"/>
              <a:t>urma</a:t>
            </a:r>
            <a:r>
              <a:rPr lang="en-US" dirty="0"/>
              <a:t> </a:t>
            </a:r>
            <a:r>
              <a:rPr lang="en-US" dirty="0" err="1"/>
              <a:t>unei</a:t>
            </a:r>
            <a:r>
              <a:rPr lang="en-US" dirty="0"/>
              <a:t> </a:t>
            </a:r>
            <a:r>
              <a:rPr lang="en-US" dirty="0" err="1"/>
              <a:t>decizii</a:t>
            </a:r>
            <a:r>
              <a:rPr lang="en-US" dirty="0"/>
              <a:t> </a:t>
            </a:r>
            <a:r>
              <a:rPr lang="en-US" dirty="0" err="1"/>
              <a:t>anterioare</a:t>
            </a:r>
            <a:r>
              <a:rPr lang="en-US" dirty="0"/>
              <a:t> a </a:t>
            </a:r>
            <a:r>
              <a:rPr lang="en-US" dirty="0" err="1"/>
              <a:t>Comisiei</a:t>
            </a:r>
            <a:r>
              <a:rPr lang="en-US" dirty="0"/>
              <a:t> </a:t>
            </a:r>
            <a:r>
              <a:rPr lang="en-US" dirty="0" err="1"/>
              <a:t>Europene</a:t>
            </a:r>
            <a:r>
              <a:rPr lang="en-US" dirty="0"/>
              <a:t> </a:t>
            </a:r>
            <a:r>
              <a:rPr lang="en-US" dirty="0" err="1"/>
              <a:t>sau</a:t>
            </a:r>
            <a:r>
              <a:rPr lang="en-US" dirty="0"/>
              <a:t> a </a:t>
            </a:r>
            <a:r>
              <a:rPr lang="en-US" dirty="0" err="1"/>
              <a:t>unui</a:t>
            </a:r>
            <a:r>
              <a:rPr lang="en-US" dirty="0"/>
              <a:t> alt </a:t>
            </a:r>
            <a:r>
              <a:rPr lang="en-US" dirty="0" err="1"/>
              <a:t>furnizor</a:t>
            </a:r>
            <a:r>
              <a:rPr lang="en-US" dirty="0"/>
              <a:t> de </a:t>
            </a:r>
            <a:r>
              <a:rPr lang="en-US" dirty="0" err="1"/>
              <a:t>ajutor</a:t>
            </a:r>
            <a:r>
              <a:rPr lang="en-US" dirty="0"/>
              <a:t> de stat </a:t>
            </a:r>
            <a:r>
              <a:rPr lang="en-US" dirty="0" err="1"/>
              <a:t>sau</a:t>
            </a:r>
            <a:r>
              <a:rPr lang="en-US" dirty="0"/>
              <a:t> de </a:t>
            </a:r>
            <a:r>
              <a:rPr lang="en-US" dirty="0" err="1"/>
              <a:t>minimis</a:t>
            </a:r>
            <a:r>
              <a:rPr lang="en-US" dirty="0"/>
              <a:t> </a:t>
            </a:r>
            <a:r>
              <a:rPr lang="en-US" dirty="0" err="1"/>
              <a:t>privind</a:t>
            </a:r>
            <a:r>
              <a:rPr lang="en-US" dirty="0"/>
              <a:t> </a:t>
            </a:r>
            <a:r>
              <a:rPr lang="en-US" dirty="0" err="1"/>
              <a:t>declararea</a:t>
            </a:r>
            <a:r>
              <a:rPr lang="en-US" dirty="0"/>
              <a:t> </a:t>
            </a:r>
            <a:r>
              <a:rPr lang="en-US" dirty="0" err="1"/>
              <a:t>unui</a:t>
            </a:r>
            <a:r>
              <a:rPr lang="en-US" dirty="0"/>
              <a:t> </a:t>
            </a:r>
            <a:r>
              <a:rPr lang="en-US" dirty="0" err="1"/>
              <a:t>ajutor</a:t>
            </a:r>
            <a:r>
              <a:rPr lang="en-US" dirty="0"/>
              <a:t> ca </a:t>
            </a:r>
            <a:r>
              <a:rPr lang="en-US" dirty="0" err="1"/>
              <a:t>fiind</a:t>
            </a:r>
            <a:r>
              <a:rPr lang="en-US" dirty="0"/>
              <a:t> </a:t>
            </a:r>
            <a:r>
              <a:rPr lang="en-US" dirty="0" err="1"/>
              <a:t>ilegal</a:t>
            </a:r>
            <a:r>
              <a:rPr lang="en-US" dirty="0"/>
              <a:t> </a:t>
            </a:r>
            <a:r>
              <a:rPr lang="en-US" dirty="0" err="1"/>
              <a:t>și</a:t>
            </a:r>
            <a:r>
              <a:rPr lang="en-US" dirty="0"/>
              <a:t> </a:t>
            </a:r>
            <a:r>
              <a:rPr lang="en-US" dirty="0" err="1"/>
              <a:t>incompatibil</a:t>
            </a:r>
            <a:r>
              <a:rPr lang="en-US" dirty="0"/>
              <a:t> cu </a:t>
            </a:r>
            <a:r>
              <a:rPr lang="en-US" dirty="0" err="1"/>
              <a:t>piața</a:t>
            </a:r>
            <a:r>
              <a:rPr lang="en-US" dirty="0"/>
              <a:t> </a:t>
            </a:r>
            <a:r>
              <a:rPr lang="en-US" dirty="0" err="1"/>
              <a:t>comună</a:t>
            </a:r>
            <a:r>
              <a:rPr lang="en-US" dirty="0"/>
              <a:t> </a:t>
            </a:r>
            <a:r>
              <a:rPr lang="en-US" dirty="0" err="1"/>
              <a:t>sau</a:t>
            </a:r>
            <a:r>
              <a:rPr lang="en-US" dirty="0"/>
              <a:t> </a:t>
            </a:r>
            <a:r>
              <a:rPr lang="en-US" dirty="0" err="1"/>
              <a:t>în</a:t>
            </a:r>
            <a:r>
              <a:rPr lang="en-US" dirty="0"/>
              <a:t> </a:t>
            </a:r>
            <a:r>
              <a:rPr lang="en-US" dirty="0" err="1"/>
              <a:t>cazul</a:t>
            </a:r>
            <a:r>
              <a:rPr lang="en-US" dirty="0"/>
              <a:t> </a:t>
            </a:r>
            <a:r>
              <a:rPr lang="en-US" dirty="0" err="1"/>
              <a:t>în</a:t>
            </a:r>
            <a:r>
              <a:rPr lang="en-US" dirty="0"/>
              <a:t> care a </a:t>
            </a:r>
            <a:r>
              <a:rPr lang="en-US" dirty="0" err="1"/>
              <a:t>făcut</a:t>
            </a:r>
            <a:r>
              <a:rPr lang="en-US" dirty="0"/>
              <a:t> </a:t>
            </a:r>
            <a:r>
              <a:rPr lang="en-US" dirty="0" err="1"/>
              <a:t>obiectul</a:t>
            </a:r>
            <a:r>
              <a:rPr lang="en-US" dirty="0"/>
              <a:t> </a:t>
            </a:r>
            <a:r>
              <a:rPr lang="en-US" dirty="0" err="1"/>
              <a:t>unei</a:t>
            </a:r>
            <a:r>
              <a:rPr lang="en-US" dirty="0"/>
              <a:t> </a:t>
            </a:r>
            <a:r>
              <a:rPr lang="en-US" dirty="0" err="1"/>
              <a:t>astfel</a:t>
            </a:r>
            <a:r>
              <a:rPr lang="en-US" dirty="0"/>
              <a:t> de </a:t>
            </a:r>
            <a:r>
              <a:rPr lang="en-US" dirty="0" err="1"/>
              <a:t>decizii</a:t>
            </a:r>
            <a:r>
              <a:rPr lang="en-US" dirty="0"/>
              <a:t>, </a:t>
            </a:r>
            <a:r>
              <a:rPr lang="en-US" dirty="0" err="1"/>
              <a:t>aceasta</a:t>
            </a:r>
            <a:r>
              <a:rPr lang="en-US" dirty="0"/>
              <a:t> a </a:t>
            </a:r>
            <a:r>
              <a:rPr lang="en-US" dirty="0" err="1"/>
              <a:t>fost</a:t>
            </a:r>
            <a:r>
              <a:rPr lang="en-US" dirty="0"/>
              <a:t> </a:t>
            </a:r>
            <a:r>
              <a:rPr lang="en-US" dirty="0" err="1"/>
              <a:t>deja</a:t>
            </a:r>
            <a:r>
              <a:rPr lang="en-US" dirty="0"/>
              <a:t> </a:t>
            </a:r>
            <a:r>
              <a:rPr lang="en-US" dirty="0" err="1"/>
              <a:t>executată</a:t>
            </a:r>
            <a:r>
              <a:rPr lang="en-US" dirty="0"/>
              <a:t> </a:t>
            </a:r>
            <a:r>
              <a:rPr lang="en-US" dirty="0" err="1"/>
              <a:t>și</a:t>
            </a:r>
            <a:r>
              <a:rPr lang="en-US" dirty="0"/>
              <a:t> </a:t>
            </a:r>
            <a:r>
              <a:rPr lang="en-US" dirty="0" err="1"/>
              <a:t>ajutorul</a:t>
            </a:r>
            <a:r>
              <a:rPr lang="en-US" dirty="0"/>
              <a:t> a </a:t>
            </a:r>
            <a:r>
              <a:rPr lang="en-US" dirty="0" err="1"/>
              <a:t>fost</a:t>
            </a:r>
            <a:r>
              <a:rPr lang="en-US" dirty="0"/>
              <a:t> integral </a:t>
            </a:r>
            <a:r>
              <a:rPr lang="en-US" dirty="0" err="1"/>
              <a:t>recuperat</a:t>
            </a:r>
            <a:r>
              <a:rPr lang="en-US" dirty="0"/>
              <a:t>, </a:t>
            </a:r>
            <a:r>
              <a:rPr lang="en-US" dirty="0" err="1"/>
              <a:t>inclusiv</a:t>
            </a:r>
            <a:r>
              <a:rPr lang="en-US" dirty="0"/>
              <a:t> </a:t>
            </a:r>
            <a:r>
              <a:rPr lang="en-US" dirty="0" err="1"/>
              <a:t>dobânda</a:t>
            </a:r>
            <a:r>
              <a:rPr lang="en-US" dirty="0"/>
              <a:t> de </a:t>
            </a:r>
            <a:r>
              <a:rPr lang="en-US" dirty="0" err="1"/>
              <a:t>recuperare</a:t>
            </a:r>
            <a:r>
              <a:rPr lang="en-US" dirty="0"/>
              <a:t> </a:t>
            </a:r>
            <a:r>
              <a:rPr lang="en-US" dirty="0" err="1"/>
              <a:t>aferentă</a:t>
            </a:r>
            <a:r>
              <a:rPr lang="en-US" dirty="0"/>
              <a:t>;</a:t>
            </a:r>
          </a:p>
          <a:p>
            <a:pPr marL="285750" indent="-285750">
              <a:buFont typeface="Arial" panose="020B0604020202020204" pitchFamily="34" charset="0"/>
              <a:buChar char="•"/>
            </a:pPr>
            <a:r>
              <a:rPr lang="en-US" dirty="0" err="1" smtClean="0"/>
              <a:t>Solicitantul</a:t>
            </a:r>
            <a:r>
              <a:rPr lang="en-US" dirty="0" smtClean="0"/>
              <a:t> </a:t>
            </a:r>
            <a:r>
              <a:rPr lang="en-US" dirty="0" err="1"/>
              <a:t>confirmă</a:t>
            </a:r>
            <a:r>
              <a:rPr lang="en-US" dirty="0"/>
              <a:t> </a:t>
            </a:r>
            <a:r>
              <a:rPr lang="en-US" dirty="0" err="1"/>
              <a:t>că</a:t>
            </a:r>
            <a:r>
              <a:rPr lang="en-US" dirty="0"/>
              <a:t>, </a:t>
            </a:r>
            <a:r>
              <a:rPr lang="en-US" dirty="0" err="1"/>
              <a:t>în</a:t>
            </a:r>
            <a:r>
              <a:rPr lang="en-US" dirty="0"/>
              <a:t> </a:t>
            </a:r>
            <a:r>
              <a:rPr lang="en-US" dirty="0" err="1"/>
              <a:t>cei</a:t>
            </a:r>
            <a:r>
              <a:rPr lang="en-US" dirty="0"/>
              <a:t> </a:t>
            </a:r>
            <a:r>
              <a:rPr lang="en-US" dirty="0" err="1"/>
              <a:t>doi</a:t>
            </a:r>
            <a:r>
              <a:rPr lang="en-US" dirty="0"/>
              <a:t> </a:t>
            </a:r>
            <a:r>
              <a:rPr lang="en-US" dirty="0" err="1"/>
              <a:t>ani</a:t>
            </a:r>
            <a:r>
              <a:rPr lang="en-US" dirty="0"/>
              <a:t> </a:t>
            </a:r>
            <a:r>
              <a:rPr lang="en-US" dirty="0" err="1"/>
              <a:t>anteriori</a:t>
            </a:r>
            <a:r>
              <a:rPr lang="en-US" dirty="0"/>
              <a:t> </a:t>
            </a:r>
            <a:r>
              <a:rPr lang="en-US" dirty="0" err="1"/>
              <a:t>cererii</a:t>
            </a:r>
            <a:r>
              <a:rPr lang="en-US" dirty="0"/>
              <a:t> de </a:t>
            </a:r>
            <a:r>
              <a:rPr lang="en-US" dirty="0" err="1"/>
              <a:t>ajutor</a:t>
            </a:r>
            <a:r>
              <a:rPr lang="en-US" dirty="0"/>
              <a:t>, nu a </a:t>
            </a:r>
            <a:r>
              <a:rPr lang="en-US" dirty="0" err="1"/>
              <a:t>efectuat</a:t>
            </a:r>
            <a:r>
              <a:rPr lang="en-US" dirty="0"/>
              <a:t> o </a:t>
            </a:r>
            <a:r>
              <a:rPr lang="en-US" dirty="0" err="1"/>
              <a:t>relocare</a:t>
            </a:r>
            <a:r>
              <a:rPr lang="en-US" dirty="0"/>
              <a:t> </a:t>
            </a:r>
            <a:r>
              <a:rPr lang="en-US" dirty="0" err="1"/>
              <a:t>către</a:t>
            </a:r>
            <a:r>
              <a:rPr lang="en-US" dirty="0"/>
              <a:t> </a:t>
            </a:r>
            <a:r>
              <a:rPr lang="en-US" dirty="0" err="1"/>
              <a:t>unitatea</a:t>
            </a:r>
            <a:r>
              <a:rPr lang="en-US" dirty="0"/>
              <a:t> </a:t>
            </a:r>
            <a:r>
              <a:rPr lang="en-US" dirty="0" err="1"/>
              <a:t>în</a:t>
            </a:r>
            <a:r>
              <a:rPr lang="en-US" dirty="0"/>
              <a:t> care </a:t>
            </a:r>
            <a:r>
              <a:rPr lang="en-US" dirty="0" err="1"/>
              <a:t>urmează</a:t>
            </a:r>
            <a:r>
              <a:rPr lang="en-US" dirty="0"/>
              <a:t> </a:t>
            </a:r>
            <a:r>
              <a:rPr lang="en-US" dirty="0" err="1"/>
              <a:t>să</a:t>
            </a:r>
            <a:r>
              <a:rPr lang="en-US" dirty="0"/>
              <a:t> </a:t>
            </a:r>
            <a:r>
              <a:rPr lang="en-US" dirty="0" err="1"/>
              <a:t>aibă</a:t>
            </a:r>
            <a:r>
              <a:rPr lang="en-US" dirty="0"/>
              <a:t> </a:t>
            </a:r>
            <a:r>
              <a:rPr lang="en-US" dirty="0" err="1"/>
              <a:t>loc</a:t>
            </a:r>
            <a:r>
              <a:rPr lang="en-US" dirty="0"/>
              <a:t> </a:t>
            </a:r>
            <a:r>
              <a:rPr lang="en-US" dirty="0" err="1"/>
              <a:t>investiția</a:t>
            </a:r>
            <a:r>
              <a:rPr lang="en-US" dirty="0"/>
              <a:t> </a:t>
            </a:r>
            <a:r>
              <a:rPr lang="en-US" dirty="0" err="1"/>
              <a:t>inițială</a:t>
            </a:r>
            <a:r>
              <a:rPr lang="en-US" dirty="0"/>
              <a:t> </a:t>
            </a:r>
            <a:r>
              <a:rPr lang="en-US" dirty="0" err="1"/>
              <a:t>pentru</a:t>
            </a:r>
            <a:r>
              <a:rPr lang="en-US" dirty="0"/>
              <a:t> care se </a:t>
            </a:r>
            <a:r>
              <a:rPr lang="en-US" dirty="0" err="1"/>
              <a:t>solicită</a:t>
            </a:r>
            <a:r>
              <a:rPr lang="en-US" dirty="0"/>
              <a:t> </a:t>
            </a:r>
            <a:r>
              <a:rPr lang="en-US" dirty="0" err="1"/>
              <a:t>ajutorul</a:t>
            </a:r>
            <a:r>
              <a:rPr lang="en-US" dirty="0"/>
              <a:t> </a:t>
            </a:r>
            <a:r>
              <a:rPr lang="en-US" dirty="0" err="1"/>
              <a:t>și</a:t>
            </a:r>
            <a:r>
              <a:rPr lang="en-US" dirty="0"/>
              <a:t> </a:t>
            </a:r>
            <a:r>
              <a:rPr lang="en-US" dirty="0" err="1"/>
              <a:t>oferă</a:t>
            </a:r>
            <a:r>
              <a:rPr lang="en-US" dirty="0"/>
              <a:t> un </a:t>
            </a:r>
            <a:r>
              <a:rPr lang="en-US" dirty="0" err="1"/>
              <a:t>angajament</a:t>
            </a:r>
            <a:r>
              <a:rPr lang="en-US" dirty="0"/>
              <a:t> </a:t>
            </a:r>
            <a:r>
              <a:rPr lang="en-US" dirty="0" err="1"/>
              <a:t>că</a:t>
            </a:r>
            <a:r>
              <a:rPr lang="en-US" dirty="0"/>
              <a:t> nu </a:t>
            </a:r>
            <a:r>
              <a:rPr lang="en-US" dirty="0" err="1"/>
              <a:t>va</a:t>
            </a:r>
            <a:r>
              <a:rPr lang="en-US" dirty="0"/>
              <a:t> face </a:t>
            </a:r>
            <a:r>
              <a:rPr lang="en-US" dirty="0" err="1"/>
              <a:t>acest</a:t>
            </a:r>
            <a:r>
              <a:rPr lang="en-US" dirty="0"/>
              <a:t> </a:t>
            </a:r>
            <a:r>
              <a:rPr lang="en-US" dirty="0" err="1"/>
              <a:t>lucru</a:t>
            </a:r>
            <a:r>
              <a:rPr lang="en-US" dirty="0"/>
              <a:t> </a:t>
            </a:r>
            <a:r>
              <a:rPr lang="en-US" dirty="0" err="1"/>
              <a:t>pentru</a:t>
            </a:r>
            <a:r>
              <a:rPr lang="en-US" dirty="0"/>
              <a:t> o </a:t>
            </a:r>
            <a:r>
              <a:rPr lang="en-US" dirty="0" err="1"/>
              <a:t>perioadă</a:t>
            </a:r>
            <a:r>
              <a:rPr lang="en-US" dirty="0"/>
              <a:t> de </a:t>
            </a:r>
            <a:r>
              <a:rPr lang="en-US" dirty="0" err="1"/>
              <a:t>până</a:t>
            </a:r>
            <a:r>
              <a:rPr lang="en-US" dirty="0"/>
              <a:t> la </a:t>
            </a:r>
            <a:r>
              <a:rPr lang="en-US" dirty="0" err="1"/>
              <a:t>doi</a:t>
            </a:r>
            <a:r>
              <a:rPr lang="en-US" dirty="0"/>
              <a:t> </a:t>
            </a:r>
            <a:r>
              <a:rPr lang="en-US" dirty="0" err="1"/>
              <a:t>ani</a:t>
            </a:r>
            <a:r>
              <a:rPr lang="en-US" dirty="0"/>
              <a:t> </a:t>
            </a:r>
            <a:r>
              <a:rPr lang="en-US" dirty="0" err="1"/>
              <a:t>după</a:t>
            </a:r>
            <a:r>
              <a:rPr lang="en-US" dirty="0"/>
              <a:t> </a:t>
            </a:r>
            <a:r>
              <a:rPr lang="en-US" dirty="0" err="1"/>
              <a:t>finalizarea</a:t>
            </a:r>
            <a:r>
              <a:rPr lang="en-US" dirty="0"/>
              <a:t> </a:t>
            </a:r>
            <a:r>
              <a:rPr lang="en-US" dirty="0" err="1"/>
              <a:t>investiției</a:t>
            </a:r>
            <a:r>
              <a:rPr lang="en-US" dirty="0"/>
              <a:t> </a:t>
            </a:r>
            <a:r>
              <a:rPr lang="en-US" dirty="0" err="1"/>
              <a:t>inițiale</a:t>
            </a:r>
            <a:r>
              <a:rPr lang="en-US" dirty="0"/>
              <a:t> </a:t>
            </a:r>
            <a:r>
              <a:rPr lang="en-US" dirty="0" err="1"/>
              <a:t>pentru</a:t>
            </a:r>
            <a:r>
              <a:rPr lang="en-US" dirty="0"/>
              <a:t> care se </a:t>
            </a:r>
            <a:r>
              <a:rPr lang="en-US" dirty="0" err="1"/>
              <a:t>solicită</a:t>
            </a:r>
            <a:r>
              <a:rPr lang="en-US" dirty="0"/>
              <a:t> </a:t>
            </a:r>
            <a:r>
              <a:rPr lang="en-US" dirty="0" err="1"/>
              <a:t>ajutorul</a:t>
            </a:r>
            <a:r>
              <a:rPr lang="en-US" dirty="0"/>
              <a:t>;</a:t>
            </a:r>
          </a:p>
          <a:p>
            <a:pPr marL="285750" indent="-285750">
              <a:buFont typeface="Arial" panose="020B0604020202020204" pitchFamily="34" charset="0"/>
              <a:buChar char="•"/>
            </a:pPr>
            <a:r>
              <a:rPr lang="en-US" dirty="0" err="1" smtClean="0"/>
              <a:t>Viabilitatea</a:t>
            </a:r>
            <a:r>
              <a:rPr lang="en-US" dirty="0" smtClean="0"/>
              <a:t> </a:t>
            </a:r>
            <a:r>
              <a:rPr lang="en-US" dirty="0" err="1"/>
              <a:t>economică</a:t>
            </a:r>
            <a:r>
              <a:rPr lang="en-US" dirty="0"/>
              <a:t> a </a:t>
            </a:r>
            <a:r>
              <a:rPr lang="en-US" dirty="0" err="1"/>
              <a:t>investiției</a:t>
            </a:r>
            <a:r>
              <a:rPr lang="en-US" dirty="0"/>
              <a:t> </a:t>
            </a:r>
            <a:r>
              <a:rPr lang="en-US" dirty="0" err="1"/>
              <a:t>trebuie</a:t>
            </a:r>
            <a:r>
              <a:rPr lang="en-US" dirty="0"/>
              <a:t> </a:t>
            </a:r>
            <a:r>
              <a:rPr lang="en-US" dirty="0" err="1"/>
              <a:t>să</a:t>
            </a:r>
            <a:r>
              <a:rPr lang="en-US" dirty="0"/>
              <a:t> fie </a:t>
            </a:r>
            <a:r>
              <a:rPr lang="en-US" dirty="0" err="1"/>
              <a:t>demonstrată</a:t>
            </a:r>
            <a:r>
              <a:rPr lang="en-US" dirty="0"/>
              <a:t> </a:t>
            </a:r>
            <a:r>
              <a:rPr lang="en-US" dirty="0" err="1"/>
              <a:t>în</a:t>
            </a:r>
            <a:r>
              <a:rPr lang="en-US" dirty="0"/>
              <a:t> </a:t>
            </a:r>
            <a:r>
              <a:rPr lang="en-US" dirty="0" err="1"/>
              <a:t>baza</a:t>
            </a:r>
            <a:r>
              <a:rPr lang="en-US" dirty="0"/>
              <a:t> </a:t>
            </a:r>
            <a:r>
              <a:rPr lang="en-US" dirty="0" err="1"/>
              <a:t>documentației</a:t>
            </a:r>
            <a:r>
              <a:rPr lang="en-US" dirty="0"/>
              <a:t> </a:t>
            </a:r>
            <a:r>
              <a:rPr lang="en-US" dirty="0" err="1"/>
              <a:t>tehnico-economice</a:t>
            </a:r>
            <a:r>
              <a:rPr lang="en-US" dirty="0"/>
              <a:t>;</a:t>
            </a:r>
          </a:p>
          <a:p>
            <a:pPr marL="285750" indent="-285750">
              <a:buFont typeface="Arial" panose="020B0604020202020204" pitchFamily="34" charset="0"/>
              <a:buChar char="•"/>
            </a:pPr>
            <a:r>
              <a:rPr lang="en-US" dirty="0" err="1" smtClean="0"/>
              <a:t>Investiția</a:t>
            </a:r>
            <a:r>
              <a:rPr lang="en-US" dirty="0" smtClean="0"/>
              <a:t> </a:t>
            </a:r>
            <a:r>
              <a:rPr lang="en-US" dirty="0" err="1"/>
              <a:t>va</a:t>
            </a:r>
            <a:r>
              <a:rPr lang="en-US" dirty="0"/>
              <a:t> </a:t>
            </a:r>
            <a:r>
              <a:rPr lang="en-US" dirty="0" err="1"/>
              <a:t>respecta</a:t>
            </a:r>
            <a:r>
              <a:rPr lang="en-US" dirty="0"/>
              <a:t> </a:t>
            </a:r>
            <a:r>
              <a:rPr lang="en-US" dirty="0" err="1"/>
              <a:t>prevederile</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aplicabilă</a:t>
            </a:r>
            <a:r>
              <a:rPr lang="en-US" dirty="0"/>
              <a:t> </a:t>
            </a:r>
            <a:r>
              <a:rPr lang="en-US" dirty="0" err="1"/>
              <a:t>proiectului</a:t>
            </a:r>
            <a:r>
              <a:rPr lang="en-US" dirty="0" smtClean="0"/>
              <a:t>;</a:t>
            </a:r>
            <a:endParaRPr lang="en-US" dirty="0"/>
          </a:p>
        </p:txBody>
      </p:sp>
    </p:spTree>
    <p:extLst>
      <p:ext uri="{BB962C8B-B14F-4D97-AF65-F5344CB8AC3E}">
        <p14:creationId xmlns:p14="http://schemas.microsoft.com/office/powerpoint/2010/main" val="342013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41</a:t>
            </a:fld>
            <a:endParaRPr lang="ro-RO" dirty="0"/>
          </a:p>
        </p:txBody>
      </p:sp>
      <p:sp>
        <p:nvSpPr>
          <p:cNvPr id="3" name="Rectangle 2"/>
          <p:cNvSpPr/>
          <p:nvPr/>
        </p:nvSpPr>
        <p:spPr>
          <a:xfrm>
            <a:off x="550605" y="1258373"/>
            <a:ext cx="11287433" cy="4801314"/>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23</a:t>
            </a:r>
            <a:r>
              <a:rPr lang="en-US" b="1" u="sng" dirty="0">
                <a:solidFill>
                  <a:srgbClr val="0070C0"/>
                </a:solidFill>
              </a:rPr>
              <a:t> – </a:t>
            </a:r>
            <a:r>
              <a:rPr lang="en-US" b="1" u="sng" dirty="0" err="1">
                <a:solidFill>
                  <a:srgbClr val="0070C0"/>
                </a:solidFill>
              </a:rPr>
              <a:t>Investi</a:t>
            </a:r>
            <a:r>
              <a:rPr lang="ro-RO" b="1" u="sng" dirty="0">
                <a:solidFill>
                  <a:srgbClr val="0070C0"/>
                </a:solidFill>
              </a:rPr>
              <a:t>ț</a:t>
            </a:r>
            <a:r>
              <a:rPr lang="en-US" b="1" u="sng" dirty="0">
                <a:solidFill>
                  <a:srgbClr val="0070C0"/>
                </a:solidFill>
              </a:rPr>
              <a:t>ii </a:t>
            </a:r>
            <a:r>
              <a:rPr lang="ro-RO" b="1" u="sng" dirty="0">
                <a:solidFill>
                  <a:srgbClr val="0070C0"/>
                </a:solidFill>
              </a:rPr>
              <a:t>pentru procesarea și marketingul produselor agricole în vederea </a:t>
            </a:r>
            <a:r>
              <a:rPr lang="ro-RO" b="1" u="sng" dirty="0" err="1">
                <a:solidFill>
                  <a:srgbClr val="0070C0"/>
                </a:solidFill>
              </a:rPr>
              <a:t>obţinerii</a:t>
            </a:r>
            <a:r>
              <a:rPr lang="ro-RO" b="1" u="sng" dirty="0">
                <a:solidFill>
                  <a:srgbClr val="0070C0"/>
                </a:solidFill>
              </a:rPr>
              <a:t> unor produse alimentare și produse transformate, altele decât cele prevăzute în Anexa 1 a Tratatului de Funcționare a Uniunii Europene</a:t>
            </a:r>
            <a:endParaRPr lang="en-US" b="1" u="sng" dirty="0">
              <a:solidFill>
                <a:srgbClr val="0070C0"/>
              </a:solidFill>
            </a:endParaRPr>
          </a:p>
          <a:p>
            <a:endParaRPr lang="ro-RO" dirty="0"/>
          </a:p>
          <a:p>
            <a:r>
              <a:rPr lang="en-US" b="1" u="sng" dirty="0" err="1">
                <a:solidFill>
                  <a:srgbClr val="0070C0"/>
                </a:solidFill>
              </a:rPr>
              <a:t>Condiții</a:t>
            </a:r>
            <a:r>
              <a:rPr lang="en-US" b="1" u="sng" dirty="0">
                <a:solidFill>
                  <a:srgbClr val="0070C0"/>
                </a:solidFill>
              </a:rPr>
              <a:t> de </a:t>
            </a:r>
            <a:r>
              <a:rPr lang="en-US" b="1" u="sng" dirty="0" err="1">
                <a:solidFill>
                  <a:srgbClr val="0070C0"/>
                </a:solidFill>
              </a:rPr>
              <a:t>eligibilitate</a:t>
            </a:r>
            <a:r>
              <a:rPr lang="en-US" b="1" u="sng" dirty="0">
                <a:solidFill>
                  <a:srgbClr val="0070C0"/>
                </a:solidFill>
              </a:rPr>
              <a:t>:</a:t>
            </a:r>
          </a:p>
          <a:p>
            <a:pPr marL="285750" indent="-285750">
              <a:buFont typeface="Arial" panose="020B0604020202020204" pitchFamily="34" charset="0"/>
              <a:buChar char="•"/>
            </a:pPr>
            <a:r>
              <a:rPr lang="en-US" dirty="0" err="1" smtClean="0"/>
              <a:t>Sprijinul</a:t>
            </a:r>
            <a:r>
              <a:rPr lang="en-US" dirty="0" smtClean="0"/>
              <a:t> </a:t>
            </a:r>
            <a:r>
              <a:rPr lang="en-US" dirty="0" err="1"/>
              <a:t>va</a:t>
            </a:r>
            <a:r>
              <a:rPr lang="en-US" dirty="0"/>
              <a:t> fi </a:t>
            </a:r>
            <a:r>
              <a:rPr lang="en-US" dirty="0" err="1"/>
              <a:t>limitat</a:t>
            </a:r>
            <a:r>
              <a:rPr lang="en-US" dirty="0"/>
              <a:t> la </a:t>
            </a:r>
            <a:r>
              <a:rPr lang="en-US" dirty="0" err="1"/>
              <a:t>investiții</a:t>
            </a:r>
            <a:r>
              <a:rPr lang="en-US" dirty="0"/>
              <a:t> </a:t>
            </a:r>
            <a:r>
              <a:rPr lang="en-US" dirty="0" err="1"/>
              <a:t>în</a:t>
            </a:r>
            <a:r>
              <a:rPr lang="en-US" dirty="0"/>
              <a:t> </a:t>
            </a:r>
            <a:r>
              <a:rPr lang="en-US" dirty="0" err="1"/>
              <a:t>sectoarele</a:t>
            </a:r>
            <a:r>
              <a:rPr lang="en-US" dirty="0"/>
              <a:t> de </a:t>
            </a:r>
            <a:r>
              <a:rPr lang="en-US" dirty="0" err="1"/>
              <a:t>activitate</a:t>
            </a:r>
            <a:r>
              <a:rPr lang="en-US" dirty="0"/>
              <a:t> </a:t>
            </a:r>
            <a:r>
              <a:rPr lang="en-US" dirty="0" err="1"/>
              <a:t>economică</a:t>
            </a:r>
            <a:r>
              <a:rPr lang="en-US" dirty="0"/>
              <a:t> </a:t>
            </a:r>
            <a:r>
              <a:rPr lang="en-US" dirty="0" err="1"/>
              <a:t>eligibile</a:t>
            </a:r>
            <a:r>
              <a:rPr lang="en-US" dirty="0"/>
              <a:t> </a:t>
            </a:r>
            <a:r>
              <a:rPr lang="en-US" dirty="0" err="1"/>
              <a:t>precizate</a:t>
            </a:r>
            <a:r>
              <a:rPr lang="en-US" dirty="0"/>
              <a:t> la </a:t>
            </a:r>
            <a:r>
              <a:rPr lang="en-US" dirty="0" err="1"/>
              <a:t>nivel</a:t>
            </a:r>
            <a:r>
              <a:rPr lang="en-US" dirty="0"/>
              <a:t> de cod CAEN </a:t>
            </a:r>
            <a:r>
              <a:rPr lang="en-US" dirty="0" err="1"/>
              <a:t>în</a:t>
            </a:r>
            <a:r>
              <a:rPr lang="en-US" dirty="0"/>
              <a:t> </a:t>
            </a:r>
            <a:r>
              <a:rPr lang="en-US" dirty="0" err="1"/>
              <a:t>anexa</a:t>
            </a:r>
            <a:r>
              <a:rPr lang="en-US" dirty="0"/>
              <a:t> </a:t>
            </a:r>
            <a:r>
              <a:rPr lang="en-US" dirty="0" err="1"/>
              <a:t>dedicată</a:t>
            </a:r>
            <a:r>
              <a:rPr lang="en-US" dirty="0"/>
              <a:t>, </a:t>
            </a:r>
            <a:r>
              <a:rPr lang="en-US" dirty="0" err="1"/>
              <a:t>în</a:t>
            </a:r>
            <a:r>
              <a:rPr lang="en-US" dirty="0"/>
              <a:t> </a:t>
            </a:r>
            <a:r>
              <a:rPr lang="en-US" dirty="0" err="1"/>
              <a:t>scopul</a:t>
            </a:r>
            <a:r>
              <a:rPr lang="en-US" dirty="0"/>
              <a:t> </a:t>
            </a:r>
            <a:r>
              <a:rPr lang="en-US" dirty="0" err="1"/>
              <a:t>procesării</a:t>
            </a:r>
            <a:r>
              <a:rPr lang="en-US" dirty="0"/>
              <a:t> </a:t>
            </a:r>
            <a:r>
              <a:rPr lang="en-US" dirty="0" err="1"/>
              <a:t>produselor</a:t>
            </a:r>
            <a:r>
              <a:rPr lang="en-US" dirty="0"/>
              <a:t> </a:t>
            </a:r>
            <a:r>
              <a:rPr lang="en-US" dirty="0" err="1"/>
              <a:t>agricole</a:t>
            </a:r>
            <a:r>
              <a:rPr lang="en-US" dirty="0"/>
              <a:t> </a:t>
            </a:r>
            <a:r>
              <a:rPr lang="en-US" dirty="0" err="1"/>
              <a:t>incluse</a:t>
            </a:r>
            <a:r>
              <a:rPr lang="en-US" dirty="0"/>
              <a:t> </a:t>
            </a:r>
            <a:r>
              <a:rPr lang="en-US" dirty="0" err="1"/>
              <a:t>în</a:t>
            </a:r>
            <a:r>
              <a:rPr lang="en-US" dirty="0"/>
              <a:t> </a:t>
            </a:r>
            <a:r>
              <a:rPr lang="en-US" dirty="0" err="1"/>
              <a:t>lista</a:t>
            </a:r>
            <a:r>
              <a:rPr lang="en-US" dirty="0"/>
              <a:t> </a:t>
            </a:r>
            <a:r>
              <a:rPr lang="en-US" dirty="0" err="1"/>
              <a:t>cuprinsă</a:t>
            </a:r>
            <a:r>
              <a:rPr lang="en-US" dirty="0"/>
              <a:t> </a:t>
            </a:r>
            <a:r>
              <a:rPr lang="en-US" dirty="0" err="1"/>
              <a:t>în</a:t>
            </a:r>
            <a:r>
              <a:rPr lang="en-US" dirty="0"/>
              <a:t> </a:t>
            </a:r>
            <a:r>
              <a:rPr lang="en-US" dirty="0" err="1"/>
              <a:t>Anexa</a:t>
            </a:r>
            <a:r>
              <a:rPr lang="en-US" dirty="0"/>
              <a:t> I la </a:t>
            </a:r>
            <a:r>
              <a:rPr lang="en-US" dirty="0" err="1"/>
              <a:t>Tratatul</a:t>
            </a:r>
            <a:r>
              <a:rPr lang="en-US" dirty="0"/>
              <a:t> </a:t>
            </a:r>
            <a:r>
              <a:rPr lang="en-US" dirty="0" err="1"/>
              <a:t>privind</a:t>
            </a:r>
            <a:r>
              <a:rPr lang="en-US" dirty="0"/>
              <a:t> </a:t>
            </a:r>
            <a:r>
              <a:rPr lang="en-US" dirty="0" err="1"/>
              <a:t>Funcționarea</a:t>
            </a:r>
            <a:r>
              <a:rPr lang="en-US" dirty="0"/>
              <a:t> </a:t>
            </a:r>
            <a:r>
              <a:rPr lang="en-US" dirty="0" err="1"/>
              <a:t>Uniunii</a:t>
            </a:r>
            <a:r>
              <a:rPr lang="en-US" dirty="0"/>
              <a:t> </a:t>
            </a:r>
            <a:r>
              <a:rPr lang="en-US" dirty="0" err="1"/>
              <a:t>Europene</a:t>
            </a:r>
            <a:r>
              <a:rPr lang="en-US" dirty="0"/>
              <a:t> (TFUE) </a:t>
            </a:r>
            <a:r>
              <a:rPr lang="en-US" dirty="0" err="1"/>
              <a:t>și</a:t>
            </a:r>
            <a:r>
              <a:rPr lang="en-US" dirty="0"/>
              <a:t> </a:t>
            </a:r>
            <a:r>
              <a:rPr lang="en-US" dirty="0" err="1"/>
              <a:t>obținerii</a:t>
            </a:r>
            <a:r>
              <a:rPr lang="en-US" dirty="0"/>
              <a:t> de </a:t>
            </a:r>
            <a:r>
              <a:rPr lang="en-US" dirty="0" err="1"/>
              <a:t>produse</a:t>
            </a:r>
            <a:r>
              <a:rPr lang="en-US" dirty="0"/>
              <a:t> non-</a:t>
            </a:r>
            <a:r>
              <a:rPr lang="en-US" dirty="0" err="1"/>
              <a:t>Anexa</a:t>
            </a:r>
            <a:r>
              <a:rPr lang="en-US" dirty="0"/>
              <a:t> I;</a:t>
            </a:r>
          </a:p>
          <a:p>
            <a:pPr marL="285750" indent="-285750">
              <a:buFont typeface="Arial" panose="020B0604020202020204" pitchFamily="34" charset="0"/>
              <a:buChar char="•"/>
            </a:pPr>
            <a:r>
              <a:rPr lang="en-US" dirty="0" err="1" smtClean="0"/>
              <a:t>Investiția</a:t>
            </a:r>
            <a:r>
              <a:rPr lang="en-US" dirty="0" smtClean="0"/>
              <a:t> </a:t>
            </a:r>
            <a:r>
              <a:rPr lang="en-US" dirty="0" err="1"/>
              <a:t>propusă</a:t>
            </a:r>
            <a:r>
              <a:rPr lang="en-US" dirty="0"/>
              <a:t> </a:t>
            </a:r>
            <a:r>
              <a:rPr lang="en-US" dirty="0" err="1"/>
              <a:t>prin</a:t>
            </a:r>
            <a:r>
              <a:rPr lang="en-US" dirty="0"/>
              <a:t> </a:t>
            </a:r>
            <a:r>
              <a:rPr lang="en-US" dirty="0" err="1"/>
              <a:t>proiect</a:t>
            </a:r>
            <a:r>
              <a:rPr lang="en-US" dirty="0"/>
              <a:t> </a:t>
            </a:r>
            <a:r>
              <a:rPr lang="en-US" dirty="0" err="1"/>
              <a:t>trebuie</a:t>
            </a:r>
            <a:r>
              <a:rPr lang="en-US" dirty="0"/>
              <a:t> </a:t>
            </a:r>
            <a:r>
              <a:rPr lang="en-US" dirty="0" err="1"/>
              <a:t>să</a:t>
            </a:r>
            <a:r>
              <a:rPr lang="en-US" dirty="0"/>
              <a:t> se </a:t>
            </a:r>
            <a:r>
              <a:rPr lang="en-US" dirty="0" err="1"/>
              <a:t>încadreze</a:t>
            </a:r>
            <a:r>
              <a:rPr lang="en-US" dirty="0"/>
              <a:t> </a:t>
            </a:r>
            <a:r>
              <a:rPr lang="en-US" dirty="0" err="1"/>
              <a:t>în</a:t>
            </a:r>
            <a:r>
              <a:rPr lang="en-US" dirty="0"/>
              <a:t> </a:t>
            </a:r>
            <a:r>
              <a:rPr lang="en-US" dirty="0" err="1"/>
              <a:t>tipul</a:t>
            </a:r>
            <a:r>
              <a:rPr lang="en-US" dirty="0"/>
              <a:t> de </a:t>
            </a:r>
            <a:r>
              <a:rPr lang="en-US" dirty="0" err="1"/>
              <a:t>investiție</a:t>
            </a:r>
            <a:r>
              <a:rPr lang="en-US" dirty="0"/>
              <a:t> </a:t>
            </a:r>
            <a:r>
              <a:rPr lang="en-US" dirty="0" err="1"/>
              <a:t>eligibilă</a:t>
            </a:r>
            <a:r>
              <a:rPr lang="en-US" dirty="0"/>
              <a:t> </a:t>
            </a:r>
            <a:r>
              <a:rPr lang="en-US" dirty="0" err="1"/>
              <a:t>corelată</a:t>
            </a:r>
            <a:r>
              <a:rPr lang="en-US" dirty="0"/>
              <a:t> cu </a:t>
            </a:r>
            <a:r>
              <a:rPr lang="en-US" dirty="0" err="1"/>
              <a:t>tipul</a:t>
            </a:r>
            <a:r>
              <a:rPr lang="en-US" dirty="0"/>
              <a:t> de </a:t>
            </a:r>
            <a:r>
              <a:rPr lang="en-US" dirty="0" err="1"/>
              <a:t>întreprindere</a:t>
            </a:r>
            <a:r>
              <a:rPr lang="en-US" dirty="0"/>
              <a:t>, zona de </a:t>
            </a:r>
            <a:r>
              <a:rPr lang="en-US" dirty="0" err="1"/>
              <a:t>dezvoltare</a:t>
            </a:r>
            <a:r>
              <a:rPr lang="en-US" dirty="0"/>
              <a:t> </a:t>
            </a:r>
            <a:r>
              <a:rPr lang="en-US" dirty="0" err="1"/>
              <a:t>regională</a:t>
            </a:r>
            <a:r>
              <a:rPr lang="en-US" dirty="0"/>
              <a:t> </a:t>
            </a:r>
            <a:r>
              <a:rPr lang="en-US" dirty="0" err="1"/>
              <a:t>în</a:t>
            </a:r>
            <a:r>
              <a:rPr lang="en-US" dirty="0"/>
              <a:t> care </a:t>
            </a:r>
            <a:r>
              <a:rPr lang="en-US" dirty="0" err="1"/>
              <a:t>este</a:t>
            </a:r>
            <a:r>
              <a:rPr lang="en-US" dirty="0"/>
              <a:t> </a:t>
            </a:r>
            <a:r>
              <a:rPr lang="en-US" dirty="0" err="1"/>
              <a:t>amplasată</a:t>
            </a:r>
            <a:r>
              <a:rPr lang="en-US" dirty="0"/>
              <a:t> </a:t>
            </a:r>
            <a:r>
              <a:rPr lang="en-US" dirty="0" err="1"/>
              <a:t>investiția</a:t>
            </a:r>
            <a:r>
              <a:rPr lang="en-US" dirty="0"/>
              <a:t> </a:t>
            </a:r>
            <a:r>
              <a:rPr lang="en-US" dirty="0" err="1"/>
              <a:t>și</a:t>
            </a:r>
            <a:r>
              <a:rPr lang="en-US" dirty="0"/>
              <a:t> </a:t>
            </a:r>
            <a:r>
              <a:rPr lang="en-US" dirty="0" err="1"/>
              <a:t>intensitatea</a:t>
            </a:r>
            <a:r>
              <a:rPr lang="en-US" dirty="0"/>
              <a:t> </a:t>
            </a:r>
            <a:r>
              <a:rPr lang="en-US" dirty="0" err="1"/>
              <a:t>sprijinului</a:t>
            </a:r>
            <a:r>
              <a:rPr lang="en-US" dirty="0"/>
              <a:t>;</a:t>
            </a:r>
          </a:p>
          <a:p>
            <a:pPr marL="285750" indent="-285750">
              <a:buFont typeface="Arial" panose="020B0604020202020204" pitchFamily="34" charset="0"/>
              <a:buChar char="•"/>
            </a:pPr>
            <a:r>
              <a:rPr lang="en-US" dirty="0" err="1" smtClean="0"/>
              <a:t>Prin</a:t>
            </a:r>
            <a:r>
              <a:rPr lang="en-US" dirty="0" smtClean="0"/>
              <a:t> </a:t>
            </a:r>
            <a:r>
              <a:rPr lang="en-US" dirty="0" err="1"/>
              <a:t>investiția</a:t>
            </a:r>
            <a:r>
              <a:rPr lang="en-US" dirty="0"/>
              <a:t> </a:t>
            </a:r>
            <a:r>
              <a:rPr lang="en-US" dirty="0" err="1"/>
              <a:t>propusă</a:t>
            </a:r>
            <a:r>
              <a:rPr lang="en-US" dirty="0"/>
              <a:t> </a:t>
            </a:r>
            <a:r>
              <a:rPr lang="en-US" dirty="0" err="1"/>
              <a:t>solicitantul</a:t>
            </a:r>
            <a:r>
              <a:rPr lang="en-US" dirty="0"/>
              <a:t> </a:t>
            </a:r>
            <a:r>
              <a:rPr lang="en-US" dirty="0" err="1"/>
              <a:t>demonstrează</a:t>
            </a:r>
            <a:r>
              <a:rPr lang="en-US" dirty="0"/>
              <a:t> </a:t>
            </a:r>
            <a:r>
              <a:rPr lang="en-US" dirty="0" err="1"/>
              <a:t>că</a:t>
            </a:r>
            <a:r>
              <a:rPr lang="en-US" dirty="0"/>
              <a:t> </a:t>
            </a:r>
            <a:r>
              <a:rPr lang="en-US" dirty="0" err="1"/>
              <a:t>sunt</a:t>
            </a:r>
            <a:r>
              <a:rPr lang="en-US" dirty="0"/>
              <a:t> </a:t>
            </a:r>
            <a:r>
              <a:rPr lang="en-US" dirty="0" err="1"/>
              <a:t>îndeplinite</a:t>
            </a:r>
            <a:r>
              <a:rPr lang="en-US" dirty="0"/>
              <a:t> </a:t>
            </a:r>
            <a:r>
              <a:rPr lang="en-US" dirty="0" err="1"/>
              <a:t>condițiile</a:t>
            </a:r>
            <a:r>
              <a:rPr lang="en-US" dirty="0"/>
              <a:t> </a:t>
            </a:r>
            <a:r>
              <a:rPr lang="en-US" dirty="0" err="1"/>
              <a:t>privind</a:t>
            </a:r>
            <a:r>
              <a:rPr lang="en-US" dirty="0"/>
              <a:t> </a:t>
            </a:r>
            <a:r>
              <a:rPr lang="en-US" dirty="0" err="1"/>
              <a:t>efectul</a:t>
            </a:r>
            <a:r>
              <a:rPr lang="en-US" dirty="0"/>
              <a:t> </a:t>
            </a:r>
            <a:r>
              <a:rPr lang="en-US" dirty="0" err="1"/>
              <a:t>stimulativ</a:t>
            </a:r>
            <a:r>
              <a:rPr lang="en-US" dirty="0"/>
              <a:t>.</a:t>
            </a:r>
          </a:p>
          <a:p>
            <a:pPr marL="285750" indent="-285750">
              <a:buFont typeface="Arial" panose="020B0604020202020204" pitchFamily="34" charset="0"/>
              <a:buChar char="•"/>
            </a:pPr>
            <a:r>
              <a:rPr lang="en-US" dirty="0" err="1" smtClean="0"/>
              <a:t>Investițiile</a:t>
            </a:r>
            <a:r>
              <a:rPr lang="en-US" dirty="0" smtClean="0"/>
              <a:t> </a:t>
            </a:r>
            <a:r>
              <a:rPr lang="en-US" dirty="0"/>
              <a:t>care </a:t>
            </a:r>
            <a:r>
              <a:rPr lang="en-US" dirty="0" err="1"/>
              <a:t>intră</a:t>
            </a:r>
            <a:r>
              <a:rPr lang="en-US" dirty="0"/>
              <a:t> sub </a:t>
            </a:r>
            <a:r>
              <a:rPr lang="en-US" dirty="0" err="1"/>
              <a:t>incidența</a:t>
            </a:r>
            <a:r>
              <a:rPr lang="en-US" dirty="0"/>
              <a:t> </a:t>
            </a:r>
            <a:r>
              <a:rPr lang="en-US" dirty="0" err="1"/>
              <a:t>ajutorului</a:t>
            </a:r>
            <a:r>
              <a:rPr lang="en-US" dirty="0"/>
              <a:t> regional </a:t>
            </a:r>
            <a:r>
              <a:rPr lang="en-US" dirty="0" err="1"/>
              <a:t>și</a:t>
            </a:r>
            <a:r>
              <a:rPr lang="en-US" dirty="0"/>
              <a:t> care se </a:t>
            </a:r>
            <a:r>
              <a:rPr lang="en-US" dirty="0" err="1"/>
              <a:t>încadrează</a:t>
            </a:r>
            <a:r>
              <a:rPr lang="en-US" dirty="0"/>
              <a:t> </a:t>
            </a:r>
            <a:r>
              <a:rPr lang="en-US" dirty="0" err="1"/>
              <a:t>în</a:t>
            </a:r>
            <a:r>
              <a:rPr lang="en-US" dirty="0"/>
              <a:t> </a:t>
            </a:r>
            <a:r>
              <a:rPr lang="en-US" dirty="0" err="1"/>
              <a:t>definiția</a:t>
            </a:r>
            <a:r>
              <a:rPr lang="en-US" dirty="0"/>
              <a:t> ”</a:t>
            </a:r>
            <a:r>
              <a:rPr lang="en-US" dirty="0" err="1"/>
              <a:t>investiției</a:t>
            </a:r>
            <a:r>
              <a:rPr lang="en-US" dirty="0"/>
              <a:t> </a:t>
            </a:r>
            <a:r>
              <a:rPr lang="en-US" dirty="0" err="1"/>
              <a:t>inițiale</a:t>
            </a:r>
            <a:r>
              <a:rPr lang="en-US" dirty="0"/>
              <a:t>” conform Reg. </a:t>
            </a:r>
            <a:r>
              <a:rPr lang="en-US" dirty="0" err="1"/>
              <a:t>nr</a:t>
            </a:r>
            <a:r>
              <a:rPr lang="en-US" dirty="0"/>
              <a:t>. 651/2014 cu </a:t>
            </a:r>
            <a:r>
              <a:rPr lang="en-US" dirty="0" err="1"/>
              <a:t>modificările</a:t>
            </a:r>
            <a:r>
              <a:rPr lang="en-US" dirty="0"/>
              <a:t> </a:t>
            </a:r>
            <a:r>
              <a:rPr lang="en-US" dirty="0" err="1"/>
              <a:t>și</a:t>
            </a:r>
            <a:r>
              <a:rPr lang="en-US" dirty="0"/>
              <a:t> </a:t>
            </a:r>
            <a:r>
              <a:rPr lang="en-US" dirty="0" err="1"/>
              <a:t>completările</a:t>
            </a:r>
            <a:r>
              <a:rPr lang="en-US" dirty="0"/>
              <a:t> </a:t>
            </a:r>
            <a:r>
              <a:rPr lang="en-US" dirty="0" err="1"/>
              <a:t>ulterioare</a:t>
            </a:r>
            <a:r>
              <a:rPr lang="en-US" dirty="0"/>
              <a:t>, </a:t>
            </a:r>
            <a:r>
              <a:rPr lang="en-US" dirty="0" err="1"/>
              <a:t>inclusiv</a:t>
            </a:r>
            <a:r>
              <a:rPr lang="en-US" dirty="0"/>
              <a:t> </a:t>
            </a:r>
            <a:r>
              <a:rPr lang="en-US" dirty="0" err="1"/>
              <a:t>investițiile</a:t>
            </a:r>
            <a:r>
              <a:rPr lang="en-US" dirty="0"/>
              <a:t> legate de </a:t>
            </a:r>
            <a:r>
              <a:rPr lang="en-US" dirty="0" err="1"/>
              <a:t>eficiența</a:t>
            </a:r>
            <a:r>
              <a:rPr lang="en-US" dirty="0"/>
              <a:t> </a:t>
            </a:r>
            <a:r>
              <a:rPr lang="en-US" dirty="0" err="1"/>
              <a:t>energetică</a:t>
            </a:r>
            <a:r>
              <a:rPr lang="en-US" dirty="0"/>
              <a:t> a </a:t>
            </a:r>
            <a:r>
              <a:rPr lang="en-US" dirty="0" err="1"/>
              <a:t>clădirilor</a:t>
            </a:r>
            <a:r>
              <a:rPr lang="en-US" dirty="0"/>
              <a:t> care nu pot </a:t>
            </a:r>
            <a:r>
              <a:rPr lang="en-US" dirty="0" err="1"/>
              <a:t>exista</a:t>
            </a:r>
            <a:r>
              <a:rPr lang="en-US" dirty="0"/>
              <a:t> de sine </a:t>
            </a:r>
            <a:r>
              <a:rPr lang="en-US" dirty="0" err="1"/>
              <a:t>stătător</a:t>
            </a:r>
            <a:r>
              <a:rPr lang="en-US" dirty="0"/>
              <a:t> </a:t>
            </a:r>
            <a:r>
              <a:rPr lang="en-US" dirty="0" err="1"/>
              <a:t>și</a:t>
            </a:r>
            <a:r>
              <a:rPr lang="en-US" dirty="0"/>
              <a:t> care </a:t>
            </a:r>
            <a:r>
              <a:rPr lang="en-US" dirty="0" err="1"/>
              <a:t>reprezintă</a:t>
            </a:r>
            <a:r>
              <a:rPr lang="en-US" dirty="0"/>
              <a:t> </a:t>
            </a:r>
            <a:r>
              <a:rPr lang="en-US" dirty="0" err="1"/>
              <a:t>componentă</a:t>
            </a:r>
            <a:r>
              <a:rPr lang="en-US" dirty="0"/>
              <a:t> </a:t>
            </a:r>
            <a:r>
              <a:rPr lang="en-US" dirty="0" err="1"/>
              <a:t>secundară</a:t>
            </a:r>
            <a:r>
              <a:rPr lang="en-US" dirty="0"/>
              <a:t> a </a:t>
            </a:r>
            <a:r>
              <a:rPr lang="en-US" dirty="0" err="1"/>
              <a:t>proiectului</a:t>
            </a:r>
            <a:r>
              <a:rPr lang="en-US" dirty="0"/>
              <a:t>, </a:t>
            </a:r>
            <a:r>
              <a:rPr lang="en-US" dirty="0" err="1"/>
              <a:t>vor</a:t>
            </a:r>
            <a:r>
              <a:rPr lang="en-US" dirty="0"/>
              <a:t> </a:t>
            </a:r>
            <a:r>
              <a:rPr lang="en-US" dirty="0" err="1"/>
              <a:t>respecta</a:t>
            </a:r>
            <a:r>
              <a:rPr lang="en-US" dirty="0"/>
              <a:t> </a:t>
            </a:r>
            <a:r>
              <a:rPr lang="en-US" dirty="0" err="1"/>
              <a:t>prevederile</a:t>
            </a:r>
            <a:r>
              <a:rPr lang="en-US" dirty="0"/>
              <a:t> art. 14 GBER (</a:t>
            </a:r>
            <a:r>
              <a:rPr lang="en-US" dirty="0" err="1"/>
              <a:t>Regulamentul</a:t>
            </a:r>
            <a:r>
              <a:rPr lang="en-US" dirty="0"/>
              <a:t> general de </a:t>
            </a:r>
            <a:r>
              <a:rPr lang="en-US" dirty="0" err="1"/>
              <a:t>exceptare</a:t>
            </a:r>
            <a:r>
              <a:rPr lang="en-US" dirty="0"/>
              <a:t> </a:t>
            </a:r>
            <a:r>
              <a:rPr lang="en-US" dirty="0" err="1"/>
              <a:t>pe</a:t>
            </a:r>
            <a:r>
              <a:rPr lang="en-US" dirty="0"/>
              <a:t> </a:t>
            </a:r>
            <a:r>
              <a:rPr lang="en-US" dirty="0" err="1"/>
              <a:t>categorii</a:t>
            </a:r>
            <a:r>
              <a:rPr lang="en-US" dirty="0"/>
              <a:t>), </a:t>
            </a:r>
            <a:r>
              <a:rPr lang="en-US" dirty="0" err="1"/>
              <a:t>precum</a:t>
            </a:r>
            <a:r>
              <a:rPr lang="en-US" dirty="0"/>
              <a:t> </a:t>
            </a:r>
            <a:r>
              <a:rPr lang="en-US" dirty="0" err="1"/>
              <a:t>și</a:t>
            </a:r>
            <a:r>
              <a:rPr lang="en-US" dirty="0"/>
              <a:t> </a:t>
            </a:r>
            <a:r>
              <a:rPr lang="en-US" dirty="0" err="1"/>
              <a:t>celelalte</a:t>
            </a:r>
            <a:r>
              <a:rPr lang="en-US" dirty="0"/>
              <a:t> </a:t>
            </a:r>
            <a:r>
              <a:rPr lang="en-US" dirty="0" err="1"/>
              <a:t>prevederi</a:t>
            </a:r>
            <a:r>
              <a:rPr lang="en-US" dirty="0"/>
              <a:t> </a:t>
            </a:r>
            <a:r>
              <a:rPr lang="en-US" dirty="0" err="1"/>
              <a:t>aplicabile</a:t>
            </a:r>
            <a:r>
              <a:rPr lang="en-US" dirty="0"/>
              <a:t> </a:t>
            </a:r>
            <a:r>
              <a:rPr lang="en-US" dirty="0" err="1"/>
              <a:t>ajutorului</a:t>
            </a:r>
            <a:r>
              <a:rPr lang="en-US" dirty="0"/>
              <a:t> de stat </a:t>
            </a:r>
            <a:r>
              <a:rPr lang="en-US" dirty="0" err="1"/>
              <a:t>în</a:t>
            </a:r>
            <a:r>
              <a:rPr lang="en-US" dirty="0"/>
              <a:t> </a:t>
            </a:r>
            <a:r>
              <a:rPr lang="en-US" dirty="0" err="1"/>
              <a:t>domeniul</a:t>
            </a:r>
            <a:r>
              <a:rPr lang="en-US" dirty="0"/>
              <a:t> </a:t>
            </a:r>
            <a:r>
              <a:rPr lang="en-US" dirty="0" err="1"/>
              <a:t>vizat</a:t>
            </a:r>
            <a:r>
              <a:rPr lang="en-US" dirty="0"/>
              <a:t>;</a:t>
            </a:r>
          </a:p>
          <a:p>
            <a:pPr marL="285750" indent="-285750">
              <a:buFont typeface="Arial" panose="020B0604020202020204" pitchFamily="34" charset="0"/>
              <a:buChar char="•"/>
            </a:pPr>
            <a:r>
              <a:rPr lang="en-US" dirty="0" err="1" smtClean="0"/>
              <a:t>Investițiile</a:t>
            </a:r>
            <a:r>
              <a:rPr lang="en-US" dirty="0" smtClean="0"/>
              <a:t> </a:t>
            </a:r>
            <a:r>
              <a:rPr lang="en-US" dirty="0"/>
              <a:t>legate de </a:t>
            </a:r>
            <a:r>
              <a:rPr lang="en-US" dirty="0" err="1"/>
              <a:t>producerea</a:t>
            </a:r>
            <a:r>
              <a:rPr lang="en-US" dirty="0"/>
              <a:t> </a:t>
            </a:r>
            <a:r>
              <a:rPr lang="en-US" dirty="0" err="1"/>
              <a:t>și</a:t>
            </a:r>
            <a:r>
              <a:rPr lang="en-US" dirty="0"/>
              <a:t> </a:t>
            </a:r>
            <a:r>
              <a:rPr lang="en-US" dirty="0" err="1"/>
              <a:t>utilizarea</a:t>
            </a:r>
            <a:r>
              <a:rPr lang="en-US" dirty="0"/>
              <a:t> </a:t>
            </a:r>
            <a:r>
              <a:rPr lang="en-US" dirty="0" err="1"/>
              <a:t>energiei</a:t>
            </a:r>
            <a:r>
              <a:rPr lang="en-US" dirty="0"/>
              <a:t> </a:t>
            </a:r>
            <a:r>
              <a:rPr lang="en-US" dirty="0" err="1"/>
              <a:t>regenerabile</a:t>
            </a:r>
            <a:r>
              <a:rPr lang="en-US" dirty="0"/>
              <a:t>, ca parte </a:t>
            </a:r>
            <a:r>
              <a:rPr lang="en-US" dirty="0" err="1"/>
              <a:t>secundară</a:t>
            </a:r>
            <a:r>
              <a:rPr lang="en-US" dirty="0"/>
              <a:t> a </a:t>
            </a:r>
            <a:r>
              <a:rPr lang="en-US" dirty="0" err="1"/>
              <a:t>proiectului</a:t>
            </a:r>
            <a:r>
              <a:rPr lang="en-US" dirty="0"/>
              <a:t>, </a:t>
            </a:r>
            <a:r>
              <a:rPr lang="en-US" dirty="0" err="1"/>
              <a:t>trebuie</a:t>
            </a:r>
            <a:r>
              <a:rPr lang="en-US" dirty="0"/>
              <a:t> </a:t>
            </a:r>
            <a:r>
              <a:rPr lang="en-US" dirty="0" err="1"/>
              <a:t>să</a:t>
            </a:r>
            <a:r>
              <a:rPr lang="en-US" dirty="0"/>
              <a:t> </a:t>
            </a:r>
            <a:r>
              <a:rPr lang="en-US" dirty="0" err="1"/>
              <a:t>respecte</a:t>
            </a:r>
            <a:r>
              <a:rPr lang="en-US" dirty="0"/>
              <a:t> </a:t>
            </a:r>
            <a:r>
              <a:rPr lang="en-US" dirty="0" err="1"/>
              <a:t>prevederile</a:t>
            </a:r>
            <a:r>
              <a:rPr lang="en-US" dirty="0"/>
              <a:t> art. 41 din GBER, </a:t>
            </a:r>
            <a:r>
              <a:rPr lang="en-US" dirty="0" err="1"/>
              <a:t>precum</a:t>
            </a:r>
            <a:r>
              <a:rPr lang="en-US" dirty="0"/>
              <a:t> </a:t>
            </a:r>
            <a:r>
              <a:rPr lang="en-US" dirty="0" err="1"/>
              <a:t>și</a:t>
            </a:r>
            <a:r>
              <a:rPr lang="en-US" dirty="0"/>
              <a:t> </a:t>
            </a:r>
            <a:r>
              <a:rPr lang="en-US" dirty="0" err="1"/>
              <a:t>prevederile</a:t>
            </a:r>
            <a:r>
              <a:rPr lang="en-US" dirty="0"/>
              <a:t> legislative </a:t>
            </a:r>
            <a:r>
              <a:rPr lang="en-US" dirty="0" err="1"/>
              <a:t>în</a:t>
            </a:r>
            <a:r>
              <a:rPr lang="en-US" dirty="0"/>
              <a:t> </a:t>
            </a:r>
            <a:r>
              <a:rPr lang="en-US" dirty="0" err="1"/>
              <a:t>domeniul</a:t>
            </a:r>
            <a:r>
              <a:rPr lang="en-US" dirty="0"/>
              <a:t> </a:t>
            </a:r>
            <a:r>
              <a:rPr lang="en-US" dirty="0" err="1"/>
              <a:t>energiei</a:t>
            </a:r>
            <a:r>
              <a:rPr lang="en-US" dirty="0"/>
              <a:t> </a:t>
            </a:r>
            <a:r>
              <a:rPr lang="en-US" dirty="0" err="1"/>
              <a:t>regenerabile</a:t>
            </a:r>
            <a:r>
              <a:rPr lang="en-US" dirty="0"/>
              <a:t>;</a:t>
            </a:r>
            <a:endParaRPr lang="ro-RO" b="1" dirty="0"/>
          </a:p>
        </p:txBody>
      </p:sp>
    </p:spTree>
    <p:extLst>
      <p:ext uri="{BB962C8B-B14F-4D97-AF65-F5344CB8AC3E}">
        <p14:creationId xmlns:p14="http://schemas.microsoft.com/office/powerpoint/2010/main" val="2588464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F96D3-0DE7-4201-A97F-6E8CA2317A2D}"/>
              </a:ext>
            </a:extLst>
          </p:cNvPr>
          <p:cNvSpPr>
            <a:spLocks noGrp="1"/>
          </p:cNvSpPr>
          <p:nvPr>
            <p:ph type="title"/>
          </p:nvPr>
        </p:nvSpPr>
        <p:spPr>
          <a:xfrm>
            <a:off x="3485147" y="537887"/>
            <a:ext cx="5125453" cy="661736"/>
          </a:xfrm>
          <a:solidFill>
            <a:schemeClr val="accent4">
              <a:lumMod val="20000"/>
              <a:lumOff val="80000"/>
            </a:schemeClr>
          </a:solidFill>
          <a:ln>
            <a:solidFill>
              <a:schemeClr val="accent1">
                <a:lumMod val="75000"/>
              </a:schemeClr>
            </a:solidFill>
          </a:ln>
        </p:spPr>
        <p:txBody>
          <a:bodyPr tIns="180000" anchor="t">
            <a:noAutofit/>
          </a:bodyPr>
          <a:lstStyle/>
          <a:p>
            <a:pPr algn="ctr"/>
            <a:r>
              <a:rPr lang="ro-RO" sz="2400" b="1" dirty="0">
                <a:solidFill>
                  <a:srgbClr val="002060"/>
                </a:solidFill>
                <a:latin typeface="Trebuchet MS" panose="020B0603020202020204" pitchFamily="34" charset="0"/>
              </a:rPr>
              <a:t>TINERI FERMIERI ȘI FERME MICI</a:t>
            </a:r>
            <a:endParaRPr lang="en-GB" sz="2400" b="1" i="1" dirty="0">
              <a:solidFill>
                <a:srgbClr val="002060"/>
              </a:solidFill>
              <a:latin typeface="Trebuchet MS" panose="020B0603020202020204" pitchFamily="34" charset="0"/>
            </a:endParaRPr>
          </a:p>
        </p:txBody>
      </p:sp>
      <p:sp>
        <p:nvSpPr>
          <p:cNvPr id="2" name="Slide Number Placeholder 1">
            <a:extLst>
              <a:ext uri="{FF2B5EF4-FFF2-40B4-BE49-F238E27FC236}">
                <a16:creationId xmlns:a16="http://schemas.microsoft.com/office/drawing/2014/main" id="{B767DC4F-FE47-45E5-98CE-82DC48C92219}"/>
              </a:ext>
            </a:extLst>
          </p:cNvPr>
          <p:cNvSpPr>
            <a:spLocks noGrp="1"/>
          </p:cNvSpPr>
          <p:nvPr>
            <p:ph type="sldNum" sz="quarter" idx="12"/>
          </p:nvPr>
        </p:nvSpPr>
        <p:spPr/>
        <p:txBody>
          <a:bodyPr/>
          <a:lstStyle/>
          <a:p>
            <a:fld id="{7FA2401A-6C0A-4240-B78F-43709A42D409}" type="slidenum">
              <a:rPr lang="en-GB" smtClean="0"/>
              <a:t>42</a:t>
            </a:fld>
            <a:endParaRPr lang="en-GB"/>
          </a:p>
        </p:txBody>
      </p:sp>
      <p:graphicFrame>
        <p:nvGraphicFramePr>
          <p:cNvPr id="9" name="Content Placeholder 7">
            <a:extLst>
              <a:ext uri="{FF2B5EF4-FFF2-40B4-BE49-F238E27FC236}">
                <a16:creationId xmlns:a16="http://schemas.microsoft.com/office/drawing/2014/main" id="{F288F095-3F1B-40E7-AAE0-7F14C9F2FEC7}"/>
              </a:ext>
            </a:extLst>
          </p:cNvPr>
          <p:cNvGraphicFramePr>
            <a:graphicFrameLocks noGrp="1"/>
          </p:cNvGraphicFramePr>
          <p:nvPr>
            <p:ph idx="1"/>
            <p:extLst/>
          </p:nvPr>
        </p:nvGraphicFramePr>
        <p:xfrm>
          <a:off x="1293475" y="2205455"/>
          <a:ext cx="9835736" cy="41508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2D9412C-8CDF-4F70-91CB-61ED077D659F}"/>
              </a:ext>
            </a:extLst>
          </p:cNvPr>
          <p:cNvPicPr>
            <a:picLocks noChangeAspect="1"/>
          </p:cNvPicPr>
          <p:nvPr/>
        </p:nvPicPr>
        <p:blipFill rotWithShape="1">
          <a:blip r:embed="rId7"/>
          <a:srcRect b="30094"/>
          <a:stretch/>
        </p:blipFill>
        <p:spPr>
          <a:xfrm>
            <a:off x="215484" y="67503"/>
            <a:ext cx="2856565" cy="2120071"/>
          </a:xfrm>
          <a:prstGeom prst="rect">
            <a:avLst/>
          </a:prstGeom>
          <a:ln>
            <a:noFill/>
          </a:ln>
          <a:effectLst>
            <a:softEdge rad="112500"/>
          </a:effectLst>
        </p:spPr>
      </p:pic>
      <p:pic>
        <p:nvPicPr>
          <p:cNvPr id="6" name="Picture 5">
            <a:extLst>
              <a:ext uri="{FF2B5EF4-FFF2-40B4-BE49-F238E27FC236}">
                <a16:creationId xmlns:a16="http://schemas.microsoft.com/office/drawing/2014/main" id="{6FE21A57-471A-4B0B-AB2F-19AAA414CFE3}"/>
              </a:ext>
            </a:extLst>
          </p:cNvPr>
          <p:cNvPicPr>
            <a:picLocks noChangeAspect="1"/>
          </p:cNvPicPr>
          <p:nvPr/>
        </p:nvPicPr>
        <p:blipFill>
          <a:blip r:embed="rId8"/>
          <a:stretch>
            <a:fillRect/>
          </a:stretch>
        </p:blipFill>
        <p:spPr>
          <a:xfrm>
            <a:off x="9240258" y="136525"/>
            <a:ext cx="2810500" cy="2115495"/>
          </a:xfrm>
          <a:prstGeom prst="ellipse">
            <a:avLst/>
          </a:prstGeom>
          <a:ln>
            <a:noFill/>
          </a:ln>
          <a:effectLst>
            <a:softEdge rad="112500"/>
          </a:effectLst>
        </p:spPr>
      </p:pic>
    </p:spTree>
    <p:extLst>
      <p:ext uri="{BB962C8B-B14F-4D97-AF65-F5344CB8AC3E}">
        <p14:creationId xmlns:p14="http://schemas.microsoft.com/office/powerpoint/2010/main" val="1936949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43</a:t>
            </a:fld>
            <a:endParaRPr lang="ro-RO" dirty="0"/>
          </a:p>
        </p:txBody>
      </p:sp>
      <p:sp>
        <p:nvSpPr>
          <p:cNvPr id="3" name="Rectangle 2"/>
          <p:cNvSpPr/>
          <p:nvPr/>
        </p:nvSpPr>
        <p:spPr>
          <a:xfrm>
            <a:off x="720435" y="1025634"/>
            <a:ext cx="10917383" cy="5324535"/>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30</a:t>
            </a:r>
            <a:r>
              <a:rPr lang="en-US" b="1" u="sng" dirty="0">
                <a:solidFill>
                  <a:srgbClr val="0070C0"/>
                </a:solidFill>
              </a:rPr>
              <a:t> –</a:t>
            </a:r>
            <a:r>
              <a:rPr lang="ro-RO" b="1" u="sng" dirty="0">
                <a:solidFill>
                  <a:srgbClr val="0070C0"/>
                </a:solidFill>
              </a:rPr>
              <a:t> Sprijin pentru instalarea tinerilor fermieri</a:t>
            </a:r>
            <a:r>
              <a:rPr lang="ro-RO" b="1" dirty="0">
                <a:solidFill>
                  <a:srgbClr val="0070C0"/>
                </a:solidFill>
              </a:rPr>
              <a:t> 			</a:t>
            </a:r>
            <a:r>
              <a:rPr lang="ro-RO" b="1" i="1" dirty="0">
                <a:solidFill>
                  <a:srgbClr val="0070C0"/>
                </a:solidFill>
              </a:rPr>
              <a:t>Alocare publică</a:t>
            </a:r>
            <a:r>
              <a:rPr lang="en-US" b="1" i="1" dirty="0">
                <a:solidFill>
                  <a:srgbClr val="0070C0"/>
                </a:solidFill>
              </a:rPr>
              <a:t>: 250</a:t>
            </a:r>
            <a:r>
              <a:rPr lang="ro-RO" b="1" i="1" dirty="0">
                <a:solidFill>
                  <a:srgbClr val="0070C0"/>
                </a:solidFill>
              </a:rPr>
              <a:t>.</a:t>
            </a:r>
            <a:r>
              <a:rPr lang="en-US" b="1" i="1" dirty="0">
                <a:solidFill>
                  <a:srgbClr val="0070C0"/>
                </a:solidFill>
              </a:rPr>
              <a:t>691</a:t>
            </a:r>
            <a:r>
              <a:rPr lang="ro-RO" b="1" i="1" dirty="0">
                <a:solidFill>
                  <a:srgbClr val="0070C0"/>
                </a:solidFill>
              </a:rPr>
              <a:t>.</a:t>
            </a:r>
            <a:r>
              <a:rPr lang="en-US" b="1" i="1" dirty="0">
                <a:solidFill>
                  <a:srgbClr val="0070C0"/>
                </a:solidFill>
              </a:rPr>
              <a:t>764 Euro</a:t>
            </a:r>
            <a:endParaRPr lang="ro-RO" b="1" i="1" dirty="0">
              <a:solidFill>
                <a:srgbClr val="0070C0"/>
              </a:solidFill>
            </a:endParaRPr>
          </a:p>
          <a:p>
            <a:endParaRPr lang="ro-RO" b="1" dirty="0"/>
          </a:p>
          <a:p>
            <a:r>
              <a:rPr lang="ro-RO" b="1" dirty="0"/>
              <a:t>Beneficiari</a:t>
            </a:r>
          </a:p>
          <a:p>
            <a:pPr marL="625475" indent="-285750" algn="just">
              <a:buFont typeface="Arial" panose="020B0604020202020204" pitchFamily="34" charset="0"/>
              <a:buChar char="•"/>
            </a:pPr>
            <a:r>
              <a:rPr lang="ro-RO" dirty="0"/>
              <a:t>Tinerii fermieri care se încadrează în definiția tânărului fermier;</a:t>
            </a:r>
          </a:p>
          <a:p>
            <a:pPr marL="625475" indent="-285750" algn="just">
              <a:buFont typeface="Arial" panose="020B0604020202020204" pitchFamily="34" charset="0"/>
              <a:buChar char="•"/>
            </a:pPr>
            <a:endParaRPr lang="ro-RO" sz="800" dirty="0"/>
          </a:p>
          <a:p>
            <a:r>
              <a:rPr lang="ro-RO" b="1" dirty="0"/>
              <a:t>Tineri eligibili: </a:t>
            </a:r>
          </a:p>
          <a:p>
            <a:pPr marL="625475" indent="-285750" algn="just">
              <a:buFont typeface="Arial" panose="020B0604020202020204" pitchFamily="34" charset="0"/>
              <a:buChar char="•"/>
            </a:pPr>
            <a:r>
              <a:rPr lang="ro-RO" dirty="0"/>
              <a:t>Solicitantul va figura în sistemul APIA/ANSVSA (după caz), anterior depunerii cererii de finanțare, cu forma de desfășurare a activității economice cu care solicită sprijin prin prezenta intervenție;</a:t>
            </a:r>
          </a:p>
          <a:p>
            <a:pPr marL="625475" indent="-285750" algn="just">
              <a:buFont typeface="Arial" panose="020B0604020202020204" pitchFamily="34" charset="0"/>
              <a:buChar char="•"/>
            </a:pPr>
            <a:r>
              <a:rPr lang="ro-RO" dirty="0"/>
              <a:t>Solicitantul trebuie să se încadreze în categoria microîntreprinderilor și întreprinderilor mici;</a:t>
            </a:r>
          </a:p>
          <a:p>
            <a:pPr marL="625475" indent="-285750" algn="just">
              <a:buFont typeface="Arial" panose="020B0604020202020204" pitchFamily="34" charset="0"/>
              <a:buChar char="•"/>
            </a:pPr>
            <a:r>
              <a:rPr lang="ro-RO" dirty="0"/>
              <a:t>Solicitantul propune prin Planul de afaceri să dețină în folosință o exploatație agricolă cu dimensiunea economică de minimum 12.000 SO, respectiv 8.000 SO în zona montană și maximum 100.000 SO;</a:t>
            </a:r>
          </a:p>
          <a:p>
            <a:pPr marL="625475" indent="-285750" algn="just">
              <a:buFont typeface="Arial" panose="020B0604020202020204" pitchFamily="34" charset="0"/>
              <a:buChar char="•"/>
            </a:pPr>
            <a:r>
              <a:rPr lang="ro-RO" dirty="0"/>
              <a:t>Solicitantul prezintă un plan de afaceri viabil care va cuprinde: situația inițială a exploatației, obiectivele și acțiunile ce urmează a fi dezvoltate de solicitant, investițiile vor reprezenta cel puțin 40% din valoarea sprijinului nerambursabil și calendarul de implementare al planului de afaceri.</a:t>
            </a:r>
          </a:p>
          <a:p>
            <a:pPr marL="625475" indent="-285750" algn="just">
              <a:buFont typeface="Arial" panose="020B0604020202020204" pitchFamily="34" charset="0"/>
              <a:buChar char="•"/>
            </a:pPr>
            <a:r>
              <a:rPr lang="ro-RO" dirty="0"/>
              <a:t>Durata maximă de implementare este de 3 ani, respectiv 5 ani pentru sectorul pomicol și struguri de masă.</a:t>
            </a:r>
          </a:p>
          <a:p>
            <a:pPr marL="625475" indent="-285750" algn="just">
              <a:buFont typeface="Arial" panose="020B0604020202020204" pitchFamily="34" charset="0"/>
              <a:buChar char="•"/>
            </a:pPr>
            <a:r>
              <a:rPr lang="ro-RO" dirty="0"/>
              <a:t>Solicitantul se instalează pentru prima data ca tânăr fermieri și nu a mai beneficiat de sprijin prin PNDR 2014-2020 sau PNS, indiferent de forma de organizare cu care vine pentru acordarea sprijinului.</a:t>
            </a:r>
            <a:endParaRPr lang="ro-RO" i="1" dirty="0"/>
          </a:p>
          <a:p>
            <a:pPr marL="285750" indent="-285750">
              <a:buFont typeface="Wingdings" panose="05000000000000000000" pitchFamily="2" charset="2"/>
              <a:buChar char="Ø"/>
            </a:pPr>
            <a:r>
              <a:rPr lang="ro-RO" b="1" dirty="0"/>
              <a:t>Sprijinul public nerambursabil maxim este de 70.000 Euro.</a:t>
            </a:r>
            <a:r>
              <a:rPr lang="ro-RO" dirty="0"/>
              <a:t> </a:t>
            </a:r>
          </a:p>
          <a:p>
            <a:endParaRPr lang="ro-RO" sz="800" dirty="0"/>
          </a:p>
          <a:p>
            <a:r>
              <a:rPr lang="ro-RO" b="1" dirty="0"/>
              <a:t>Rata sprijinului este de 100%.</a:t>
            </a:r>
          </a:p>
        </p:txBody>
      </p:sp>
    </p:spTree>
    <p:extLst>
      <p:ext uri="{BB962C8B-B14F-4D97-AF65-F5344CB8AC3E}">
        <p14:creationId xmlns:p14="http://schemas.microsoft.com/office/powerpoint/2010/main" val="3102750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44</a:t>
            </a:fld>
            <a:endParaRPr lang="ro-RO" dirty="0"/>
          </a:p>
        </p:txBody>
      </p:sp>
      <p:sp>
        <p:nvSpPr>
          <p:cNvPr id="3" name="Rectangle 2"/>
          <p:cNvSpPr/>
          <p:nvPr/>
        </p:nvSpPr>
        <p:spPr>
          <a:xfrm>
            <a:off x="720435" y="1025634"/>
            <a:ext cx="10917383" cy="5078313"/>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30</a:t>
            </a:r>
            <a:r>
              <a:rPr lang="en-US" b="1" u="sng" dirty="0">
                <a:solidFill>
                  <a:srgbClr val="0070C0"/>
                </a:solidFill>
              </a:rPr>
              <a:t> –</a:t>
            </a:r>
            <a:r>
              <a:rPr lang="ro-RO" b="1" u="sng" dirty="0">
                <a:solidFill>
                  <a:srgbClr val="0070C0"/>
                </a:solidFill>
              </a:rPr>
              <a:t> Sprijin pentru instalarea tinerilor fermieri</a:t>
            </a:r>
            <a:r>
              <a:rPr lang="ro-RO" b="1" dirty="0">
                <a:solidFill>
                  <a:srgbClr val="0070C0"/>
                </a:solidFill>
              </a:rPr>
              <a:t> 			</a:t>
            </a:r>
            <a:r>
              <a:rPr lang="ro-RO" b="1" i="1" dirty="0">
                <a:solidFill>
                  <a:srgbClr val="0070C0"/>
                </a:solidFill>
              </a:rPr>
              <a:t>Alocare publică</a:t>
            </a:r>
            <a:r>
              <a:rPr lang="en-US" b="1" i="1" dirty="0">
                <a:solidFill>
                  <a:srgbClr val="0070C0"/>
                </a:solidFill>
              </a:rPr>
              <a:t>: 250</a:t>
            </a:r>
            <a:r>
              <a:rPr lang="ro-RO" b="1" i="1" dirty="0">
                <a:solidFill>
                  <a:srgbClr val="0070C0"/>
                </a:solidFill>
              </a:rPr>
              <a:t>.</a:t>
            </a:r>
            <a:r>
              <a:rPr lang="en-US" b="1" i="1" dirty="0">
                <a:solidFill>
                  <a:srgbClr val="0070C0"/>
                </a:solidFill>
              </a:rPr>
              <a:t>691</a:t>
            </a:r>
            <a:r>
              <a:rPr lang="ro-RO" b="1" i="1" dirty="0">
                <a:solidFill>
                  <a:srgbClr val="0070C0"/>
                </a:solidFill>
              </a:rPr>
              <a:t>.</a:t>
            </a:r>
            <a:r>
              <a:rPr lang="en-US" b="1" i="1" dirty="0">
                <a:solidFill>
                  <a:srgbClr val="0070C0"/>
                </a:solidFill>
              </a:rPr>
              <a:t>764 Euro</a:t>
            </a:r>
            <a:endParaRPr lang="ro-RO" b="1" i="1" dirty="0">
              <a:solidFill>
                <a:srgbClr val="0070C0"/>
              </a:solidFill>
            </a:endParaRPr>
          </a:p>
          <a:p>
            <a:endParaRPr lang="en-US" b="1" dirty="0" smtClean="0"/>
          </a:p>
          <a:p>
            <a:r>
              <a:rPr lang="en-US" b="1" u="sng" dirty="0" err="1">
                <a:solidFill>
                  <a:srgbClr val="0070C0"/>
                </a:solidFill>
              </a:rPr>
              <a:t>Condiții</a:t>
            </a:r>
            <a:r>
              <a:rPr lang="en-US" b="1" u="sng" dirty="0">
                <a:solidFill>
                  <a:srgbClr val="0070C0"/>
                </a:solidFill>
              </a:rPr>
              <a:t> de </a:t>
            </a:r>
            <a:r>
              <a:rPr lang="en-US" b="1" u="sng" dirty="0" err="1">
                <a:solidFill>
                  <a:srgbClr val="0070C0"/>
                </a:solidFill>
              </a:rPr>
              <a:t>eligibilitate</a:t>
            </a:r>
            <a:r>
              <a:rPr lang="en-US" b="1" u="sng" dirty="0">
                <a:solidFill>
                  <a:srgbClr val="0070C0"/>
                </a:solidFill>
              </a:rPr>
              <a:t>:</a:t>
            </a:r>
          </a:p>
          <a:p>
            <a:pPr marL="342900" indent="-342900">
              <a:buFont typeface="Arial" panose="020B0604020202020204" pitchFamily="34" charset="0"/>
              <a:buChar char="•"/>
            </a:pPr>
            <a:r>
              <a:rPr lang="en-US" dirty="0" err="1" smtClean="0"/>
              <a:t>Solicitantul</a:t>
            </a:r>
            <a:r>
              <a:rPr lang="en-US" dirty="0" smtClean="0"/>
              <a:t> </a:t>
            </a:r>
            <a:r>
              <a:rPr lang="en-US" dirty="0"/>
              <a:t>se </a:t>
            </a:r>
            <a:r>
              <a:rPr lang="en-US" dirty="0" err="1"/>
              <a:t>încadrează</a:t>
            </a:r>
            <a:r>
              <a:rPr lang="en-US" dirty="0"/>
              <a:t> </a:t>
            </a:r>
            <a:r>
              <a:rPr lang="en-US" dirty="0" err="1"/>
              <a:t>în</a:t>
            </a:r>
            <a:r>
              <a:rPr lang="en-US" dirty="0"/>
              <a:t> </a:t>
            </a:r>
            <a:r>
              <a:rPr lang="en-US" dirty="0" err="1"/>
              <a:t>definiția</a:t>
            </a:r>
            <a:r>
              <a:rPr lang="en-US" dirty="0"/>
              <a:t> </a:t>
            </a:r>
            <a:r>
              <a:rPr lang="en-US" dirty="0" err="1"/>
              <a:t>tânărului</a:t>
            </a:r>
            <a:r>
              <a:rPr lang="en-US" dirty="0"/>
              <a:t> </a:t>
            </a:r>
            <a:r>
              <a:rPr lang="en-US" dirty="0" err="1"/>
              <a:t>fermier</a:t>
            </a:r>
            <a:r>
              <a:rPr lang="en-US" dirty="0"/>
              <a:t>;</a:t>
            </a:r>
          </a:p>
          <a:p>
            <a:pPr marL="342900" indent="-342900">
              <a:buFont typeface="Arial" panose="020B0604020202020204" pitchFamily="34" charset="0"/>
              <a:buChar char="•"/>
            </a:pPr>
            <a:r>
              <a:rPr lang="en-US" dirty="0" err="1" smtClean="0"/>
              <a:t>Solicitantul</a:t>
            </a:r>
            <a:r>
              <a:rPr lang="en-US" dirty="0" smtClean="0"/>
              <a:t> </a:t>
            </a:r>
            <a:r>
              <a:rPr lang="en-US" dirty="0" err="1"/>
              <a:t>va</a:t>
            </a:r>
            <a:r>
              <a:rPr lang="en-US" dirty="0"/>
              <a:t> </a:t>
            </a:r>
            <a:r>
              <a:rPr lang="en-US" dirty="0" err="1"/>
              <a:t>figura</a:t>
            </a:r>
            <a:r>
              <a:rPr lang="en-US" dirty="0"/>
              <a:t> </a:t>
            </a:r>
            <a:r>
              <a:rPr lang="en-US" dirty="0" err="1"/>
              <a:t>în</a:t>
            </a:r>
            <a:r>
              <a:rPr lang="en-US" dirty="0"/>
              <a:t> </a:t>
            </a:r>
            <a:r>
              <a:rPr lang="en-US" dirty="0" err="1"/>
              <a:t>sistemul</a:t>
            </a:r>
            <a:r>
              <a:rPr lang="en-US" dirty="0"/>
              <a:t> APIA/ANSVSA (</a:t>
            </a:r>
            <a:r>
              <a:rPr lang="en-US" dirty="0" err="1"/>
              <a:t>după</a:t>
            </a:r>
            <a:r>
              <a:rPr lang="en-US" dirty="0"/>
              <a:t> </a:t>
            </a:r>
            <a:r>
              <a:rPr lang="en-US" dirty="0" err="1"/>
              <a:t>caz</a:t>
            </a:r>
            <a:r>
              <a:rPr lang="en-US" dirty="0"/>
              <a:t>), anterior </a:t>
            </a:r>
            <a:r>
              <a:rPr lang="en-US" dirty="0" err="1"/>
              <a:t>depunerii</a:t>
            </a:r>
            <a:r>
              <a:rPr lang="en-US" dirty="0"/>
              <a:t> </a:t>
            </a:r>
            <a:r>
              <a:rPr lang="en-US" dirty="0" err="1"/>
              <a:t>cererii</a:t>
            </a:r>
            <a:r>
              <a:rPr lang="en-US" dirty="0"/>
              <a:t> de </a:t>
            </a:r>
            <a:r>
              <a:rPr lang="en-US" dirty="0" err="1"/>
              <a:t>finanțare</a:t>
            </a:r>
            <a:r>
              <a:rPr lang="en-US" dirty="0"/>
              <a:t>, cu forma de </a:t>
            </a:r>
            <a:r>
              <a:rPr lang="en-US" dirty="0" err="1"/>
              <a:t>desfășurare</a:t>
            </a:r>
            <a:r>
              <a:rPr lang="en-US" dirty="0"/>
              <a:t> a </a:t>
            </a:r>
            <a:r>
              <a:rPr lang="en-US" dirty="0" err="1"/>
              <a:t>activității</a:t>
            </a:r>
            <a:r>
              <a:rPr lang="en-US" dirty="0"/>
              <a:t> </a:t>
            </a:r>
            <a:r>
              <a:rPr lang="en-US" dirty="0" err="1"/>
              <a:t>economice</a:t>
            </a:r>
            <a:r>
              <a:rPr lang="en-US" dirty="0"/>
              <a:t> cu care </a:t>
            </a:r>
            <a:r>
              <a:rPr lang="en-US" dirty="0" err="1"/>
              <a:t>solicită</a:t>
            </a:r>
            <a:r>
              <a:rPr lang="en-US" dirty="0"/>
              <a:t> </a:t>
            </a:r>
            <a:r>
              <a:rPr lang="en-US" dirty="0" err="1"/>
              <a:t>sprijin</a:t>
            </a:r>
            <a:r>
              <a:rPr lang="en-US" dirty="0"/>
              <a:t> </a:t>
            </a:r>
            <a:r>
              <a:rPr lang="en-US" dirty="0" err="1"/>
              <a:t>prin</a:t>
            </a:r>
            <a:r>
              <a:rPr lang="en-US" dirty="0"/>
              <a:t> </a:t>
            </a:r>
            <a:r>
              <a:rPr lang="en-US" dirty="0" err="1"/>
              <a:t>prezenta</a:t>
            </a:r>
            <a:r>
              <a:rPr lang="en-US" dirty="0"/>
              <a:t> </a:t>
            </a:r>
            <a:r>
              <a:rPr lang="en-US" dirty="0" err="1"/>
              <a:t>intervenție</a:t>
            </a:r>
            <a:r>
              <a:rPr lang="en-US" dirty="0"/>
              <a:t>;</a:t>
            </a:r>
          </a:p>
          <a:p>
            <a:pPr marL="342900" indent="-342900">
              <a:buFont typeface="Arial" panose="020B0604020202020204" pitchFamily="34" charset="0"/>
              <a:buChar char="•"/>
            </a:pPr>
            <a:r>
              <a:rPr lang="en-US" dirty="0" err="1" smtClean="0"/>
              <a:t>Solicitantul</a:t>
            </a:r>
            <a:r>
              <a:rPr lang="en-US" dirty="0" smtClean="0"/>
              <a:t> </a:t>
            </a:r>
            <a:r>
              <a:rPr lang="en-US" dirty="0" err="1"/>
              <a:t>trebuie</a:t>
            </a:r>
            <a:r>
              <a:rPr lang="en-US" dirty="0"/>
              <a:t> </a:t>
            </a:r>
            <a:r>
              <a:rPr lang="en-US" dirty="0" err="1"/>
              <a:t>să</a:t>
            </a:r>
            <a:r>
              <a:rPr lang="en-US" dirty="0"/>
              <a:t> se </a:t>
            </a:r>
            <a:r>
              <a:rPr lang="en-US" dirty="0" err="1"/>
              <a:t>încadreze</a:t>
            </a:r>
            <a:r>
              <a:rPr lang="en-US" dirty="0"/>
              <a:t> </a:t>
            </a:r>
            <a:r>
              <a:rPr lang="en-US" dirty="0" err="1"/>
              <a:t>în</a:t>
            </a:r>
            <a:r>
              <a:rPr lang="en-US" dirty="0"/>
              <a:t> </a:t>
            </a:r>
            <a:r>
              <a:rPr lang="en-US" dirty="0" err="1"/>
              <a:t>categoria</a:t>
            </a:r>
            <a:r>
              <a:rPr lang="en-US" dirty="0"/>
              <a:t> </a:t>
            </a:r>
            <a:r>
              <a:rPr lang="en-US" dirty="0" err="1"/>
              <a:t>microîntreprinderilor</a:t>
            </a:r>
            <a:r>
              <a:rPr lang="en-US" dirty="0"/>
              <a:t> </a:t>
            </a:r>
            <a:r>
              <a:rPr lang="en-US" dirty="0" err="1"/>
              <a:t>și</a:t>
            </a:r>
            <a:r>
              <a:rPr lang="en-US" dirty="0"/>
              <a:t> </a:t>
            </a:r>
            <a:r>
              <a:rPr lang="en-US" dirty="0" err="1"/>
              <a:t>întreprinderilor</a:t>
            </a:r>
            <a:r>
              <a:rPr lang="en-US" dirty="0"/>
              <a:t> </a:t>
            </a:r>
            <a:r>
              <a:rPr lang="en-US" dirty="0" err="1"/>
              <a:t>mici</a:t>
            </a:r>
            <a:r>
              <a:rPr lang="en-US" dirty="0"/>
              <a:t>;</a:t>
            </a:r>
          </a:p>
          <a:p>
            <a:pPr marL="342900" indent="-342900">
              <a:buFont typeface="Arial" panose="020B0604020202020204" pitchFamily="34" charset="0"/>
              <a:buChar char="•"/>
            </a:pPr>
            <a:r>
              <a:rPr lang="en-US" dirty="0" err="1" smtClean="0"/>
              <a:t>Solicitantul</a:t>
            </a:r>
            <a:r>
              <a:rPr lang="en-US" dirty="0" smtClean="0"/>
              <a:t> </a:t>
            </a:r>
            <a:r>
              <a:rPr lang="en-US" dirty="0" err="1"/>
              <a:t>propune</a:t>
            </a:r>
            <a:r>
              <a:rPr lang="en-US" dirty="0"/>
              <a:t> </a:t>
            </a:r>
            <a:r>
              <a:rPr lang="en-US" dirty="0" err="1"/>
              <a:t>prin</a:t>
            </a:r>
            <a:r>
              <a:rPr lang="en-US" dirty="0"/>
              <a:t> </a:t>
            </a:r>
            <a:r>
              <a:rPr lang="en-US" dirty="0" err="1"/>
              <a:t>Planul</a:t>
            </a:r>
            <a:r>
              <a:rPr lang="en-US" dirty="0"/>
              <a:t> de </a:t>
            </a:r>
            <a:r>
              <a:rPr lang="en-US" dirty="0" err="1"/>
              <a:t>afaceri</a:t>
            </a:r>
            <a:r>
              <a:rPr lang="en-US" dirty="0"/>
              <a:t> </a:t>
            </a:r>
            <a:r>
              <a:rPr lang="en-US" dirty="0" err="1"/>
              <a:t>să</a:t>
            </a:r>
            <a:r>
              <a:rPr lang="en-US" dirty="0"/>
              <a:t> </a:t>
            </a:r>
            <a:r>
              <a:rPr lang="en-US" dirty="0" err="1"/>
              <a:t>dețină</a:t>
            </a:r>
            <a:r>
              <a:rPr lang="en-US" dirty="0"/>
              <a:t> </a:t>
            </a:r>
            <a:r>
              <a:rPr lang="en-US" dirty="0" err="1"/>
              <a:t>în</a:t>
            </a:r>
            <a:r>
              <a:rPr lang="en-US" dirty="0"/>
              <a:t> </a:t>
            </a:r>
            <a:r>
              <a:rPr lang="en-US" dirty="0" err="1"/>
              <a:t>folosință</a:t>
            </a:r>
            <a:r>
              <a:rPr lang="en-US" dirty="0"/>
              <a:t> o </a:t>
            </a:r>
            <a:r>
              <a:rPr lang="en-US" dirty="0" err="1"/>
              <a:t>exploatație</a:t>
            </a:r>
            <a:r>
              <a:rPr lang="en-US" dirty="0"/>
              <a:t> </a:t>
            </a:r>
            <a:r>
              <a:rPr lang="en-US" dirty="0" err="1"/>
              <a:t>agricolă</a:t>
            </a:r>
            <a:r>
              <a:rPr lang="en-US" dirty="0"/>
              <a:t> cu </a:t>
            </a:r>
            <a:r>
              <a:rPr lang="en-US" dirty="0" err="1"/>
              <a:t>dimensiunea</a:t>
            </a:r>
            <a:r>
              <a:rPr lang="en-US" dirty="0"/>
              <a:t> </a:t>
            </a:r>
            <a:r>
              <a:rPr lang="en-US" dirty="0" err="1"/>
              <a:t>economică</a:t>
            </a:r>
            <a:r>
              <a:rPr lang="en-US" dirty="0"/>
              <a:t> de minimum 12.000 SO, </a:t>
            </a:r>
            <a:r>
              <a:rPr lang="en-US" dirty="0" err="1"/>
              <a:t>respectiv</a:t>
            </a:r>
            <a:r>
              <a:rPr lang="en-US" dirty="0"/>
              <a:t> 8.000 SO </a:t>
            </a:r>
            <a:r>
              <a:rPr lang="en-US" dirty="0" err="1"/>
              <a:t>în</a:t>
            </a:r>
            <a:r>
              <a:rPr lang="en-US" dirty="0"/>
              <a:t> zona </a:t>
            </a:r>
            <a:r>
              <a:rPr lang="en-US" dirty="0" err="1"/>
              <a:t>montană</a:t>
            </a:r>
            <a:r>
              <a:rPr lang="en-US" dirty="0"/>
              <a:t> </a:t>
            </a:r>
            <a:r>
              <a:rPr lang="en-US" dirty="0" err="1"/>
              <a:t>și</a:t>
            </a:r>
            <a:r>
              <a:rPr lang="en-US" dirty="0"/>
              <a:t> maximum 100.000 SO;</a:t>
            </a:r>
          </a:p>
          <a:p>
            <a:pPr marL="342900" indent="-342900">
              <a:buFont typeface="Arial" panose="020B0604020202020204" pitchFamily="34" charset="0"/>
              <a:buChar char="•"/>
            </a:pPr>
            <a:r>
              <a:rPr lang="en-US" dirty="0" err="1" smtClean="0"/>
              <a:t>Solicitantul</a:t>
            </a:r>
            <a:r>
              <a:rPr lang="en-US" dirty="0" smtClean="0"/>
              <a:t> </a:t>
            </a:r>
            <a:r>
              <a:rPr lang="en-US" dirty="0" err="1"/>
              <a:t>prezintă</a:t>
            </a:r>
            <a:r>
              <a:rPr lang="en-US" dirty="0"/>
              <a:t> un plan de </a:t>
            </a:r>
            <a:r>
              <a:rPr lang="en-US" dirty="0" err="1"/>
              <a:t>afaceri</a:t>
            </a:r>
            <a:r>
              <a:rPr lang="en-US" dirty="0"/>
              <a:t> </a:t>
            </a:r>
            <a:r>
              <a:rPr lang="en-US" dirty="0" err="1"/>
              <a:t>viabil</a:t>
            </a:r>
            <a:r>
              <a:rPr lang="en-US" dirty="0"/>
              <a:t> care </a:t>
            </a:r>
            <a:r>
              <a:rPr lang="en-US" dirty="0" err="1"/>
              <a:t>va</a:t>
            </a:r>
            <a:r>
              <a:rPr lang="en-US" dirty="0"/>
              <a:t> </a:t>
            </a:r>
            <a:r>
              <a:rPr lang="en-US" dirty="0" err="1"/>
              <a:t>cuprinde</a:t>
            </a:r>
            <a:r>
              <a:rPr lang="en-US" dirty="0"/>
              <a:t>:</a:t>
            </a:r>
          </a:p>
          <a:p>
            <a:pPr marL="1314450" lvl="2" indent="-400050">
              <a:buFont typeface="+mj-lt"/>
              <a:buAutoNum type="romanLcPeriod"/>
            </a:pPr>
            <a:r>
              <a:rPr lang="en-US" dirty="0" err="1" smtClean="0"/>
              <a:t>situația</a:t>
            </a:r>
            <a:r>
              <a:rPr lang="en-US" dirty="0" smtClean="0"/>
              <a:t> </a:t>
            </a:r>
            <a:r>
              <a:rPr lang="en-US" dirty="0" err="1"/>
              <a:t>inițială</a:t>
            </a:r>
            <a:r>
              <a:rPr lang="en-US" dirty="0"/>
              <a:t> a </a:t>
            </a:r>
            <a:r>
              <a:rPr lang="en-US" dirty="0" err="1" smtClean="0"/>
              <a:t>exploatației</a:t>
            </a:r>
            <a:r>
              <a:rPr lang="en-US" dirty="0" smtClean="0"/>
              <a:t>;</a:t>
            </a:r>
          </a:p>
          <a:p>
            <a:pPr marL="1314450" lvl="2" indent="-400050">
              <a:buFont typeface="+mj-lt"/>
              <a:buAutoNum type="romanLcPeriod"/>
            </a:pPr>
            <a:r>
              <a:rPr lang="en-US" dirty="0" err="1" smtClean="0"/>
              <a:t>obiectivele</a:t>
            </a:r>
            <a:r>
              <a:rPr lang="en-US" dirty="0" smtClean="0"/>
              <a:t> </a:t>
            </a:r>
            <a:r>
              <a:rPr lang="en-US" dirty="0" err="1"/>
              <a:t>și</a:t>
            </a:r>
            <a:r>
              <a:rPr lang="en-US" dirty="0"/>
              <a:t> </a:t>
            </a:r>
            <a:r>
              <a:rPr lang="en-US" dirty="0" err="1"/>
              <a:t>acțiunile</a:t>
            </a:r>
            <a:r>
              <a:rPr lang="en-US" dirty="0"/>
              <a:t> </a:t>
            </a:r>
            <a:r>
              <a:rPr lang="en-US" dirty="0" err="1"/>
              <a:t>ce</a:t>
            </a:r>
            <a:r>
              <a:rPr lang="en-US" dirty="0"/>
              <a:t> </a:t>
            </a:r>
            <a:r>
              <a:rPr lang="en-US" dirty="0" err="1"/>
              <a:t>urmează</a:t>
            </a:r>
            <a:r>
              <a:rPr lang="en-US" dirty="0"/>
              <a:t> a fi </a:t>
            </a:r>
            <a:r>
              <a:rPr lang="en-US" dirty="0" err="1"/>
              <a:t>dezvoltate</a:t>
            </a:r>
            <a:r>
              <a:rPr lang="en-US" dirty="0"/>
              <a:t> de </a:t>
            </a:r>
            <a:r>
              <a:rPr lang="en-US" dirty="0" smtClean="0"/>
              <a:t>solicitant;</a:t>
            </a:r>
          </a:p>
          <a:p>
            <a:pPr marL="1314450" lvl="2" indent="-400050">
              <a:buFont typeface="+mj-lt"/>
              <a:buAutoNum type="romanLcPeriod"/>
            </a:pPr>
            <a:r>
              <a:rPr lang="en-US" dirty="0" err="1" smtClean="0"/>
              <a:t>investițiile</a:t>
            </a:r>
            <a:r>
              <a:rPr lang="en-US" dirty="0" smtClean="0"/>
              <a:t> </a:t>
            </a:r>
            <a:r>
              <a:rPr lang="en-US" dirty="0" err="1"/>
              <a:t>vor</a:t>
            </a:r>
            <a:r>
              <a:rPr lang="en-US" dirty="0"/>
              <a:t> </a:t>
            </a:r>
            <a:r>
              <a:rPr lang="en-US" dirty="0" err="1"/>
              <a:t>reprezenta</a:t>
            </a:r>
            <a:r>
              <a:rPr lang="en-US" dirty="0"/>
              <a:t> </a:t>
            </a:r>
            <a:r>
              <a:rPr lang="en-US" dirty="0" err="1"/>
              <a:t>cel</a:t>
            </a:r>
            <a:r>
              <a:rPr lang="en-US" dirty="0"/>
              <a:t> </a:t>
            </a:r>
            <a:r>
              <a:rPr lang="en-US" dirty="0" err="1"/>
              <a:t>puțin</a:t>
            </a:r>
            <a:r>
              <a:rPr lang="en-US" dirty="0"/>
              <a:t> 40% din </a:t>
            </a:r>
            <a:r>
              <a:rPr lang="en-US" dirty="0" err="1"/>
              <a:t>valoarea</a:t>
            </a:r>
            <a:r>
              <a:rPr lang="en-US" dirty="0"/>
              <a:t> </a:t>
            </a:r>
            <a:r>
              <a:rPr lang="en-US" dirty="0" err="1"/>
              <a:t>sprijinului</a:t>
            </a:r>
            <a:r>
              <a:rPr lang="en-US" dirty="0"/>
              <a:t> </a:t>
            </a:r>
            <a:r>
              <a:rPr lang="en-US" dirty="0" err="1" smtClean="0"/>
              <a:t>nerambursabil</a:t>
            </a:r>
            <a:r>
              <a:rPr lang="en-US" dirty="0" smtClean="0"/>
              <a:t>;</a:t>
            </a:r>
          </a:p>
          <a:p>
            <a:pPr marL="1314450" lvl="2" indent="-400050">
              <a:buFont typeface="+mj-lt"/>
              <a:buAutoNum type="romanLcPeriod"/>
            </a:pPr>
            <a:r>
              <a:rPr lang="en-US" dirty="0" err="1" smtClean="0"/>
              <a:t>calendarul</a:t>
            </a:r>
            <a:r>
              <a:rPr lang="en-US" dirty="0" smtClean="0"/>
              <a:t> </a:t>
            </a:r>
            <a:r>
              <a:rPr lang="en-US" dirty="0"/>
              <a:t>de </a:t>
            </a:r>
            <a:r>
              <a:rPr lang="en-US" dirty="0" err="1"/>
              <a:t>implementare</a:t>
            </a:r>
            <a:r>
              <a:rPr lang="en-US" dirty="0"/>
              <a:t> al </a:t>
            </a:r>
            <a:r>
              <a:rPr lang="en-US" dirty="0" err="1"/>
              <a:t>planului</a:t>
            </a:r>
            <a:r>
              <a:rPr lang="en-US" dirty="0"/>
              <a:t> de </a:t>
            </a:r>
            <a:r>
              <a:rPr lang="en-US" dirty="0" err="1"/>
              <a:t>afaceri</a:t>
            </a:r>
            <a:r>
              <a:rPr lang="en-US" dirty="0"/>
              <a:t>.</a:t>
            </a:r>
          </a:p>
          <a:p>
            <a:pPr marL="342900" indent="-342900">
              <a:buFont typeface="Arial" panose="020B0604020202020204" pitchFamily="34" charset="0"/>
              <a:buChar char="•"/>
            </a:pPr>
            <a:r>
              <a:rPr lang="en-US" dirty="0" err="1" smtClean="0"/>
              <a:t>Durata</a:t>
            </a:r>
            <a:r>
              <a:rPr lang="en-US" dirty="0" smtClean="0"/>
              <a:t> </a:t>
            </a:r>
            <a:r>
              <a:rPr lang="en-US" dirty="0" err="1"/>
              <a:t>maximă</a:t>
            </a:r>
            <a:r>
              <a:rPr lang="en-US" dirty="0"/>
              <a:t> de </a:t>
            </a:r>
            <a:r>
              <a:rPr lang="en-US" dirty="0" err="1"/>
              <a:t>implementare</a:t>
            </a:r>
            <a:r>
              <a:rPr lang="en-US" dirty="0"/>
              <a:t> </a:t>
            </a:r>
            <a:r>
              <a:rPr lang="en-US" dirty="0" err="1"/>
              <a:t>este</a:t>
            </a:r>
            <a:r>
              <a:rPr lang="en-US" dirty="0"/>
              <a:t> de 3 </a:t>
            </a:r>
            <a:r>
              <a:rPr lang="en-US" dirty="0" err="1"/>
              <a:t>ani</a:t>
            </a:r>
            <a:r>
              <a:rPr lang="en-US" dirty="0"/>
              <a:t>, </a:t>
            </a:r>
            <a:r>
              <a:rPr lang="en-US" dirty="0" err="1"/>
              <a:t>respectiv</a:t>
            </a:r>
            <a:r>
              <a:rPr lang="en-US" dirty="0"/>
              <a:t> 5 </a:t>
            </a:r>
            <a:r>
              <a:rPr lang="en-US" dirty="0" err="1"/>
              <a:t>ani</a:t>
            </a:r>
            <a:r>
              <a:rPr lang="en-US" dirty="0"/>
              <a:t> </a:t>
            </a:r>
            <a:r>
              <a:rPr lang="en-US" dirty="0" err="1"/>
              <a:t>pentru</a:t>
            </a:r>
            <a:r>
              <a:rPr lang="en-US" dirty="0"/>
              <a:t> </a:t>
            </a:r>
            <a:r>
              <a:rPr lang="en-US" dirty="0" err="1"/>
              <a:t>sectorul</a:t>
            </a:r>
            <a:r>
              <a:rPr lang="en-US" dirty="0"/>
              <a:t> </a:t>
            </a:r>
            <a:r>
              <a:rPr lang="en-US" dirty="0" err="1"/>
              <a:t>pomicol</a:t>
            </a:r>
            <a:r>
              <a:rPr lang="en-US" dirty="0"/>
              <a:t> </a:t>
            </a:r>
            <a:r>
              <a:rPr lang="en-US" dirty="0" err="1"/>
              <a:t>și</a:t>
            </a:r>
            <a:r>
              <a:rPr lang="en-US" dirty="0"/>
              <a:t> </a:t>
            </a:r>
            <a:r>
              <a:rPr lang="en-US" dirty="0" err="1"/>
              <a:t>struguri</a:t>
            </a:r>
            <a:r>
              <a:rPr lang="en-US" dirty="0"/>
              <a:t> de </a:t>
            </a:r>
            <a:r>
              <a:rPr lang="en-US" dirty="0" err="1"/>
              <a:t>masă</a:t>
            </a:r>
            <a:r>
              <a:rPr lang="en-US" dirty="0"/>
              <a:t>.</a:t>
            </a:r>
          </a:p>
          <a:p>
            <a:pPr marL="342900" indent="-342900">
              <a:buFont typeface="Arial" panose="020B0604020202020204" pitchFamily="34" charset="0"/>
              <a:buChar char="•"/>
            </a:pPr>
            <a:r>
              <a:rPr lang="en-US" dirty="0" err="1" smtClean="0"/>
              <a:t>Solicitantul</a:t>
            </a:r>
            <a:r>
              <a:rPr lang="en-US" dirty="0" smtClean="0"/>
              <a:t> </a:t>
            </a:r>
            <a:r>
              <a:rPr lang="en-US" dirty="0"/>
              <a:t>se </a:t>
            </a:r>
            <a:r>
              <a:rPr lang="en-US" dirty="0" err="1"/>
              <a:t>instalează</a:t>
            </a:r>
            <a:r>
              <a:rPr lang="en-US" dirty="0"/>
              <a:t> </a:t>
            </a:r>
            <a:r>
              <a:rPr lang="en-US" dirty="0" err="1"/>
              <a:t>pentru</a:t>
            </a:r>
            <a:r>
              <a:rPr lang="en-US" dirty="0"/>
              <a:t> prima data ca </a:t>
            </a:r>
            <a:r>
              <a:rPr lang="en-US" dirty="0" err="1"/>
              <a:t>tânăr</a:t>
            </a:r>
            <a:r>
              <a:rPr lang="en-US" dirty="0"/>
              <a:t> </a:t>
            </a:r>
            <a:r>
              <a:rPr lang="en-US" dirty="0" err="1"/>
              <a:t>fermieri</a:t>
            </a:r>
            <a:r>
              <a:rPr lang="en-US" dirty="0"/>
              <a:t> </a:t>
            </a:r>
            <a:r>
              <a:rPr lang="en-US" dirty="0" err="1"/>
              <a:t>și</a:t>
            </a:r>
            <a:r>
              <a:rPr lang="en-US" dirty="0"/>
              <a:t> nu a </a:t>
            </a:r>
            <a:r>
              <a:rPr lang="en-US" dirty="0" err="1"/>
              <a:t>mai</a:t>
            </a:r>
            <a:r>
              <a:rPr lang="en-US" dirty="0"/>
              <a:t> </a:t>
            </a:r>
            <a:r>
              <a:rPr lang="en-US" dirty="0" err="1"/>
              <a:t>beneficiat</a:t>
            </a:r>
            <a:r>
              <a:rPr lang="en-US" dirty="0"/>
              <a:t> de </a:t>
            </a:r>
            <a:r>
              <a:rPr lang="en-US" dirty="0" err="1"/>
              <a:t>sprijin</a:t>
            </a:r>
            <a:r>
              <a:rPr lang="en-US" dirty="0"/>
              <a:t> </a:t>
            </a:r>
            <a:r>
              <a:rPr lang="en-US" dirty="0" err="1"/>
              <a:t>prin</a:t>
            </a:r>
            <a:r>
              <a:rPr lang="en-US" dirty="0"/>
              <a:t> PNDR 2014-2020 </a:t>
            </a:r>
            <a:r>
              <a:rPr lang="en-US" dirty="0" err="1"/>
              <a:t>sau</a:t>
            </a:r>
            <a:r>
              <a:rPr lang="en-US" dirty="0"/>
              <a:t> PNS, </a:t>
            </a:r>
            <a:r>
              <a:rPr lang="en-US" dirty="0" err="1"/>
              <a:t>indiferent</a:t>
            </a:r>
            <a:r>
              <a:rPr lang="en-US" dirty="0"/>
              <a:t> de forma de </a:t>
            </a:r>
            <a:r>
              <a:rPr lang="en-US" dirty="0" err="1"/>
              <a:t>organizare</a:t>
            </a:r>
            <a:r>
              <a:rPr lang="en-US" dirty="0"/>
              <a:t> cu care vine </a:t>
            </a:r>
            <a:r>
              <a:rPr lang="en-US" dirty="0" err="1"/>
              <a:t>pentru</a:t>
            </a:r>
            <a:r>
              <a:rPr lang="en-US" dirty="0"/>
              <a:t> </a:t>
            </a:r>
            <a:r>
              <a:rPr lang="en-US" dirty="0" err="1"/>
              <a:t>acordarea</a:t>
            </a:r>
            <a:r>
              <a:rPr lang="en-US" dirty="0"/>
              <a:t> </a:t>
            </a:r>
            <a:r>
              <a:rPr lang="en-US" dirty="0" err="1"/>
              <a:t>sprijinului</a:t>
            </a:r>
            <a:r>
              <a:rPr lang="en-US" dirty="0"/>
              <a:t>.</a:t>
            </a:r>
          </a:p>
          <a:p>
            <a:endParaRPr lang="ro-RO" b="1" dirty="0"/>
          </a:p>
        </p:txBody>
      </p:sp>
    </p:spTree>
    <p:extLst>
      <p:ext uri="{BB962C8B-B14F-4D97-AF65-F5344CB8AC3E}">
        <p14:creationId xmlns:p14="http://schemas.microsoft.com/office/powerpoint/2010/main" val="3219584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45</a:t>
            </a:fld>
            <a:endParaRPr lang="ro-RO" dirty="0"/>
          </a:p>
        </p:txBody>
      </p:sp>
      <p:sp>
        <p:nvSpPr>
          <p:cNvPr id="3" name="Rectangle 2"/>
          <p:cNvSpPr/>
          <p:nvPr/>
        </p:nvSpPr>
        <p:spPr>
          <a:xfrm>
            <a:off x="720435" y="1233845"/>
            <a:ext cx="11147460" cy="4985980"/>
          </a:xfrm>
          <a:prstGeom prst="rect">
            <a:avLst/>
          </a:prstGeom>
        </p:spPr>
        <p:txBody>
          <a:bodyPr wrap="square">
            <a:spAutoFit/>
          </a:bodyPr>
          <a:lstStyle/>
          <a:p>
            <a:pPr>
              <a:spcBef>
                <a:spcPts val="600"/>
              </a:spcBef>
            </a:pPr>
            <a:r>
              <a:rPr lang="en-US" b="1" u="sng" dirty="0">
                <a:solidFill>
                  <a:srgbClr val="0070C0"/>
                </a:solidFill>
              </a:rPr>
              <a:t>DR-1</a:t>
            </a:r>
            <a:r>
              <a:rPr lang="ro-RO" b="1" u="sng" dirty="0">
                <a:solidFill>
                  <a:srgbClr val="0070C0"/>
                </a:solidFill>
              </a:rPr>
              <a:t>2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consolidarea</a:t>
            </a:r>
            <a:r>
              <a:rPr lang="en-US" b="1" u="sng" dirty="0">
                <a:solidFill>
                  <a:srgbClr val="0070C0"/>
                </a:solidFill>
              </a:rPr>
              <a:t> </a:t>
            </a:r>
            <a:r>
              <a:rPr lang="en-US" b="1" u="sng" dirty="0" err="1">
                <a:solidFill>
                  <a:srgbClr val="0070C0"/>
                </a:solidFill>
              </a:rPr>
              <a:t>exploatațiilor</a:t>
            </a:r>
            <a:r>
              <a:rPr lang="en-US" b="1" u="sng" dirty="0">
                <a:solidFill>
                  <a:srgbClr val="0070C0"/>
                </a:solidFill>
              </a:rPr>
              <a:t> </a:t>
            </a:r>
            <a:r>
              <a:rPr lang="en-US" b="1" u="sng" dirty="0" err="1">
                <a:solidFill>
                  <a:srgbClr val="0070C0"/>
                </a:solidFill>
              </a:rPr>
              <a:t>tinerilor</a:t>
            </a:r>
            <a:r>
              <a:rPr lang="en-US" b="1" u="sng" dirty="0">
                <a:solidFill>
                  <a:srgbClr val="0070C0"/>
                </a:solidFill>
              </a:rPr>
              <a:t> </a:t>
            </a:r>
            <a:r>
              <a:rPr lang="en-US" b="1" u="sng" dirty="0" err="1">
                <a:solidFill>
                  <a:srgbClr val="0070C0"/>
                </a:solidFill>
              </a:rPr>
              <a:t>fermieri</a:t>
            </a:r>
            <a:r>
              <a:rPr lang="en-US" b="1" u="sng" dirty="0">
                <a:solidFill>
                  <a:srgbClr val="0070C0"/>
                </a:solidFill>
              </a:rPr>
              <a:t> </a:t>
            </a:r>
            <a:r>
              <a:rPr lang="en-US" b="1" u="sng" dirty="0" err="1">
                <a:solidFill>
                  <a:srgbClr val="0070C0"/>
                </a:solidFill>
              </a:rPr>
              <a:t>instalați</a:t>
            </a:r>
            <a:r>
              <a:rPr lang="en-US" b="1" u="sng" dirty="0">
                <a:solidFill>
                  <a:srgbClr val="0070C0"/>
                </a:solidFill>
              </a:rPr>
              <a:t> </a:t>
            </a:r>
            <a:r>
              <a:rPr lang="en-US" b="1" u="sng" dirty="0" err="1">
                <a:solidFill>
                  <a:srgbClr val="0070C0"/>
                </a:solidFill>
              </a:rPr>
              <a:t>și</a:t>
            </a:r>
            <a:r>
              <a:rPr lang="en-US" b="1" u="sng" dirty="0">
                <a:solidFill>
                  <a:srgbClr val="0070C0"/>
                </a:solidFill>
              </a:rPr>
              <a:t> a </a:t>
            </a:r>
            <a:r>
              <a:rPr lang="en-US" b="1" u="sng" dirty="0" err="1">
                <a:solidFill>
                  <a:srgbClr val="0070C0"/>
                </a:solidFill>
              </a:rPr>
              <a:t>fermierilor</a:t>
            </a:r>
            <a:r>
              <a:rPr lang="en-US" b="1" u="sng" dirty="0">
                <a:solidFill>
                  <a:srgbClr val="0070C0"/>
                </a:solidFill>
              </a:rPr>
              <a:t> recent </a:t>
            </a:r>
            <a:r>
              <a:rPr lang="en-US" b="1" u="sng" dirty="0" err="1">
                <a:solidFill>
                  <a:srgbClr val="0070C0"/>
                </a:solidFill>
              </a:rPr>
              <a:t>instalați</a:t>
            </a:r>
            <a:r>
              <a:rPr lang="ro-RO" b="1" u="sng" dirty="0">
                <a:solidFill>
                  <a:srgbClr val="0070C0"/>
                </a:solidFill>
              </a:rPr>
              <a:t> </a:t>
            </a:r>
          </a:p>
          <a:p>
            <a:pPr>
              <a:spcBef>
                <a:spcPts val="600"/>
              </a:spcBef>
            </a:pPr>
            <a:r>
              <a:rPr lang="ro-RO" b="1" i="1" dirty="0">
                <a:solidFill>
                  <a:srgbClr val="0070C0"/>
                </a:solidFill>
              </a:rPr>
              <a:t>Alocare publică</a:t>
            </a:r>
            <a:r>
              <a:rPr lang="en-US" b="1" i="1" dirty="0">
                <a:solidFill>
                  <a:srgbClr val="0070C0"/>
                </a:solidFill>
              </a:rPr>
              <a:t>: </a:t>
            </a:r>
            <a:r>
              <a:rPr lang="ro-RO" b="1" i="1" dirty="0">
                <a:solidFill>
                  <a:srgbClr val="0070C0"/>
                </a:solidFill>
              </a:rPr>
              <a:t>169.589.647 </a:t>
            </a:r>
            <a:r>
              <a:rPr lang="en-US" b="1" i="1" dirty="0">
                <a:solidFill>
                  <a:srgbClr val="0070C0"/>
                </a:solidFill>
              </a:rPr>
              <a:t>Euro</a:t>
            </a:r>
            <a:endParaRPr lang="ro-RO" b="1" i="1" dirty="0">
              <a:solidFill>
                <a:srgbClr val="0070C0"/>
              </a:solidFill>
            </a:endParaRPr>
          </a:p>
          <a:p>
            <a:pPr>
              <a:spcBef>
                <a:spcPts val="600"/>
              </a:spcBef>
            </a:pPr>
            <a:r>
              <a:rPr lang="en-US" b="1" dirty="0" err="1"/>
              <a:t>Beneficiarii</a:t>
            </a:r>
            <a:r>
              <a:rPr lang="en-US" b="1" dirty="0"/>
              <a:t>: </a:t>
            </a:r>
            <a:r>
              <a:rPr lang="en-US" dirty="0" err="1"/>
              <a:t>Tinerii</a:t>
            </a:r>
            <a:r>
              <a:rPr lang="en-US" dirty="0"/>
              <a:t> </a:t>
            </a:r>
            <a:r>
              <a:rPr lang="en-US" dirty="0" err="1"/>
              <a:t>fermieri</a:t>
            </a:r>
            <a:r>
              <a:rPr lang="en-US" dirty="0"/>
              <a:t> care au </a:t>
            </a:r>
            <a:r>
              <a:rPr lang="en-US" dirty="0" err="1"/>
              <a:t>finalizat</a:t>
            </a:r>
            <a:r>
              <a:rPr lang="en-US" dirty="0"/>
              <a:t> </a:t>
            </a:r>
            <a:r>
              <a:rPr lang="en-US" dirty="0" err="1"/>
              <a:t>implementarea</a:t>
            </a:r>
            <a:r>
              <a:rPr lang="en-US" dirty="0"/>
              <a:t> </a:t>
            </a:r>
            <a:r>
              <a:rPr lang="en-US" dirty="0" err="1"/>
              <a:t>planului</a:t>
            </a:r>
            <a:r>
              <a:rPr lang="en-US" dirty="0"/>
              <a:t> de </a:t>
            </a:r>
            <a:r>
              <a:rPr lang="en-US" dirty="0" err="1"/>
              <a:t>afaceri</a:t>
            </a:r>
            <a:r>
              <a:rPr lang="en-US" dirty="0"/>
              <a:t> </a:t>
            </a:r>
            <a:r>
              <a:rPr lang="en-US" dirty="0" err="1"/>
              <a:t>în</a:t>
            </a:r>
            <a:r>
              <a:rPr lang="en-US" dirty="0"/>
              <a:t> </a:t>
            </a:r>
            <a:r>
              <a:rPr lang="en-US" dirty="0" err="1"/>
              <a:t>cadrul</a:t>
            </a:r>
            <a:r>
              <a:rPr lang="en-US" dirty="0"/>
              <a:t> </a:t>
            </a:r>
            <a:r>
              <a:rPr lang="en-US" dirty="0" err="1"/>
              <a:t>submăsurii</a:t>
            </a:r>
            <a:r>
              <a:rPr lang="en-US" dirty="0"/>
              <a:t> 6.1 din PNDR 2014-2020, </a:t>
            </a:r>
            <a:r>
              <a:rPr lang="en-US" dirty="0" err="1"/>
              <a:t>inclusiv</a:t>
            </a:r>
            <a:r>
              <a:rPr lang="en-US" dirty="0"/>
              <a:t> </a:t>
            </a:r>
            <a:r>
              <a:rPr lang="en-US" dirty="0" err="1"/>
              <a:t>tranziție</a:t>
            </a:r>
            <a:r>
              <a:rPr lang="en-US" dirty="0"/>
              <a:t> </a:t>
            </a:r>
            <a:r>
              <a:rPr lang="en-US" dirty="0" err="1"/>
              <a:t>sau</a:t>
            </a:r>
            <a:r>
              <a:rPr lang="en-US" dirty="0"/>
              <a:t> </a:t>
            </a:r>
            <a:r>
              <a:rPr lang="en-US" dirty="0" err="1"/>
              <a:t>fermierii</a:t>
            </a:r>
            <a:r>
              <a:rPr lang="en-US" dirty="0"/>
              <a:t> care s-au </a:t>
            </a:r>
            <a:r>
              <a:rPr lang="en-US" dirty="0" err="1"/>
              <a:t>instalat</a:t>
            </a:r>
            <a:r>
              <a:rPr lang="en-US" dirty="0"/>
              <a:t> cu </a:t>
            </a:r>
            <a:r>
              <a:rPr lang="en-US" dirty="0" err="1"/>
              <a:t>cel</a:t>
            </a:r>
            <a:r>
              <a:rPr lang="en-US" dirty="0"/>
              <a:t> </a:t>
            </a:r>
            <a:r>
              <a:rPr lang="en-US" dirty="0" err="1"/>
              <a:t>mult</a:t>
            </a:r>
            <a:r>
              <a:rPr lang="en-US" dirty="0"/>
              <a:t> 5 </a:t>
            </a:r>
            <a:r>
              <a:rPr lang="en-US" dirty="0" err="1"/>
              <a:t>ani</a:t>
            </a:r>
            <a:r>
              <a:rPr lang="en-US" dirty="0"/>
              <a:t> </a:t>
            </a:r>
            <a:r>
              <a:rPr lang="en-US" dirty="0" err="1"/>
              <a:t>înaintea</a:t>
            </a:r>
            <a:r>
              <a:rPr lang="en-US" dirty="0"/>
              <a:t> </a:t>
            </a:r>
            <a:r>
              <a:rPr lang="en-US" dirty="0" err="1"/>
              <a:t>depunerii</a:t>
            </a:r>
            <a:r>
              <a:rPr lang="en-US" dirty="0"/>
              <a:t> </a:t>
            </a:r>
            <a:r>
              <a:rPr lang="en-US" dirty="0" err="1"/>
              <a:t>cererii</a:t>
            </a:r>
            <a:r>
              <a:rPr lang="en-US" dirty="0"/>
              <a:t> de </a:t>
            </a:r>
            <a:r>
              <a:rPr lang="en-US" dirty="0" err="1"/>
              <a:t>sprijin</a:t>
            </a:r>
            <a:r>
              <a:rPr lang="en-US" dirty="0"/>
              <a:t> </a:t>
            </a:r>
            <a:r>
              <a:rPr lang="en-US" dirty="0" err="1"/>
              <a:t>pentru</a:t>
            </a:r>
            <a:r>
              <a:rPr lang="en-US" dirty="0"/>
              <a:t> </a:t>
            </a:r>
            <a:r>
              <a:rPr lang="en-US" dirty="0" err="1"/>
              <a:t>această</a:t>
            </a:r>
            <a:r>
              <a:rPr lang="en-US" dirty="0"/>
              <a:t> </a:t>
            </a:r>
            <a:r>
              <a:rPr lang="en-US" dirty="0" err="1"/>
              <a:t>intervenție</a:t>
            </a:r>
            <a:r>
              <a:rPr lang="en-US" dirty="0"/>
              <a:t>, </a:t>
            </a:r>
            <a:r>
              <a:rPr lang="en-US" dirty="0" err="1"/>
              <a:t>având</a:t>
            </a:r>
            <a:r>
              <a:rPr lang="en-US" dirty="0"/>
              <a:t> </a:t>
            </a:r>
            <a:r>
              <a:rPr lang="en-US" dirty="0" err="1"/>
              <a:t>vârsta</a:t>
            </a:r>
            <a:r>
              <a:rPr lang="en-US" dirty="0"/>
              <a:t> de </a:t>
            </a:r>
            <a:r>
              <a:rPr lang="en-US" dirty="0" err="1"/>
              <a:t>până</a:t>
            </a:r>
            <a:r>
              <a:rPr lang="en-US" dirty="0"/>
              <a:t> la 45 </a:t>
            </a:r>
            <a:r>
              <a:rPr lang="en-US" dirty="0" err="1"/>
              <a:t>ani</a:t>
            </a:r>
            <a:r>
              <a:rPr lang="en-US" dirty="0"/>
              <a:t> la </a:t>
            </a:r>
            <a:r>
              <a:rPr lang="en-US" dirty="0" err="1"/>
              <a:t>momentul</a:t>
            </a:r>
            <a:r>
              <a:rPr lang="en-US" dirty="0"/>
              <a:t> </a:t>
            </a:r>
            <a:r>
              <a:rPr lang="en-US" dirty="0" err="1"/>
              <a:t>depunerii</a:t>
            </a:r>
            <a:r>
              <a:rPr lang="en-US" dirty="0"/>
              <a:t> </a:t>
            </a:r>
            <a:r>
              <a:rPr lang="en-US" dirty="0" err="1"/>
              <a:t>cererii</a:t>
            </a:r>
            <a:r>
              <a:rPr lang="en-US" dirty="0"/>
              <a:t> de </a:t>
            </a:r>
            <a:r>
              <a:rPr lang="en-US" dirty="0" err="1"/>
              <a:t>finanțare</a:t>
            </a:r>
            <a:r>
              <a:rPr lang="en-US" dirty="0"/>
              <a:t> </a:t>
            </a:r>
            <a:r>
              <a:rPr lang="en-US" dirty="0" err="1"/>
              <a:t>și</a:t>
            </a:r>
            <a:r>
              <a:rPr lang="en-US" dirty="0"/>
              <a:t> </a:t>
            </a:r>
            <a:r>
              <a:rPr lang="en-US" dirty="0" err="1"/>
              <a:t>sunt</a:t>
            </a:r>
            <a:r>
              <a:rPr lang="en-US" dirty="0"/>
              <a:t> </a:t>
            </a:r>
            <a:r>
              <a:rPr lang="en-US" dirty="0" err="1"/>
              <a:t>șefi</a:t>
            </a:r>
            <a:r>
              <a:rPr lang="en-US" dirty="0"/>
              <a:t> </a:t>
            </a:r>
            <a:r>
              <a:rPr lang="en-US" dirty="0" err="1"/>
              <a:t>ai</a:t>
            </a:r>
            <a:r>
              <a:rPr lang="en-US" dirty="0"/>
              <a:t> </a:t>
            </a:r>
            <a:r>
              <a:rPr lang="en-US" dirty="0" err="1"/>
              <a:t>exploatației</a:t>
            </a:r>
            <a:r>
              <a:rPr lang="en-US" dirty="0"/>
              <a:t>.  Nu </a:t>
            </a:r>
            <a:r>
              <a:rPr lang="en-US" dirty="0" err="1"/>
              <a:t>sunt</a:t>
            </a:r>
            <a:r>
              <a:rPr lang="en-US" dirty="0"/>
              <a:t> </a:t>
            </a:r>
            <a:r>
              <a:rPr lang="en-US" dirty="0" err="1"/>
              <a:t>eligibile</a:t>
            </a:r>
            <a:r>
              <a:rPr lang="en-US" dirty="0"/>
              <a:t> </a:t>
            </a:r>
            <a:r>
              <a:rPr lang="en-US" dirty="0" err="1"/>
              <a:t>persoanele</a:t>
            </a:r>
            <a:r>
              <a:rPr lang="en-US" dirty="0"/>
              <a:t> </a:t>
            </a:r>
            <a:r>
              <a:rPr lang="en-US" dirty="0" err="1"/>
              <a:t>fizice</a:t>
            </a:r>
            <a:r>
              <a:rPr lang="en-US" dirty="0"/>
              <a:t>.</a:t>
            </a:r>
          </a:p>
          <a:p>
            <a:pPr>
              <a:spcBef>
                <a:spcPts val="600"/>
              </a:spcBef>
            </a:pPr>
            <a:r>
              <a:rPr lang="en-US" b="1" dirty="0" err="1"/>
              <a:t>Sprijinul</a:t>
            </a:r>
            <a:r>
              <a:rPr lang="en-US" b="1" dirty="0"/>
              <a:t> </a:t>
            </a:r>
            <a:r>
              <a:rPr lang="en-US" b="1" dirty="0" err="1"/>
              <a:t>vizeaz</a:t>
            </a:r>
            <a:r>
              <a:rPr lang="ro-RO" b="1" dirty="0"/>
              <a:t>ă</a:t>
            </a:r>
            <a:r>
              <a:rPr lang="en-US" b="1" dirty="0"/>
              <a:t> </a:t>
            </a:r>
            <a:r>
              <a:rPr lang="en-US" b="1" dirty="0" err="1"/>
              <a:t>investiții</a:t>
            </a:r>
            <a:r>
              <a:rPr lang="en-US" b="1" dirty="0"/>
              <a:t> </a:t>
            </a:r>
            <a:r>
              <a:rPr lang="en-US" b="1" dirty="0" err="1"/>
              <a:t>în</a:t>
            </a:r>
            <a:r>
              <a:rPr lang="en-US" b="1" dirty="0"/>
              <a:t> </a:t>
            </a:r>
            <a:r>
              <a:rPr lang="en-US" b="1" dirty="0" err="1"/>
              <a:t>vederea</a:t>
            </a:r>
            <a:r>
              <a:rPr lang="en-US" b="1" dirty="0"/>
              <a:t> </a:t>
            </a:r>
            <a:r>
              <a:rPr lang="en-US" b="1" dirty="0" err="1"/>
              <a:t>obținerii</a:t>
            </a:r>
            <a:r>
              <a:rPr lang="en-US" b="1" dirty="0"/>
              <a:t> </a:t>
            </a:r>
            <a:r>
              <a:rPr lang="en-US" b="1" dirty="0" err="1"/>
              <a:t>producției</a:t>
            </a:r>
            <a:r>
              <a:rPr lang="en-US" b="1" dirty="0"/>
              <a:t> </a:t>
            </a:r>
            <a:r>
              <a:rPr lang="en-US" b="1" dirty="0" err="1"/>
              <a:t>agricole</a:t>
            </a:r>
            <a:r>
              <a:rPr lang="en-US" b="1" dirty="0"/>
              <a:t> </a:t>
            </a:r>
            <a:r>
              <a:rPr lang="en-US" b="1" dirty="0" err="1"/>
              <a:t>primare</a:t>
            </a:r>
            <a:r>
              <a:rPr lang="en-US" b="1" dirty="0"/>
              <a:t>, </a:t>
            </a:r>
            <a:r>
              <a:rPr lang="en-US" b="1" dirty="0" err="1"/>
              <a:t>învestiții</a:t>
            </a:r>
            <a:r>
              <a:rPr lang="en-US" b="1" dirty="0"/>
              <a:t> </a:t>
            </a:r>
            <a:r>
              <a:rPr lang="en-US" b="1" dirty="0" err="1"/>
              <a:t>în</a:t>
            </a:r>
            <a:r>
              <a:rPr lang="en-US" b="1" dirty="0"/>
              <a:t> </a:t>
            </a:r>
            <a:r>
              <a:rPr lang="en-US" b="1" dirty="0" err="1"/>
              <a:t>condiționare</a:t>
            </a:r>
            <a:r>
              <a:rPr lang="en-US" b="1" dirty="0"/>
              <a:t> </a:t>
            </a:r>
            <a:r>
              <a:rPr lang="en-US" b="1" dirty="0" err="1"/>
              <a:t>și</a:t>
            </a:r>
            <a:r>
              <a:rPr lang="en-US" b="1" dirty="0"/>
              <a:t>/</a:t>
            </a:r>
            <a:r>
              <a:rPr lang="en-US" b="1" dirty="0" err="1"/>
              <a:t>sau</a:t>
            </a:r>
            <a:r>
              <a:rPr lang="en-US" b="1" dirty="0"/>
              <a:t> </a:t>
            </a:r>
            <a:r>
              <a:rPr lang="en-US" b="1" dirty="0" err="1"/>
              <a:t>depozitare</a:t>
            </a:r>
            <a:r>
              <a:rPr lang="en-US" b="1" dirty="0"/>
              <a:t>, </a:t>
            </a:r>
            <a:r>
              <a:rPr lang="en-US" b="1" dirty="0" err="1"/>
              <a:t>procesarea</a:t>
            </a:r>
            <a:r>
              <a:rPr lang="en-US" b="1" dirty="0"/>
              <a:t> </a:t>
            </a:r>
            <a:r>
              <a:rPr lang="en-US" b="1" dirty="0" err="1"/>
              <a:t>produselor</a:t>
            </a:r>
            <a:r>
              <a:rPr lang="en-US" b="1" dirty="0"/>
              <a:t> </a:t>
            </a:r>
            <a:r>
              <a:rPr lang="en-US" b="1" dirty="0" err="1"/>
              <a:t>agricole</a:t>
            </a:r>
            <a:r>
              <a:rPr lang="en-US" b="1" dirty="0"/>
              <a:t> la </a:t>
            </a:r>
            <a:r>
              <a:rPr lang="en-US" b="1" dirty="0" err="1"/>
              <a:t>nivelul</a:t>
            </a:r>
            <a:r>
              <a:rPr lang="en-US" b="1" dirty="0"/>
              <a:t> </a:t>
            </a:r>
            <a:r>
              <a:rPr lang="en-US" b="1" dirty="0" err="1"/>
              <a:t>fermei</a:t>
            </a:r>
            <a:r>
              <a:rPr lang="en-US" b="1" dirty="0"/>
              <a:t> </a:t>
            </a:r>
            <a:r>
              <a:rPr lang="en-US" b="1" dirty="0" err="1"/>
              <a:t>în</a:t>
            </a:r>
            <a:r>
              <a:rPr lang="en-US" b="1" dirty="0"/>
              <a:t> </a:t>
            </a:r>
            <a:r>
              <a:rPr lang="en-US" b="1" dirty="0" err="1"/>
              <a:t>scopul</a:t>
            </a:r>
            <a:r>
              <a:rPr lang="en-US" b="1" dirty="0"/>
              <a:t> </a:t>
            </a:r>
            <a:r>
              <a:rPr lang="en-US" b="1" dirty="0" err="1"/>
              <a:t>creșterii</a:t>
            </a:r>
            <a:r>
              <a:rPr lang="en-US" b="1" dirty="0"/>
              <a:t> </a:t>
            </a:r>
            <a:r>
              <a:rPr lang="en-US" b="1" dirty="0" err="1"/>
              <a:t>valorii</a:t>
            </a:r>
            <a:r>
              <a:rPr lang="en-US" b="1" dirty="0"/>
              <a:t> </a:t>
            </a:r>
            <a:r>
              <a:rPr lang="en-US" b="1" dirty="0" err="1"/>
              <a:t>adăugate</a:t>
            </a:r>
            <a:r>
              <a:rPr lang="en-US" b="1" dirty="0"/>
              <a:t> a </a:t>
            </a:r>
            <a:r>
              <a:rPr lang="en-US" b="1" dirty="0" err="1"/>
              <a:t>propriilor</a:t>
            </a:r>
            <a:r>
              <a:rPr lang="en-US" b="1" dirty="0"/>
              <a:t> </a:t>
            </a:r>
            <a:r>
              <a:rPr lang="en-US" b="1" dirty="0" err="1"/>
              <a:t>produse</a:t>
            </a:r>
            <a:r>
              <a:rPr lang="en-US" b="1" dirty="0"/>
              <a:t> </a:t>
            </a:r>
            <a:r>
              <a:rPr lang="en-US" b="1" dirty="0" err="1"/>
              <a:t>agricole</a:t>
            </a:r>
            <a:r>
              <a:rPr lang="en-US" b="1" dirty="0"/>
              <a:t> </a:t>
            </a:r>
            <a:r>
              <a:rPr lang="en-US" b="1" dirty="0" err="1"/>
              <a:t>primare</a:t>
            </a:r>
            <a:r>
              <a:rPr lang="en-US" dirty="0"/>
              <a:t>. </a:t>
            </a:r>
            <a:r>
              <a:rPr lang="en-US" dirty="0" err="1"/>
              <a:t>Procesarea</a:t>
            </a:r>
            <a:r>
              <a:rPr lang="en-US" dirty="0"/>
              <a:t> la </a:t>
            </a:r>
            <a:r>
              <a:rPr lang="en-US" dirty="0" err="1"/>
              <a:t>nivel</a:t>
            </a:r>
            <a:r>
              <a:rPr lang="en-US" dirty="0"/>
              <a:t> de </a:t>
            </a:r>
            <a:r>
              <a:rPr lang="en-US" dirty="0" err="1"/>
              <a:t>fermă</a:t>
            </a:r>
            <a:r>
              <a:rPr lang="en-US" dirty="0"/>
              <a:t> </a:t>
            </a:r>
            <a:r>
              <a:rPr lang="en-US" dirty="0" err="1"/>
              <a:t>va</a:t>
            </a:r>
            <a:r>
              <a:rPr lang="en-US" dirty="0"/>
              <a:t> fi </a:t>
            </a:r>
            <a:r>
              <a:rPr lang="en-US" dirty="0" err="1"/>
              <a:t>abordată</a:t>
            </a:r>
            <a:r>
              <a:rPr lang="en-US" dirty="0"/>
              <a:t>, </a:t>
            </a:r>
            <a:r>
              <a:rPr lang="en-US" dirty="0" err="1"/>
              <a:t>în</a:t>
            </a:r>
            <a:r>
              <a:rPr lang="en-US" dirty="0"/>
              <a:t> </a:t>
            </a:r>
            <a:r>
              <a:rPr lang="en-US" dirty="0" err="1"/>
              <a:t>cadrul</a:t>
            </a:r>
            <a:r>
              <a:rPr lang="en-US" dirty="0"/>
              <a:t> </a:t>
            </a:r>
            <a:r>
              <a:rPr lang="en-US" dirty="0" err="1"/>
              <a:t>acestei</a:t>
            </a:r>
            <a:r>
              <a:rPr lang="en-US" dirty="0"/>
              <a:t> </a:t>
            </a:r>
            <a:r>
              <a:rPr lang="en-US" dirty="0" err="1"/>
              <a:t>intervenții</a:t>
            </a:r>
            <a:r>
              <a:rPr lang="en-US" dirty="0"/>
              <a:t>, ca o </a:t>
            </a:r>
            <a:r>
              <a:rPr lang="en-US" dirty="0" err="1"/>
              <a:t>componentă</a:t>
            </a:r>
            <a:r>
              <a:rPr lang="en-US" dirty="0"/>
              <a:t> </a:t>
            </a:r>
            <a:r>
              <a:rPr lang="en-US" dirty="0" err="1"/>
              <a:t>secundară</a:t>
            </a:r>
            <a:r>
              <a:rPr lang="en-US" dirty="0"/>
              <a:t> a </a:t>
            </a:r>
            <a:r>
              <a:rPr lang="en-US" dirty="0" err="1"/>
              <a:t>proiectului</a:t>
            </a:r>
            <a:r>
              <a:rPr lang="en-US" dirty="0"/>
              <a:t> de </a:t>
            </a:r>
            <a:r>
              <a:rPr lang="en-US" dirty="0" err="1"/>
              <a:t>investiții</a:t>
            </a:r>
            <a:r>
              <a:rPr lang="en-US" dirty="0"/>
              <a:t>. </a:t>
            </a:r>
            <a:r>
              <a:rPr lang="en-US" dirty="0" err="1"/>
              <a:t>Facilitățile</a:t>
            </a:r>
            <a:r>
              <a:rPr lang="en-US" dirty="0"/>
              <a:t> de </a:t>
            </a:r>
            <a:r>
              <a:rPr lang="en-US" dirty="0" err="1"/>
              <a:t>condiționare</a:t>
            </a:r>
            <a:r>
              <a:rPr lang="en-US" dirty="0"/>
              <a:t> </a:t>
            </a:r>
            <a:r>
              <a:rPr lang="en-US" dirty="0" err="1"/>
              <a:t>și</a:t>
            </a:r>
            <a:r>
              <a:rPr lang="en-US" dirty="0"/>
              <a:t>/</a:t>
            </a:r>
            <a:r>
              <a:rPr lang="en-US" dirty="0" err="1"/>
              <a:t>sau</a:t>
            </a:r>
            <a:r>
              <a:rPr lang="en-US" dirty="0"/>
              <a:t> </a:t>
            </a:r>
            <a:r>
              <a:rPr lang="en-US" dirty="0" err="1"/>
              <a:t>depozitare</a:t>
            </a:r>
            <a:r>
              <a:rPr lang="en-US" dirty="0"/>
              <a:t> </a:t>
            </a:r>
            <a:r>
              <a:rPr lang="en-US" dirty="0" err="1"/>
              <a:t>vor</a:t>
            </a:r>
            <a:r>
              <a:rPr lang="en-US" dirty="0"/>
              <a:t> </a:t>
            </a:r>
            <a:r>
              <a:rPr lang="en-US" dirty="0" err="1"/>
              <a:t>permite</a:t>
            </a:r>
            <a:r>
              <a:rPr lang="en-US" dirty="0"/>
              <a:t> </a:t>
            </a:r>
            <a:r>
              <a:rPr lang="en-US" dirty="0" err="1"/>
              <a:t>păstrarea</a:t>
            </a:r>
            <a:r>
              <a:rPr lang="en-US" dirty="0"/>
              <a:t> </a:t>
            </a:r>
            <a:r>
              <a:rPr lang="en-US" dirty="0" err="1"/>
              <a:t>produselor</a:t>
            </a:r>
            <a:r>
              <a:rPr lang="en-US" dirty="0"/>
              <a:t> </a:t>
            </a:r>
            <a:r>
              <a:rPr lang="en-US" dirty="0" err="1"/>
              <a:t>agricole</a:t>
            </a:r>
            <a:r>
              <a:rPr lang="en-US" dirty="0"/>
              <a:t> </a:t>
            </a:r>
            <a:r>
              <a:rPr lang="en-US" dirty="0" err="1"/>
              <a:t>în</a:t>
            </a:r>
            <a:r>
              <a:rPr lang="en-US" dirty="0"/>
              <a:t> </a:t>
            </a:r>
            <a:r>
              <a:rPr lang="en-US" dirty="0" err="1"/>
              <a:t>condiții</a:t>
            </a:r>
            <a:r>
              <a:rPr lang="en-US" dirty="0"/>
              <a:t> </a:t>
            </a:r>
            <a:r>
              <a:rPr lang="en-US" dirty="0" err="1"/>
              <a:t>optime</a:t>
            </a:r>
            <a:r>
              <a:rPr lang="en-US" dirty="0"/>
              <a:t> </a:t>
            </a:r>
            <a:r>
              <a:rPr lang="en-US" dirty="0" err="1"/>
              <a:t>și</a:t>
            </a:r>
            <a:r>
              <a:rPr lang="en-US" dirty="0"/>
              <a:t> </a:t>
            </a:r>
            <a:r>
              <a:rPr lang="en-US" dirty="0" err="1"/>
              <a:t>vor</a:t>
            </a:r>
            <a:r>
              <a:rPr lang="en-US" dirty="0"/>
              <a:t> </a:t>
            </a:r>
            <a:r>
              <a:rPr lang="en-US" dirty="0" err="1"/>
              <a:t>oferi</a:t>
            </a:r>
            <a:r>
              <a:rPr lang="en-US" dirty="0"/>
              <a:t> o </a:t>
            </a:r>
            <a:r>
              <a:rPr lang="en-US" dirty="0" err="1"/>
              <a:t>mai</a:t>
            </a:r>
            <a:r>
              <a:rPr lang="en-US" dirty="0"/>
              <a:t> </a:t>
            </a:r>
            <a:r>
              <a:rPr lang="en-US" dirty="0" err="1"/>
              <a:t>bună</a:t>
            </a:r>
            <a:r>
              <a:rPr lang="en-US" dirty="0"/>
              <a:t> </a:t>
            </a:r>
            <a:r>
              <a:rPr lang="en-US" dirty="0" err="1"/>
              <a:t>poziționare</a:t>
            </a:r>
            <a:r>
              <a:rPr lang="en-US" dirty="0"/>
              <a:t> a </a:t>
            </a:r>
            <a:r>
              <a:rPr lang="en-US" dirty="0" err="1"/>
              <a:t>fermierilor</a:t>
            </a:r>
            <a:r>
              <a:rPr lang="en-US" dirty="0"/>
              <a:t> </a:t>
            </a:r>
            <a:r>
              <a:rPr lang="en-US" dirty="0" err="1"/>
              <a:t>în</a:t>
            </a:r>
            <a:r>
              <a:rPr lang="en-US" dirty="0"/>
              <a:t> </a:t>
            </a:r>
            <a:r>
              <a:rPr lang="en-US" dirty="0" err="1"/>
              <a:t>lanțul</a:t>
            </a:r>
            <a:r>
              <a:rPr lang="en-US" dirty="0"/>
              <a:t> de </a:t>
            </a:r>
            <a:r>
              <a:rPr lang="en-US" dirty="0" err="1"/>
              <a:t>aprovizionare</a:t>
            </a:r>
            <a:r>
              <a:rPr lang="en-US" dirty="0"/>
              <a:t>.</a:t>
            </a:r>
          </a:p>
          <a:p>
            <a:pPr>
              <a:spcBef>
                <a:spcPts val="600"/>
              </a:spcBef>
            </a:pPr>
            <a:r>
              <a:rPr lang="en-US" b="1" dirty="0" err="1"/>
              <a:t>Valoare</a:t>
            </a:r>
            <a:r>
              <a:rPr lang="en-US" b="1" dirty="0"/>
              <a:t> </a:t>
            </a:r>
            <a:r>
              <a:rPr lang="en-US" b="1" dirty="0" err="1"/>
              <a:t>maximă</a:t>
            </a:r>
            <a:r>
              <a:rPr lang="en-US" b="1" dirty="0"/>
              <a:t> a </a:t>
            </a:r>
            <a:r>
              <a:rPr lang="en-US" b="1" dirty="0" err="1"/>
              <a:t>sprijinului</a:t>
            </a:r>
            <a:r>
              <a:rPr lang="en-US" b="1" dirty="0"/>
              <a:t> public </a:t>
            </a:r>
            <a:r>
              <a:rPr lang="en-US" b="1" dirty="0" err="1"/>
              <a:t>va</a:t>
            </a:r>
            <a:r>
              <a:rPr lang="en-US" b="1" dirty="0"/>
              <a:t> fi 200.000 euro/</a:t>
            </a:r>
            <a:r>
              <a:rPr lang="en-US" b="1" dirty="0" err="1"/>
              <a:t>proiect</a:t>
            </a:r>
            <a:r>
              <a:rPr lang="en-US" b="1" dirty="0"/>
              <a:t>. </a:t>
            </a:r>
            <a:r>
              <a:rPr lang="en-US" dirty="0"/>
              <a:t>Intensitatea </a:t>
            </a:r>
            <a:r>
              <a:rPr lang="en-US" dirty="0" err="1"/>
              <a:t>sprijinului</a:t>
            </a:r>
            <a:r>
              <a:rPr lang="en-US" dirty="0"/>
              <a:t> public </a:t>
            </a:r>
            <a:r>
              <a:rPr lang="en-US" dirty="0" err="1"/>
              <a:t>nerambursabil</a:t>
            </a:r>
            <a:r>
              <a:rPr lang="en-US" dirty="0"/>
              <a:t> </a:t>
            </a:r>
            <a:r>
              <a:rPr lang="en-US" dirty="0" err="1"/>
              <a:t>va</a:t>
            </a:r>
            <a:r>
              <a:rPr lang="en-US" dirty="0"/>
              <a:t> fi </a:t>
            </a:r>
            <a:r>
              <a:rPr lang="en-US" dirty="0" err="1"/>
              <a:t>raportată</a:t>
            </a:r>
            <a:r>
              <a:rPr lang="en-US" dirty="0"/>
              <a:t> la </a:t>
            </a:r>
            <a:r>
              <a:rPr lang="en-US" dirty="0" err="1"/>
              <a:t>costurile</a:t>
            </a:r>
            <a:r>
              <a:rPr lang="en-US" dirty="0"/>
              <a:t> </a:t>
            </a:r>
            <a:r>
              <a:rPr lang="en-US" dirty="0" err="1"/>
              <a:t>eligibile</a:t>
            </a:r>
            <a:r>
              <a:rPr lang="en-US" dirty="0"/>
              <a:t> per </a:t>
            </a:r>
            <a:r>
              <a:rPr lang="en-US" dirty="0" err="1"/>
              <a:t>proiect</a:t>
            </a:r>
            <a:r>
              <a:rPr lang="en-US" dirty="0"/>
              <a:t> </a:t>
            </a:r>
            <a:r>
              <a:rPr lang="en-US" dirty="0" err="1"/>
              <a:t>și</a:t>
            </a:r>
            <a:r>
              <a:rPr lang="en-US" dirty="0"/>
              <a:t> nu </a:t>
            </a:r>
            <a:r>
              <a:rPr lang="en-US" dirty="0" err="1"/>
              <a:t>va</a:t>
            </a:r>
            <a:r>
              <a:rPr lang="en-US" dirty="0"/>
              <a:t> </a:t>
            </a:r>
            <a:r>
              <a:rPr lang="en-US" dirty="0" err="1"/>
              <a:t>depăși</a:t>
            </a:r>
            <a:r>
              <a:rPr lang="en-US" dirty="0"/>
              <a:t>:</a:t>
            </a:r>
          </a:p>
          <a:p>
            <a:pPr lvl="1">
              <a:spcBef>
                <a:spcPts val="600"/>
              </a:spcBef>
            </a:pPr>
            <a:r>
              <a:rPr lang="en-US" b="1" dirty="0"/>
              <a:t>- 80%</a:t>
            </a:r>
            <a:r>
              <a:rPr lang="en-US" dirty="0"/>
              <a:t> din </a:t>
            </a:r>
            <a:r>
              <a:rPr lang="en-US" dirty="0" err="1"/>
              <a:t>costurile</a:t>
            </a:r>
            <a:r>
              <a:rPr lang="en-US" dirty="0"/>
              <a:t> </a:t>
            </a:r>
            <a:r>
              <a:rPr lang="en-US" dirty="0" err="1"/>
              <a:t>eligibile</a:t>
            </a:r>
            <a:r>
              <a:rPr lang="en-US" dirty="0"/>
              <a:t> </a:t>
            </a:r>
            <a:r>
              <a:rPr lang="en-US" dirty="0" err="1"/>
              <a:t>pentru</a:t>
            </a:r>
            <a:r>
              <a:rPr lang="en-US" dirty="0"/>
              <a:t> </a:t>
            </a:r>
            <a:r>
              <a:rPr lang="en-US" dirty="0" err="1"/>
              <a:t>investițiile</a:t>
            </a:r>
            <a:r>
              <a:rPr lang="en-US" dirty="0"/>
              <a:t> </a:t>
            </a:r>
            <a:r>
              <a:rPr lang="en-US" dirty="0" err="1"/>
              <a:t>efectuate</a:t>
            </a:r>
            <a:r>
              <a:rPr lang="en-US" dirty="0"/>
              <a:t> de </a:t>
            </a:r>
            <a:r>
              <a:rPr lang="en-US" dirty="0" err="1"/>
              <a:t>tinerii</a:t>
            </a:r>
            <a:r>
              <a:rPr lang="en-US" dirty="0"/>
              <a:t> </a:t>
            </a:r>
            <a:r>
              <a:rPr lang="en-US" dirty="0" err="1"/>
              <a:t>fermieri</a:t>
            </a:r>
            <a:r>
              <a:rPr lang="en-US" dirty="0"/>
              <a:t> </a:t>
            </a:r>
            <a:r>
              <a:rPr lang="en-US" dirty="0" err="1"/>
              <a:t>în</a:t>
            </a:r>
            <a:r>
              <a:rPr lang="en-US" dirty="0"/>
              <a:t> </a:t>
            </a:r>
            <a:r>
              <a:rPr lang="en-US" dirty="0" err="1"/>
              <a:t>temeiul</a:t>
            </a:r>
            <a:r>
              <a:rPr lang="en-US" dirty="0"/>
              <a:t> </a:t>
            </a:r>
            <a:r>
              <a:rPr lang="en-US" dirty="0" err="1"/>
              <a:t>alineatului</a:t>
            </a:r>
            <a:r>
              <a:rPr lang="en-US" dirty="0"/>
              <a:t> (4) al art. 73 din R (UE) 2115/2021;</a:t>
            </a:r>
          </a:p>
          <a:p>
            <a:pPr lvl="1">
              <a:spcBef>
                <a:spcPts val="600"/>
              </a:spcBef>
            </a:pPr>
            <a:r>
              <a:rPr lang="en-US" dirty="0"/>
              <a:t>- </a:t>
            </a:r>
            <a:r>
              <a:rPr lang="en-US" b="1" dirty="0"/>
              <a:t>65%</a:t>
            </a:r>
            <a:r>
              <a:rPr lang="en-US" dirty="0"/>
              <a:t> din </a:t>
            </a:r>
            <a:r>
              <a:rPr lang="en-US" dirty="0" err="1"/>
              <a:t>costurile</a:t>
            </a:r>
            <a:r>
              <a:rPr lang="en-US" dirty="0"/>
              <a:t> </a:t>
            </a:r>
            <a:r>
              <a:rPr lang="en-US" dirty="0" err="1"/>
              <a:t>eligibile</a:t>
            </a:r>
            <a:r>
              <a:rPr lang="en-US" dirty="0"/>
              <a:t> </a:t>
            </a:r>
            <a:r>
              <a:rPr lang="en-US" dirty="0" err="1"/>
              <a:t>în</a:t>
            </a:r>
            <a:r>
              <a:rPr lang="en-US" dirty="0"/>
              <a:t> </a:t>
            </a:r>
            <a:r>
              <a:rPr lang="en-US" dirty="0" err="1"/>
              <a:t>cazul</a:t>
            </a:r>
            <a:r>
              <a:rPr lang="en-US" dirty="0"/>
              <a:t> </a:t>
            </a:r>
            <a:r>
              <a:rPr lang="en-US" dirty="0" err="1"/>
              <a:t>celorlalte</a:t>
            </a:r>
            <a:r>
              <a:rPr lang="en-US" dirty="0"/>
              <a:t> </a:t>
            </a:r>
            <a:r>
              <a:rPr lang="en-US" dirty="0" err="1"/>
              <a:t>categorii</a:t>
            </a:r>
            <a:r>
              <a:rPr lang="en-US" dirty="0"/>
              <a:t> de </a:t>
            </a:r>
            <a:r>
              <a:rPr lang="en-US" dirty="0" err="1"/>
              <a:t>beneficiari</a:t>
            </a:r>
            <a:r>
              <a:rPr lang="en-US" dirty="0"/>
              <a:t>.</a:t>
            </a:r>
          </a:p>
        </p:txBody>
      </p:sp>
    </p:spTree>
    <p:extLst>
      <p:ext uri="{BB962C8B-B14F-4D97-AF65-F5344CB8AC3E}">
        <p14:creationId xmlns:p14="http://schemas.microsoft.com/office/powerpoint/2010/main" val="2510097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46</a:t>
            </a:fld>
            <a:endParaRPr lang="ro-RO" dirty="0"/>
          </a:p>
        </p:txBody>
      </p:sp>
      <p:sp>
        <p:nvSpPr>
          <p:cNvPr id="3" name="Rectangle 2"/>
          <p:cNvSpPr/>
          <p:nvPr/>
        </p:nvSpPr>
        <p:spPr>
          <a:xfrm>
            <a:off x="881214" y="1351833"/>
            <a:ext cx="10323649" cy="4678204"/>
          </a:xfrm>
          <a:prstGeom prst="rect">
            <a:avLst/>
          </a:prstGeom>
        </p:spPr>
        <p:txBody>
          <a:bodyPr wrap="square">
            <a:spAutoFit/>
          </a:bodyPr>
          <a:lstStyle/>
          <a:p>
            <a:pPr>
              <a:spcBef>
                <a:spcPts val="600"/>
              </a:spcBef>
            </a:pPr>
            <a:r>
              <a:rPr lang="en-US" b="1" u="sng" dirty="0">
                <a:solidFill>
                  <a:srgbClr val="0070C0"/>
                </a:solidFill>
              </a:rPr>
              <a:t>DR-1</a:t>
            </a:r>
            <a:r>
              <a:rPr lang="ro-RO" b="1" u="sng" dirty="0">
                <a:solidFill>
                  <a:srgbClr val="0070C0"/>
                </a:solidFill>
              </a:rPr>
              <a:t>2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consolidarea</a:t>
            </a:r>
            <a:r>
              <a:rPr lang="en-US" b="1" u="sng" dirty="0">
                <a:solidFill>
                  <a:srgbClr val="0070C0"/>
                </a:solidFill>
              </a:rPr>
              <a:t> </a:t>
            </a:r>
            <a:r>
              <a:rPr lang="en-US" b="1" u="sng" dirty="0" err="1">
                <a:solidFill>
                  <a:srgbClr val="0070C0"/>
                </a:solidFill>
              </a:rPr>
              <a:t>exploatațiilor</a:t>
            </a:r>
            <a:r>
              <a:rPr lang="en-US" b="1" u="sng" dirty="0">
                <a:solidFill>
                  <a:srgbClr val="0070C0"/>
                </a:solidFill>
              </a:rPr>
              <a:t> </a:t>
            </a:r>
            <a:r>
              <a:rPr lang="en-US" b="1" u="sng" dirty="0" err="1">
                <a:solidFill>
                  <a:srgbClr val="0070C0"/>
                </a:solidFill>
              </a:rPr>
              <a:t>tinerilor</a:t>
            </a:r>
            <a:r>
              <a:rPr lang="en-US" b="1" u="sng" dirty="0">
                <a:solidFill>
                  <a:srgbClr val="0070C0"/>
                </a:solidFill>
              </a:rPr>
              <a:t> </a:t>
            </a:r>
            <a:r>
              <a:rPr lang="en-US" b="1" u="sng" dirty="0" err="1">
                <a:solidFill>
                  <a:srgbClr val="0070C0"/>
                </a:solidFill>
              </a:rPr>
              <a:t>fermieri</a:t>
            </a:r>
            <a:r>
              <a:rPr lang="en-US" b="1" u="sng" dirty="0">
                <a:solidFill>
                  <a:srgbClr val="0070C0"/>
                </a:solidFill>
              </a:rPr>
              <a:t> </a:t>
            </a:r>
            <a:r>
              <a:rPr lang="en-US" b="1" u="sng" dirty="0" err="1">
                <a:solidFill>
                  <a:srgbClr val="0070C0"/>
                </a:solidFill>
              </a:rPr>
              <a:t>instalați</a:t>
            </a:r>
            <a:r>
              <a:rPr lang="en-US" b="1" u="sng" dirty="0">
                <a:solidFill>
                  <a:srgbClr val="0070C0"/>
                </a:solidFill>
              </a:rPr>
              <a:t> </a:t>
            </a:r>
            <a:r>
              <a:rPr lang="en-US" b="1" u="sng" dirty="0" err="1">
                <a:solidFill>
                  <a:srgbClr val="0070C0"/>
                </a:solidFill>
              </a:rPr>
              <a:t>și</a:t>
            </a:r>
            <a:r>
              <a:rPr lang="en-US" b="1" u="sng" dirty="0">
                <a:solidFill>
                  <a:srgbClr val="0070C0"/>
                </a:solidFill>
              </a:rPr>
              <a:t> a </a:t>
            </a:r>
            <a:r>
              <a:rPr lang="en-US" b="1" u="sng" dirty="0" err="1">
                <a:solidFill>
                  <a:srgbClr val="0070C0"/>
                </a:solidFill>
              </a:rPr>
              <a:t>fermierilor</a:t>
            </a:r>
            <a:r>
              <a:rPr lang="en-US" b="1" u="sng" dirty="0">
                <a:solidFill>
                  <a:srgbClr val="0070C0"/>
                </a:solidFill>
              </a:rPr>
              <a:t> recent </a:t>
            </a:r>
            <a:r>
              <a:rPr lang="en-US" b="1" u="sng" dirty="0" err="1">
                <a:solidFill>
                  <a:srgbClr val="0070C0"/>
                </a:solidFill>
              </a:rPr>
              <a:t>instalați</a:t>
            </a:r>
            <a:r>
              <a:rPr lang="ro-RO" b="1" u="sng" dirty="0">
                <a:solidFill>
                  <a:srgbClr val="0070C0"/>
                </a:solidFill>
              </a:rPr>
              <a:t> </a:t>
            </a:r>
          </a:p>
          <a:p>
            <a:pPr>
              <a:spcBef>
                <a:spcPts val="600"/>
              </a:spcBef>
            </a:pPr>
            <a:endParaRPr lang="en-US" b="1" i="1" dirty="0">
              <a:solidFill>
                <a:srgbClr val="0070C0"/>
              </a:solidFill>
            </a:endParaRPr>
          </a:p>
          <a:p>
            <a:r>
              <a:rPr lang="en-US" b="1" u="sng" dirty="0" err="1">
                <a:solidFill>
                  <a:srgbClr val="0070C0"/>
                </a:solidFill>
              </a:rPr>
              <a:t>Condiții</a:t>
            </a:r>
            <a:r>
              <a:rPr lang="en-US" b="1" u="sng" dirty="0">
                <a:solidFill>
                  <a:srgbClr val="0070C0"/>
                </a:solidFill>
              </a:rPr>
              <a:t> de </a:t>
            </a:r>
            <a:r>
              <a:rPr lang="en-US" b="1" u="sng" dirty="0" err="1" smtClean="0">
                <a:solidFill>
                  <a:srgbClr val="0070C0"/>
                </a:solidFill>
              </a:rPr>
              <a:t>eligibilitate</a:t>
            </a:r>
            <a:r>
              <a:rPr lang="en-US" b="1" u="sng" dirty="0" smtClean="0">
                <a:solidFill>
                  <a:srgbClr val="0070C0"/>
                </a:solidFill>
              </a:rPr>
              <a:t> (I):</a:t>
            </a:r>
            <a:endParaRPr lang="en-US" b="1" u="sng" dirty="0">
              <a:solidFill>
                <a:srgbClr val="0070C0"/>
              </a:solidFill>
            </a:endParaRPr>
          </a:p>
          <a:p>
            <a:pPr marL="285750" lvl="0" indent="-285750">
              <a:buFont typeface="Arial" panose="020B0604020202020204" pitchFamily="34" charset="0"/>
              <a:buChar char="•"/>
            </a:pPr>
            <a:r>
              <a:rPr lang="en-US" dirty="0" err="1"/>
              <a:t>Solicitantul</a:t>
            </a:r>
            <a:r>
              <a:rPr lang="en-US" dirty="0"/>
              <a:t> </a:t>
            </a:r>
            <a:r>
              <a:rPr lang="en-US" dirty="0" err="1"/>
              <a:t>va</a:t>
            </a:r>
            <a:r>
              <a:rPr lang="en-US" dirty="0"/>
              <a:t> </a:t>
            </a:r>
            <a:r>
              <a:rPr lang="en-US" dirty="0" err="1"/>
              <a:t>figura</a:t>
            </a:r>
            <a:r>
              <a:rPr lang="en-US" dirty="0"/>
              <a:t> </a:t>
            </a:r>
            <a:r>
              <a:rPr lang="en-US" dirty="0" err="1"/>
              <a:t>în</a:t>
            </a:r>
            <a:r>
              <a:rPr lang="en-US" dirty="0"/>
              <a:t> </a:t>
            </a:r>
            <a:r>
              <a:rPr lang="en-US" dirty="0" err="1"/>
              <a:t>sistemul</a:t>
            </a:r>
            <a:r>
              <a:rPr lang="en-US" dirty="0"/>
              <a:t> APIA/ANSVSA (</a:t>
            </a:r>
            <a:r>
              <a:rPr lang="en-US" dirty="0" err="1"/>
              <a:t>după</a:t>
            </a:r>
            <a:r>
              <a:rPr lang="en-US" dirty="0"/>
              <a:t> </a:t>
            </a:r>
            <a:r>
              <a:rPr lang="en-US" dirty="0" err="1"/>
              <a:t>caz</a:t>
            </a:r>
            <a:r>
              <a:rPr lang="en-US" dirty="0"/>
              <a:t>), anterior </a:t>
            </a:r>
            <a:r>
              <a:rPr lang="en-US" dirty="0" err="1"/>
              <a:t>depunerii</a:t>
            </a:r>
            <a:r>
              <a:rPr lang="en-US" dirty="0"/>
              <a:t> </a:t>
            </a:r>
            <a:r>
              <a:rPr lang="en-US" dirty="0" err="1"/>
              <a:t>cererii</a:t>
            </a:r>
            <a:r>
              <a:rPr lang="en-US" dirty="0"/>
              <a:t> de </a:t>
            </a:r>
            <a:r>
              <a:rPr lang="en-US" dirty="0" err="1"/>
              <a:t>finanțare</a:t>
            </a:r>
            <a:r>
              <a:rPr lang="en-US" dirty="0"/>
              <a:t>, cu forma de </a:t>
            </a:r>
            <a:r>
              <a:rPr lang="en-US" dirty="0" err="1"/>
              <a:t>desfășurare</a:t>
            </a:r>
            <a:r>
              <a:rPr lang="en-US" dirty="0"/>
              <a:t> a </a:t>
            </a:r>
            <a:r>
              <a:rPr lang="en-US" dirty="0" err="1"/>
              <a:t>activității</a:t>
            </a:r>
            <a:r>
              <a:rPr lang="en-US" dirty="0"/>
              <a:t> </a:t>
            </a:r>
            <a:r>
              <a:rPr lang="en-US" dirty="0" err="1"/>
              <a:t>economice</a:t>
            </a:r>
            <a:r>
              <a:rPr lang="en-US" dirty="0"/>
              <a:t> cu care </a:t>
            </a:r>
            <a:r>
              <a:rPr lang="en-US" dirty="0" err="1"/>
              <a:t>solicită</a:t>
            </a:r>
            <a:r>
              <a:rPr lang="en-US" dirty="0"/>
              <a:t> </a:t>
            </a:r>
            <a:r>
              <a:rPr lang="en-US" dirty="0" err="1"/>
              <a:t>sprijin</a:t>
            </a:r>
            <a:r>
              <a:rPr lang="en-US" dirty="0"/>
              <a:t> </a:t>
            </a:r>
            <a:r>
              <a:rPr lang="en-US" dirty="0" err="1"/>
              <a:t>prin</a:t>
            </a:r>
            <a:r>
              <a:rPr lang="en-US" dirty="0"/>
              <a:t> </a:t>
            </a:r>
            <a:r>
              <a:rPr lang="en-US" dirty="0" err="1"/>
              <a:t>prezenta</a:t>
            </a:r>
            <a:r>
              <a:rPr lang="en-US" dirty="0"/>
              <a:t> </a:t>
            </a:r>
            <a:r>
              <a:rPr lang="en-US" dirty="0" err="1"/>
              <a:t>intervenție</a:t>
            </a:r>
            <a:r>
              <a:rPr lang="en-US" dirty="0"/>
              <a:t>;</a:t>
            </a:r>
          </a:p>
          <a:p>
            <a:pPr marL="285750" lvl="0" indent="-285750">
              <a:buFont typeface="Arial" panose="020B0604020202020204" pitchFamily="34" charset="0"/>
              <a:buChar char="•"/>
            </a:pPr>
            <a:r>
              <a:rPr lang="en-US" dirty="0" err="1"/>
              <a:t>Investiția</a:t>
            </a:r>
            <a:r>
              <a:rPr lang="en-US" dirty="0"/>
              <a:t> </a:t>
            </a:r>
            <a:r>
              <a:rPr lang="en-US" dirty="0" err="1"/>
              <a:t>trebuie</a:t>
            </a:r>
            <a:r>
              <a:rPr lang="en-US" dirty="0"/>
              <a:t> </a:t>
            </a:r>
            <a:r>
              <a:rPr lang="en-US" dirty="0" err="1"/>
              <a:t>să</a:t>
            </a:r>
            <a:r>
              <a:rPr lang="en-US" dirty="0"/>
              <a:t> se </a:t>
            </a:r>
            <a:r>
              <a:rPr lang="en-US" dirty="0" err="1"/>
              <a:t>realizeze</a:t>
            </a:r>
            <a:r>
              <a:rPr lang="en-US" dirty="0"/>
              <a:t> </a:t>
            </a:r>
            <a:r>
              <a:rPr lang="en-US" dirty="0" err="1"/>
              <a:t>în</a:t>
            </a:r>
            <a:r>
              <a:rPr lang="en-US" dirty="0"/>
              <a:t> </a:t>
            </a:r>
            <a:r>
              <a:rPr lang="en-US" dirty="0" err="1"/>
              <a:t>cadrul</a:t>
            </a:r>
            <a:r>
              <a:rPr lang="en-US" dirty="0"/>
              <a:t> </a:t>
            </a:r>
            <a:r>
              <a:rPr lang="en-US" dirty="0" err="1"/>
              <a:t>unei</a:t>
            </a:r>
            <a:r>
              <a:rPr lang="en-US" dirty="0"/>
              <a:t> </a:t>
            </a:r>
            <a:r>
              <a:rPr lang="en-US" dirty="0" err="1"/>
              <a:t>ferme</a:t>
            </a:r>
            <a:r>
              <a:rPr lang="en-US" dirty="0"/>
              <a:t> cu o </a:t>
            </a:r>
            <a:r>
              <a:rPr lang="en-US" dirty="0" err="1"/>
              <a:t>dimensiune</a:t>
            </a:r>
            <a:r>
              <a:rPr lang="en-US" dirty="0"/>
              <a:t> </a:t>
            </a:r>
            <a:r>
              <a:rPr lang="en-US" dirty="0" err="1"/>
              <a:t>economică</a:t>
            </a:r>
            <a:r>
              <a:rPr lang="en-US" dirty="0"/>
              <a:t> de minimum 12.000 € SO;</a:t>
            </a:r>
          </a:p>
          <a:p>
            <a:pPr marL="285750" lvl="0" indent="-285750">
              <a:buFont typeface="Arial" panose="020B0604020202020204" pitchFamily="34" charset="0"/>
              <a:buChar char="•"/>
            </a:pPr>
            <a:r>
              <a:rPr lang="en-US" dirty="0" err="1"/>
              <a:t>Viabilitatea</a:t>
            </a:r>
            <a:r>
              <a:rPr lang="en-US" dirty="0"/>
              <a:t> </a:t>
            </a:r>
            <a:r>
              <a:rPr lang="en-US" dirty="0" err="1"/>
              <a:t>economică</a:t>
            </a:r>
            <a:r>
              <a:rPr lang="en-US" dirty="0"/>
              <a:t> a </a:t>
            </a:r>
            <a:r>
              <a:rPr lang="en-US" dirty="0" err="1"/>
              <a:t>investiției</a:t>
            </a:r>
            <a:r>
              <a:rPr lang="en-US" dirty="0"/>
              <a:t> </a:t>
            </a:r>
            <a:r>
              <a:rPr lang="en-US" dirty="0" err="1"/>
              <a:t>trebuie</a:t>
            </a:r>
            <a:r>
              <a:rPr lang="en-US" dirty="0"/>
              <a:t> </a:t>
            </a:r>
            <a:r>
              <a:rPr lang="en-US" dirty="0" err="1"/>
              <a:t>să</a:t>
            </a:r>
            <a:r>
              <a:rPr lang="en-US" dirty="0"/>
              <a:t> fie </a:t>
            </a:r>
            <a:r>
              <a:rPr lang="en-US" dirty="0" err="1"/>
              <a:t>demonstrată</a:t>
            </a:r>
            <a:r>
              <a:rPr lang="en-US" dirty="0"/>
              <a:t> </a:t>
            </a:r>
            <a:r>
              <a:rPr lang="en-US" dirty="0" err="1"/>
              <a:t>în</a:t>
            </a:r>
            <a:r>
              <a:rPr lang="en-US" dirty="0"/>
              <a:t> </a:t>
            </a:r>
            <a:r>
              <a:rPr lang="en-US" dirty="0" err="1"/>
              <a:t>baza</a:t>
            </a:r>
            <a:r>
              <a:rPr lang="en-US" dirty="0"/>
              <a:t> </a:t>
            </a:r>
            <a:r>
              <a:rPr lang="en-US" dirty="0" err="1"/>
              <a:t>documentației</a:t>
            </a:r>
            <a:r>
              <a:rPr lang="en-US" dirty="0"/>
              <a:t> </a:t>
            </a:r>
            <a:r>
              <a:rPr lang="en-US" dirty="0" err="1"/>
              <a:t>tehnico-economice</a:t>
            </a:r>
            <a:r>
              <a:rPr lang="en-US" dirty="0"/>
              <a:t>;</a:t>
            </a:r>
          </a:p>
          <a:p>
            <a:pPr marL="285750" lvl="0" indent="-285750">
              <a:buFont typeface="Arial" panose="020B0604020202020204" pitchFamily="34" charset="0"/>
              <a:buChar char="•"/>
            </a:pPr>
            <a:r>
              <a:rPr lang="en-US" dirty="0" err="1"/>
              <a:t>Solicitantul</a:t>
            </a:r>
            <a:r>
              <a:rPr lang="en-US" dirty="0"/>
              <a:t> </a:t>
            </a:r>
            <a:r>
              <a:rPr lang="en-US" dirty="0" err="1"/>
              <a:t>trebuie</a:t>
            </a:r>
            <a:r>
              <a:rPr lang="en-US" dirty="0"/>
              <a:t> </a:t>
            </a:r>
            <a:r>
              <a:rPr lang="en-US" dirty="0" err="1"/>
              <a:t>să</a:t>
            </a:r>
            <a:r>
              <a:rPr lang="en-US" dirty="0"/>
              <a:t> </a:t>
            </a:r>
            <a:r>
              <a:rPr lang="en-US" dirty="0" err="1"/>
              <a:t>demonstreze</a:t>
            </a:r>
            <a:r>
              <a:rPr lang="en-US" dirty="0"/>
              <a:t> </a:t>
            </a:r>
            <a:r>
              <a:rPr lang="en-US" dirty="0" err="1"/>
              <a:t>asigurarea</a:t>
            </a:r>
            <a:r>
              <a:rPr lang="en-US" dirty="0"/>
              <a:t> </a:t>
            </a:r>
            <a:r>
              <a:rPr lang="en-US" dirty="0" err="1"/>
              <a:t>cofinanțării</a:t>
            </a:r>
            <a:r>
              <a:rPr lang="en-US" dirty="0"/>
              <a:t> </a:t>
            </a:r>
            <a:r>
              <a:rPr lang="en-US" dirty="0" err="1"/>
              <a:t>investiției</a:t>
            </a:r>
            <a:r>
              <a:rPr lang="en-US" dirty="0"/>
              <a:t>;</a:t>
            </a:r>
          </a:p>
          <a:p>
            <a:pPr marL="285750" lvl="0" indent="-285750">
              <a:buFont typeface="Arial" panose="020B0604020202020204" pitchFamily="34" charset="0"/>
              <a:buChar char="•"/>
            </a:pPr>
            <a:r>
              <a:rPr lang="en-US" dirty="0" err="1"/>
              <a:t>Solicitantul</a:t>
            </a:r>
            <a:r>
              <a:rPr lang="en-US" dirty="0"/>
              <a:t> </a:t>
            </a:r>
            <a:r>
              <a:rPr lang="en-US" dirty="0" err="1"/>
              <a:t>trebuie</a:t>
            </a:r>
            <a:r>
              <a:rPr lang="en-US" dirty="0"/>
              <a:t> </a:t>
            </a:r>
            <a:r>
              <a:rPr lang="en-US" dirty="0" err="1"/>
              <a:t>să</a:t>
            </a:r>
            <a:r>
              <a:rPr lang="en-US" dirty="0"/>
              <a:t> </a:t>
            </a:r>
            <a:r>
              <a:rPr lang="en-US" dirty="0" err="1"/>
              <a:t>dețină</a:t>
            </a:r>
            <a:r>
              <a:rPr lang="en-US" dirty="0"/>
              <a:t> </a:t>
            </a:r>
            <a:r>
              <a:rPr lang="en-US" dirty="0" err="1"/>
              <a:t>calitatea</a:t>
            </a:r>
            <a:r>
              <a:rPr lang="en-US" dirty="0"/>
              <a:t> de </a:t>
            </a:r>
            <a:r>
              <a:rPr lang="en-US" dirty="0" err="1"/>
              <a:t>șef</a:t>
            </a:r>
            <a:r>
              <a:rPr lang="en-US" dirty="0"/>
              <a:t> al </a:t>
            </a:r>
            <a:r>
              <a:rPr lang="en-US" dirty="0" err="1"/>
              <a:t>exploatației</a:t>
            </a:r>
            <a:r>
              <a:rPr lang="en-US" dirty="0"/>
              <a:t> (</a:t>
            </a:r>
            <a:r>
              <a:rPr lang="en-US" dirty="0" err="1"/>
              <a:t>să</a:t>
            </a:r>
            <a:r>
              <a:rPr lang="en-US" dirty="0"/>
              <a:t> </a:t>
            </a:r>
            <a:r>
              <a:rPr lang="en-US" dirty="0" err="1"/>
              <a:t>exercite</a:t>
            </a:r>
            <a:r>
              <a:rPr lang="en-US" dirty="0"/>
              <a:t> </a:t>
            </a:r>
            <a:r>
              <a:rPr lang="en-US" dirty="0" err="1"/>
              <a:t>controlul</a:t>
            </a:r>
            <a:r>
              <a:rPr lang="en-US" dirty="0"/>
              <a:t> </a:t>
            </a:r>
            <a:r>
              <a:rPr lang="en-US" dirty="0" err="1"/>
              <a:t>asupra</a:t>
            </a:r>
            <a:r>
              <a:rPr lang="en-US" dirty="0"/>
              <a:t> </a:t>
            </a:r>
            <a:r>
              <a:rPr lang="en-US" dirty="0" err="1"/>
              <a:t>exploatației</a:t>
            </a:r>
            <a:r>
              <a:rPr lang="en-US" dirty="0"/>
              <a:t>) </a:t>
            </a:r>
            <a:r>
              <a:rPr lang="en-US" dirty="0" err="1"/>
              <a:t>și</a:t>
            </a:r>
            <a:r>
              <a:rPr lang="en-US" dirty="0"/>
              <a:t> </a:t>
            </a:r>
            <a:r>
              <a:rPr lang="en-US" dirty="0" err="1"/>
              <a:t>să</a:t>
            </a:r>
            <a:r>
              <a:rPr lang="en-US" dirty="0"/>
              <a:t> </a:t>
            </a:r>
            <a:r>
              <a:rPr lang="en-US" dirty="0" err="1"/>
              <a:t>demonstreze</a:t>
            </a:r>
            <a:r>
              <a:rPr lang="en-US" dirty="0"/>
              <a:t> </a:t>
            </a:r>
            <a:r>
              <a:rPr lang="en-US" dirty="0" err="1"/>
              <a:t>deținerea</a:t>
            </a:r>
            <a:r>
              <a:rPr lang="en-US" dirty="0"/>
              <a:t> de </a:t>
            </a:r>
            <a:r>
              <a:rPr lang="en-US" dirty="0" err="1"/>
              <a:t>competențe</a:t>
            </a:r>
            <a:r>
              <a:rPr lang="en-US" dirty="0"/>
              <a:t> </a:t>
            </a:r>
            <a:r>
              <a:rPr lang="en-US" dirty="0" err="1"/>
              <a:t>profesionale</a:t>
            </a:r>
            <a:r>
              <a:rPr lang="en-US" dirty="0"/>
              <a:t> </a:t>
            </a:r>
            <a:r>
              <a:rPr lang="en-US" dirty="0" err="1"/>
              <a:t>în</a:t>
            </a:r>
            <a:r>
              <a:rPr lang="en-US" dirty="0"/>
              <a:t> </a:t>
            </a:r>
            <a:r>
              <a:rPr lang="en-US" dirty="0" err="1"/>
              <a:t>raport</a:t>
            </a:r>
            <a:r>
              <a:rPr lang="en-US" dirty="0"/>
              <a:t> cu </a:t>
            </a:r>
            <a:r>
              <a:rPr lang="en-US" dirty="0" err="1"/>
              <a:t>proiectul</a:t>
            </a:r>
            <a:r>
              <a:rPr lang="en-US" dirty="0"/>
              <a:t>;</a:t>
            </a:r>
          </a:p>
          <a:p>
            <a:pPr marL="285750" lvl="0" indent="-285750">
              <a:buFont typeface="Arial" panose="020B0604020202020204" pitchFamily="34" charset="0"/>
              <a:buChar char="•"/>
            </a:pPr>
            <a:r>
              <a:rPr lang="en-US" dirty="0" err="1"/>
              <a:t>Investiția</a:t>
            </a:r>
            <a:r>
              <a:rPr lang="en-US" dirty="0"/>
              <a:t> </a:t>
            </a:r>
            <a:r>
              <a:rPr lang="en-US" dirty="0" err="1"/>
              <a:t>va</a:t>
            </a:r>
            <a:r>
              <a:rPr lang="en-US" dirty="0"/>
              <a:t> </a:t>
            </a:r>
            <a:r>
              <a:rPr lang="en-US" dirty="0" err="1"/>
              <a:t>respecta</a:t>
            </a:r>
            <a:r>
              <a:rPr lang="en-US" dirty="0"/>
              <a:t> </a:t>
            </a:r>
            <a:r>
              <a:rPr lang="en-US" dirty="0" err="1"/>
              <a:t>prevederile</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aplicabilă</a:t>
            </a:r>
            <a:r>
              <a:rPr lang="en-US" dirty="0"/>
              <a:t> </a:t>
            </a:r>
            <a:r>
              <a:rPr lang="en-US" dirty="0" err="1"/>
              <a:t>proiectului</a:t>
            </a:r>
            <a:r>
              <a:rPr lang="en-US" dirty="0"/>
              <a:t>;</a:t>
            </a:r>
          </a:p>
          <a:p>
            <a:pPr marL="285750" lvl="0" indent="-285750">
              <a:buFont typeface="Arial" panose="020B0604020202020204" pitchFamily="34" charset="0"/>
              <a:buChar char="•"/>
            </a:pPr>
            <a:r>
              <a:rPr lang="en-US" dirty="0" err="1"/>
              <a:t>În</a:t>
            </a:r>
            <a:r>
              <a:rPr lang="en-US" dirty="0"/>
              <a:t> </a:t>
            </a:r>
            <a:r>
              <a:rPr lang="en-US" dirty="0" err="1"/>
              <a:t>cazul</a:t>
            </a:r>
            <a:r>
              <a:rPr lang="en-US" dirty="0"/>
              <a:t> </a:t>
            </a:r>
            <a:r>
              <a:rPr lang="en-US" dirty="0" err="1"/>
              <a:t>proiectelor</a:t>
            </a:r>
            <a:r>
              <a:rPr lang="en-US" dirty="0"/>
              <a:t> care </a:t>
            </a:r>
            <a:r>
              <a:rPr lang="en-US" dirty="0" err="1"/>
              <a:t>prevăd</a:t>
            </a:r>
            <a:r>
              <a:rPr lang="en-US" dirty="0"/>
              <a:t> </a:t>
            </a:r>
            <a:r>
              <a:rPr lang="en-US" dirty="0" err="1"/>
              <a:t>investiții</a:t>
            </a:r>
            <a:r>
              <a:rPr lang="en-US" dirty="0"/>
              <a:t> </a:t>
            </a:r>
            <a:r>
              <a:rPr lang="en-US" dirty="0" err="1"/>
              <a:t>în</a:t>
            </a:r>
            <a:r>
              <a:rPr lang="en-US" dirty="0"/>
              <a:t> </a:t>
            </a:r>
            <a:r>
              <a:rPr lang="en-US" dirty="0" err="1"/>
              <a:t>sectorul</a:t>
            </a:r>
            <a:r>
              <a:rPr lang="en-US" dirty="0"/>
              <a:t> </a:t>
            </a:r>
            <a:r>
              <a:rPr lang="en-US" dirty="0" err="1"/>
              <a:t>pomicol</a:t>
            </a:r>
            <a:r>
              <a:rPr lang="en-US" dirty="0"/>
              <a:t> se </a:t>
            </a:r>
            <a:r>
              <a:rPr lang="en-US" dirty="0" err="1"/>
              <a:t>vor</a:t>
            </a:r>
            <a:r>
              <a:rPr lang="en-US" dirty="0"/>
              <a:t> </a:t>
            </a:r>
            <a:r>
              <a:rPr lang="en-US" dirty="0" err="1"/>
              <a:t>avea</a:t>
            </a:r>
            <a:r>
              <a:rPr lang="en-US" dirty="0"/>
              <a:t> </a:t>
            </a:r>
            <a:r>
              <a:rPr lang="en-US" dirty="0" err="1"/>
              <a:t>în</a:t>
            </a:r>
            <a:r>
              <a:rPr lang="en-US" dirty="0"/>
              <a:t> </a:t>
            </a:r>
            <a:r>
              <a:rPr lang="en-US" dirty="0" err="1"/>
              <a:t>vedere</a:t>
            </a:r>
            <a:r>
              <a:rPr lang="en-US" dirty="0"/>
              <a:t> </a:t>
            </a:r>
            <a:r>
              <a:rPr lang="en-US" dirty="0" err="1"/>
              <a:t>condițiile</a:t>
            </a:r>
            <a:r>
              <a:rPr lang="en-US" dirty="0"/>
              <a:t> de </a:t>
            </a:r>
            <a:r>
              <a:rPr lang="en-US" dirty="0" err="1"/>
              <a:t>eligibilitate</a:t>
            </a:r>
            <a:r>
              <a:rPr lang="en-US" dirty="0"/>
              <a:t> </a:t>
            </a:r>
            <a:r>
              <a:rPr lang="en-US" dirty="0" err="1"/>
              <a:t>specifice</a:t>
            </a:r>
            <a:r>
              <a:rPr lang="en-US" dirty="0"/>
              <a:t> </a:t>
            </a:r>
            <a:r>
              <a:rPr lang="en-US" dirty="0" err="1"/>
              <a:t>sectorului</a:t>
            </a:r>
            <a:r>
              <a:rPr lang="en-US" dirty="0"/>
              <a:t> </a:t>
            </a:r>
            <a:r>
              <a:rPr lang="en-US" dirty="0" err="1"/>
              <a:t>în</a:t>
            </a:r>
            <a:r>
              <a:rPr lang="en-US" dirty="0"/>
              <a:t> </a:t>
            </a:r>
            <a:r>
              <a:rPr lang="en-US" dirty="0" err="1"/>
              <a:t>conformitate</a:t>
            </a:r>
            <a:r>
              <a:rPr lang="en-US" dirty="0"/>
              <a:t> cu </a:t>
            </a:r>
            <a:r>
              <a:rPr lang="en-US" dirty="0" err="1"/>
              <a:t>fișa</a:t>
            </a:r>
            <a:r>
              <a:rPr lang="en-US" dirty="0"/>
              <a:t> </a:t>
            </a:r>
            <a:r>
              <a:rPr lang="en-US" dirty="0" err="1"/>
              <a:t>intervenției</a:t>
            </a:r>
            <a:r>
              <a:rPr lang="en-US" dirty="0"/>
              <a:t> dedicate </a:t>
            </a:r>
            <a:r>
              <a:rPr lang="en-US" dirty="0" err="1"/>
              <a:t>pe</a:t>
            </a:r>
            <a:r>
              <a:rPr lang="en-US" dirty="0"/>
              <a:t> </a:t>
            </a:r>
            <a:r>
              <a:rPr lang="en-US" dirty="0" err="1"/>
              <a:t>sectorul</a:t>
            </a:r>
            <a:r>
              <a:rPr lang="en-US" dirty="0"/>
              <a:t> </a:t>
            </a:r>
            <a:r>
              <a:rPr lang="en-US" dirty="0" err="1"/>
              <a:t>pomicol</a:t>
            </a:r>
            <a:r>
              <a:rPr lang="en-US" dirty="0"/>
              <a:t> cu </a:t>
            </a:r>
            <a:r>
              <a:rPr lang="en-US" dirty="0" err="1"/>
              <a:t>excepția</a:t>
            </a:r>
            <a:r>
              <a:rPr lang="en-US" dirty="0"/>
              <a:t> </a:t>
            </a:r>
            <a:r>
              <a:rPr lang="en-US" dirty="0" err="1"/>
              <a:t>celei</a:t>
            </a:r>
            <a:r>
              <a:rPr lang="en-US" dirty="0"/>
              <a:t> </a:t>
            </a:r>
            <a:r>
              <a:rPr lang="en-US" dirty="0" err="1"/>
              <a:t>referitoare</a:t>
            </a:r>
            <a:r>
              <a:rPr lang="en-US" dirty="0"/>
              <a:t> la </a:t>
            </a:r>
            <a:r>
              <a:rPr lang="en-US" dirty="0" err="1"/>
              <a:t>dimensiunea</a:t>
            </a:r>
            <a:r>
              <a:rPr lang="en-US" dirty="0"/>
              <a:t> </a:t>
            </a:r>
            <a:r>
              <a:rPr lang="en-US" dirty="0" err="1"/>
              <a:t>economică</a:t>
            </a:r>
            <a:r>
              <a:rPr lang="en-US" dirty="0"/>
              <a:t>;</a:t>
            </a:r>
          </a:p>
          <a:p>
            <a:pPr>
              <a:spcBef>
                <a:spcPts val="600"/>
              </a:spcBef>
            </a:pPr>
            <a:endParaRPr lang="ro-RO" b="1" i="1" dirty="0">
              <a:solidFill>
                <a:srgbClr val="0070C0"/>
              </a:solidFill>
            </a:endParaRPr>
          </a:p>
        </p:txBody>
      </p:sp>
    </p:spTree>
    <p:extLst>
      <p:ext uri="{BB962C8B-B14F-4D97-AF65-F5344CB8AC3E}">
        <p14:creationId xmlns:p14="http://schemas.microsoft.com/office/powerpoint/2010/main" val="4240972708"/>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47</a:t>
            </a:fld>
            <a:endParaRPr lang="ro-RO" dirty="0"/>
          </a:p>
        </p:txBody>
      </p:sp>
      <p:sp>
        <p:nvSpPr>
          <p:cNvPr id="3" name="Rectangle 2"/>
          <p:cNvSpPr/>
          <p:nvPr/>
        </p:nvSpPr>
        <p:spPr>
          <a:xfrm>
            <a:off x="904568" y="1233845"/>
            <a:ext cx="10449232" cy="4955203"/>
          </a:xfrm>
          <a:prstGeom prst="rect">
            <a:avLst/>
          </a:prstGeom>
        </p:spPr>
        <p:txBody>
          <a:bodyPr wrap="square">
            <a:spAutoFit/>
          </a:bodyPr>
          <a:lstStyle/>
          <a:p>
            <a:pPr>
              <a:spcBef>
                <a:spcPts val="600"/>
              </a:spcBef>
            </a:pPr>
            <a:r>
              <a:rPr lang="en-US" b="1" u="sng" dirty="0">
                <a:solidFill>
                  <a:srgbClr val="0070C0"/>
                </a:solidFill>
              </a:rPr>
              <a:t>DR-1</a:t>
            </a:r>
            <a:r>
              <a:rPr lang="ro-RO" b="1" u="sng" dirty="0">
                <a:solidFill>
                  <a:srgbClr val="0070C0"/>
                </a:solidFill>
              </a:rPr>
              <a:t>2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consolidarea</a:t>
            </a:r>
            <a:r>
              <a:rPr lang="en-US" b="1" u="sng" dirty="0">
                <a:solidFill>
                  <a:srgbClr val="0070C0"/>
                </a:solidFill>
              </a:rPr>
              <a:t> </a:t>
            </a:r>
            <a:r>
              <a:rPr lang="en-US" b="1" u="sng" dirty="0" err="1">
                <a:solidFill>
                  <a:srgbClr val="0070C0"/>
                </a:solidFill>
              </a:rPr>
              <a:t>exploatațiilor</a:t>
            </a:r>
            <a:r>
              <a:rPr lang="en-US" b="1" u="sng" dirty="0">
                <a:solidFill>
                  <a:srgbClr val="0070C0"/>
                </a:solidFill>
              </a:rPr>
              <a:t> </a:t>
            </a:r>
            <a:r>
              <a:rPr lang="en-US" b="1" u="sng" dirty="0" err="1">
                <a:solidFill>
                  <a:srgbClr val="0070C0"/>
                </a:solidFill>
              </a:rPr>
              <a:t>tinerilor</a:t>
            </a:r>
            <a:r>
              <a:rPr lang="en-US" b="1" u="sng" dirty="0">
                <a:solidFill>
                  <a:srgbClr val="0070C0"/>
                </a:solidFill>
              </a:rPr>
              <a:t> </a:t>
            </a:r>
            <a:r>
              <a:rPr lang="en-US" b="1" u="sng" dirty="0" err="1">
                <a:solidFill>
                  <a:srgbClr val="0070C0"/>
                </a:solidFill>
              </a:rPr>
              <a:t>fermieri</a:t>
            </a:r>
            <a:r>
              <a:rPr lang="en-US" b="1" u="sng" dirty="0">
                <a:solidFill>
                  <a:srgbClr val="0070C0"/>
                </a:solidFill>
              </a:rPr>
              <a:t> </a:t>
            </a:r>
            <a:r>
              <a:rPr lang="en-US" b="1" u="sng" dirty="0" err="1">
                <a:solidFill>
                  <a:srgbClr val="0070C0"/>
                </a:solidFill>
              </a:rPr>
              <a:t>instalați</a:t>
            </a:r>
            <a:r>
              <a:rPr lang="en-US" b="1" u="sng" dirty="0">
                <a:solidFill>
                  <a:srgbClr val="0070C0"/>
                </a:solidFill>
              </a:rPr>
              <a:t> </a:t>
            </a:r>
            <a:r>
              <a:rPr lang="en-US" b="1" u="sng" dirty="0" err="1">
                <a:solidFill>
                  <a:srgbClr val="0070C0"/>
                </a:solidFill>
              </a:rPr>
              <a:t>și</a:t>
            </a:r>
            <a:r>
              <a:rPr lang="en-US" b="1" u="sng" dirty="0">
                <a:solidFill>
                  <a:srgbClr val="0070C0"/>
                </a:solidFill>
              </a:rPr>
              <a:t> a </a:t>
            </a:r>
            <a:r>
              <a:rPr lang="en-US" b="1" u="sng" dirty="0" err="1">
                <a:solidFill>
                  <a:srgbClr val="0070C0"/>
                </a:solidFill>
              </a:rPr>
              <a:t>fermierilor</a:t>
            </a:r>
            <a:r>
              <a:rPr lang="en-US" b="1" u="sng" dirty="0">
                <a:solidFill>
                  <a:srgbClr val="0070C0"/>
                </a:solidFill>
              </a:rPr>
              <a:t> recent </a:t>
            </a:r>
            <a:r>
              <a:rPr lang="en-US" b="1" u="sng" dirty="0" err="1">
                <a:solidFill>
                  <a:srgbClr val="0070C0"/>
                </a:solidFill>
              </a:rPr>
              <a:t>instalați</a:t>
            </a:r>
            <a:r>
              <a:rPr lang="ro-RO" b="1" u="sng" dirty="0">
                <a:solidFill>
                  <a:srgbClr val="0070C0"/>
                </a:solidFill>
              </a:rPr>
              <a:t> </a:t>
            </a:r>
          </a:p>
          <a:p>
            <a:pPr>
              <a:spcBef>
                <a:spcPts val="600"/>
              </a:spcBef>
            </a:pPr>
            <a:endParaRPr lang="en-US" b="1" i="1" dirty="0">
              <a:solidFill>
                <a:srgbClr val="0070C0"/>
              </a:solidFill>
            </a:endParaRPr>
          </a:p>
          <a:p>
            <a:r>
              <a:rPr lang="en-US" b="1" u="sng" dirty="0" err="1">
                <a:solidFill>
                  <a:srgbClr val="0070C0"/>
                </a:solidFill>
              </a:rPr>
              <a:t>Condiții</a:t>
            </a:r>
            <a:r>
              <a:rPr lang="en-US" b="1" u="sng" dirty="0">
                <a:solidFill>
                  <a:srgbClr val="0070C0"/>
                </a:solidFill>
              </a:rPr>
              <a:t> de </a:t>
            </a:r>
            <a:r>
              <a:rPr lang="en-US" b="1" u="sng" dirty="0" err="1" smtClean="0">
                <a:solidFill>
                  <a:srgbClr val="0070C0"/>
                </a:solidFill>
              </a:rPr>
              <a:t>eligibilitate</a:t>
            </a:r>
            <a:r>
              <a:rPr lang="en-US" b="1" u="sng" dirty="0" smtClean="0">
                <a:solidFill>
                  <a:srgbClr val="0070C0"/>
                </a:solidFill>
              </a:rPr>
              <a:t> (II):</a:t>
            </a:r>
          </a:p>
          <a:p>
            <a:endParaRPr lang="en-US" b="1" u="sng" dirty="0" smtClean="0">
              <a:solidFill>
                <a:srgbClr val="0070C0"/>
              </a:solidFill>
            </a:endParaRPr>
          </a:p>
          <a:p>
            <a:pPr marL="285750" indent="-285750">
              <a:buFont typeface="Arial" panose="020B0604020202020204" pitchFamily="34" charset="0"/>
              <a:buChar char="•"/>
            </a:pPr>
            <a:r>
              <a:rPr lang="en-US" dirty="0" err="1"/>
              <a:t>În</a:t>
            </a:r>
            <a:r>
              <a:rPr lang="en-US" dirty="0"/>
              <a:t> </a:t>
            </a:r>
            <a:r>
              <a:rPr lang="en-US" dirty="0" err="1"/>
              <a:t>cazul</a:t>
            </a:r>
            <a:r>
              <a:rPr lang="en-US" dirty="0"/>
              <a:t> </a:t>
            </a:r>
            <a:r>
              <a:rPr lang="en-US" dirty="0" err="1"/>
              <a:t>proiectelor</a:t>
            </a:r>
            <a:r>
              <a:rPr lang="en-US" dirty="0"/>
              <a:t> care </a:t>
            </a:r>
            <a:r>
              <a:rPr lang="en-US" dirty="0" err="1"/>
              <a:t>propun</a:t>
            </a:r>
            <a:r>
              <a:rPr lang="en-US" dirty="0"/>
              <a:t> </a:t>
            </a:r>
            <a:r>
              <a:rPr lang="en-US" dirty="0" err="1"/>
              <a:t>procesare</a:t>
            </a:r>
            <a:r>
              <a:rPr lang="en-US" dirty="0"/>
              <a:t>/</a:t>
            </a:r>
            <a:r>
              <a:rPr lang="en-US" dirty="0" err="1"/>
              <a:t>condiționare</a:t>
            </a:r>
            <a:r>
              <a:rPr lang="en-US" dirty="0"/>
              <a:t>/</a:t>
            </a:r>
            <a:r>
              <a:rPr lang="en-US" dirty="0" err="1"/>
              <a:t>depozitare</a:t>
            </a:r>
            <a:r>
              <a:rPr lang="en-US" dirty="0"/>
              <a:t> minim 50% din </a:t>
            </a:r>
            <a:r>
              <a:rPr lang="en-US" dirty="0" err="1"/>
              <a:t>produsele</a:t>
            </a:r>
            <a:r>
              <a:rPr lang="en-US" dirty="0"/>
              <a:t> </a:t>
            </a:r>
            <a:r>
              <a:rPr lang="en-US" dirty="0" err="1"/>
              <a:t>agricole</a:t>
            </a:r>
            <a:r>
              <a:rPr lang="en-US" dirty="0"/>
              <a:t> care </a:t>
            </a:r>
            <a:r>
              <a:rPr lang="en-US" dirty="0" err="1"/>
              <a:t>sunt</a:t>
            </a:r>
            <a:r>
              <a:rPr lang="en-US" dirty="0"/>
              <a:t> </a:t>
            </a:r>
            <a:r>
              <a:rPr lang="en-US" dirty="0" err="1"/>
              <a:t>supuse</a:t>
            </a:r>
            <a:r>
              <a:rPr lang="en-US" dirty="0"/>
              <a:t> </a:t>
            </a:r>
            <a:r>
              <a:rPr lang="en-US" dirty="0" err="1"/>
              <a:t>procesării</a:t>
            </a:r>
            <a:r>
              <a:rPr lang="en-US" dirty="0"/>
              <a:t>/</a:t>
            </a:r>
            <a:r>
              <a:rPr lang="en-US" dirty="0" err="1"/>
              <a:t>condiționării</a:t>
            </a:r>
            <a:r>
              <a:rPr lang="en-US" dirty="0"/>
              <a:t>/</a:t>
            </a:r>
            <a:r>
              <a:rPr lang="en-US" dirty="0" err="1"/>
              <a:t>depozitarii</a:t>
            </a:r>
            <a:r>
              <a:rPr lang="en-US" dirty="0"/>
              <a:t> </a:t>
            </a:r>
            <a:r>
              <a:rPr lang="en-US" dirty="0" err="1"/>
              <a:t>trebuie</a:t>
            </a:r>
            <a:r>
              <a:rPr lang="en-US" dirty="0"/>
              <a:t> </a:t>
            </a:r>
            <a:r>
              <a:rPr lang="en-US" dirty="0" err="1"/>
              <a:t>să</a:t>
            </a:r>
            <a:r>
              <a:rPr lang="en-US" dirty="0"/>
              <a:t> </a:t>
            </a:r>
            <a:r>
              <a:rPr lang="en-US" dirty="0" err="1"/>
              <a:t>provină</a:t>
            </a:r>
            <a:r>
              <a:rPr lang="en-US" dirty="0"/>
              <a:t> din </a:t>
            </a:r>
            <a:r>
              <a:rPr lang="en-US" dirty="0" err="1"/>
              <a:t>exploatația</a:t>
            </a:r>
            <a:r>
              <a:rPr lang="en-US" dirty="0"/>
              <a:t> </a:t>
            </a:r>
            <a:r>
              <a:rPr lang="en-US" dirty="0" err="1"/>
              <a:t>proprie</a:t>
            </a:r>
            <a:r>
              <a:rPr lang="en-US" dirty="0"/>
              <a:t> </a:t>
            </a:r>
            <a:r>
              <a:rPr lang="en-US" dirty="0" err="1"/>
              <a:t>și</a:t>
            </a:r>
            <a:r>
              <a:rPr lang="en-US" dirty="0"/>
              <a:t>/</a:t>
            </a:r>
            <a:r>
              <a:rPr lang="en-US" dirty="0" err="1"/>
              <a:t>sau</a:t>
            </a:r>
            <a:r>
              <a:rPr lang="en-US" dirty="0"/>
              <a:t> din </a:t>
            </a:r>
            <a:r>
              <a:rPr lang="en-US" dirty="0" err="1"/>
              <a:t>exploatațiile</a:t>
            </a:r>
            <a:r>
              <a:rPr lang="en-US" dirty="0"/>
              <a:t> </a:t>
            </a:r>
            <a:r>
              <a:rPr lang="en-US" dirty="0" err="1"/>
              <a:t>membrilor</a:t>
            </a:r>
            <a:r>
              <a:rPr lang="en-US" dirty="0"/>
              <a:t> (</a:t>
            </a:r>
            <a:r>
              <a:rPr lang="en-US" dirty="0" err="1"/>
              <a:t>în</a:t>
            </a:r>
            <a:r>
              <a:rPr lang="en-US" dirty="0"/>
              <a:t> </a:t>
            </a:r>
            <a:r>
              <a:rPr lang="en-US" dirty="0" err="1"/>
              <a:t>cazul</a:t>
            </a:r>
            <a:r>
              <a:rPr lang="en-US" dirty="0"/>
              <a:t> </a:t>
            </a:r>
            <a:r>
              <a:rPr lang="en-US" dirty="0" err="1"/>
              <a:t>formelor</a:t>
            </a:r>
            <a:r>
              <a:rPr lang="en-US" dirty="0"/>
              <a:t> </a:t>
            </a:r>
            <a:r>
              <a:rPr lang="en-US" dirty="0" err="1"/>
              <a:t>asociative</a:t>
            </a:r>
            <a:r>
              <a:rPr lang="en-US" dirty="0" smtClean="0"/>
              <a:t>);</a:t>
            </a:r>
          </a:p>
          <a:p>
            <a:pPr marL="285750" lvl="0" indent="-285750">
              <a:buFont typeface="Arial" panose="020B0604020202020204" pitchFamily="34" charset="0"/>
              <a:buChar char="•"/>
            </a:pPr>
            <a:r>
              <a:rPr lang="en-US" dirty="0" err="1" smtClean="0"/>
              <a:t>În</a:t>
            </a:r>
            <a:r>
              <a:rPr lang="en-US" dirty="0" smtClean="0"/>
              <a:t> </a:t>
            </a:r>
            <a:r>
              <a:rPr lang="en-US" dirty="0" err="1"/>
              <a:t>cazul</a:t>
            </a:r>
            <a:r>
              <a:rPr lang="en-US" dirty="0"/>
              <a:t> </a:t>
            </a:r>
            <a:r>
              <a:rPr lang="en-US" dirty="0" err="1"/>
              <a:t>în</a:t>
            </a:r>
            <a:r>
              <a:rPr lang="en-US" dirty="0"/>
              <a:t> care </a:t>
            </a:r>
            <a:r>
              <a:rPr lang="en-US" dirty="0" err="1"/>
              <a:t>proiectul</a:t>
            </a:r>
            <a:r>
              <a:rPr lang="en-US" dirty="0"/>
              <a:t> </a:t>
            </a:r>
            <a:r>
              <a:rPr lang="en-US" dirty="0" err="1"/>
              <a:t>prevede</a:t>
            </a:r>
            <a:r>
              <a:rPr lang="en-US" dirty="0"/>
              <a:t> </a:t>
            </a:r>
            <a:r>
              <a:rPr lang="en-US" dirty="0" err="1"/>
              <a:t>investiții</a:t>
            </a:r>
            <a:r>
              <a:rPr lang="en-US" dirty="0"/>
              <a:t> </a:t>
            </a:r>
            <a:r>
              <a:rPr lang="en-US" dirty="0" err="1"/>
              <a:t>în</a:t>
            </a:r>
            <a:r>
              <a:rPr lang="en-US" dirty="0"/>
              <a:t> </a:t>
            </a:r>
            <a:r>
              <a:rPr lang="en-US" dirty="0" err="1"/>
              <a:t>echipamente</a:t>
            </a:r>
            <a:r>
              <a:rPr lang="en-US" dirty="0"/>
              <a:t> de </a:t>
            </a:r>
            <a:r>
              <a:rPr lang="en-US" dirty="0" err="1"/>
              <a:t>irigații</a:t>
            </a:r>
            <a:r>
              <a:rPr lang="en-US" dirty="0"/>
              <a:t> la </a:t>
            </a:r>
            <a:r>
              <a:rPr lang="en-US" dirty="0" err="1"/>
              <a:t>nivelul</a:t>
            </a:r>
            <a:r>
              <a:rPr lang="en-US" dirty="0"/>
              <a:t> </a:t>
            </a:r>
            <a:r>
              <a:rPr lang="en-US" dirty="0" err="1"/>
              <a:t>fermei</a:t>
            </a:r>
            <a:r>
              <a:rPr lang="en-US" dirty="0"/>
              <a:t> </a:t>
            </a:r>
            <a:r>
              <a:rPr lang="en-US" dirty="0" err="1"/>
              <a:t>acestea</a:t>
            </a:r>
            <a:r>
              <a:rPr lang="en-US" dirty="0"/>
              <a:t> </a:t>
            </a:r>
            <a:r>
              <a:rPr lang="en-US" dirty="0" err="1"/>
              <a:t>sunt</a:t>
            </a:r>
            <a:r>
              <a:rPr lang="en-US" dirty="0"/>
              <a:t> </a:t>
            </a:r>
            <a:r>
              <a:rPr lang="en-US" dirty="0" err="1"/>
              <a:t>eligibile</a:t>
            </a:r>
            <a:r>
              <a:rPr lang="en-US" dirty="0"/>
              <a:t> </a:t>
            </a:r>
            <a:r>
              <a:rPr lang="en-US" dirty="0" err="1"/>
              <a:t>doar</a:t>
            </a:r>
            <a:r>
              <a:rPr lang="en-US" dirty="0"/>
              <a:t> </a:t>
            </a:r>
            <a:r>
              <a:rPr lang="en-US" dirty="0" err="1"/>
              <a:t>dacă</a:t>
            </a:r>
            <a:r>
              <a:rPr lang="en-US" dirty="0"/>
              <a:t>, </a:t>
            </a:r>
            <a:r>
              <a:rPr lang="en-US" dirty="0" err="1"/>
              <a:t>îndeplinesc</a:t>
            </a:r>
            <a:r>
              <a:rPr lang="en-US" dirty="0"/>
              <a:t> </a:t>
            </a:r>
            <a:r>
              <a:rPr lang="en-US" dirty="0" err="1"/>
              <a:t>condițiile</a:t>
            </a:r>
            <a:r>
              <a:rPr lang="en-US" dirty="0"/>
              <a:t> </a:t>
            </a:r>
            <a:r>
              <a:rPr lang="en-US" dirty="0" err="1"/>
              <a:t>specificate</a:t>
            </a:r>
            <a:r>
              <a:rPr lang="en-US" dirty="0"/>
              <a:t> </a:t>
            </a:r>
            <a:r>
              <a:rPr lang="en-US" dirty="0" err="1"/>
              <a:t>în</a:t>
            </a:r>
            <a:r>
              <a:rPr lang="en-US" dirty="0"/>
              <a:t> art.74 din </a:t>
            </a:r>
            <a:r>
              <a:rPr lang="en-US" dirty="0" err="1"/>
              <a:t>Regulamentul</a:t>
            </a:r>
            <a:r>
              <a:rPr lang="en-US" dirty="0"/>
              <a:t> (UE) </a:t>
            </a:r>
            <a:r>
              <a:rPr lang="en-US" dirty="0" err="1"/>
              <a:t>nr</a:t>
            </a:r>
            <a:r>
              <a:rPr lang="en-US" dirty="0"/>
              <a:t>. 2115/2021, </a:t>
            </a:r>
            <a:r>
              <a:rPr lang="en-US" dirty="0" err="1"/>
              <a:t>iar</a:t>
            </a:r>
            <a:r>
              <a:rPr lang="en-US" dirty="0"/>
              <a:t> la </a:t>
            </a:r>
            <a:r>
              <a:rPr lang="en-US" dirty="0" err="1"/>
              <a:t>nivelul</a:t>
            </a:r>
            <a:r>
              <a:rPr lang="en-US" dirty="0"/>
              <a:t> </a:t>
            </a:r>
            <a:r>
              <a:rPr lang="en-US" dirty="0" err="1"/>
              <a:t>proiectului</a:t>
            </a:r>
            <a:r>
              <a:rPr lang="en-US" dirty="0"/>
              <a:t>, </a:t>
            </a:r>
            <a:r>
              <a:rPr lang="en-US" dirty="0" err="1"/>
              <a:t>este</a:t>
            </a:r>
            <a:r>
              <a:rPr lang="en-US" dirty="0"/>
              <a:t> </a:t>
            </a:r>
            <a:r>
              <a:rPr lang="en-US" dirty="0" err="1"/>
              <a:t>demonstrat</a:t>
            </a:r>
            <a:r>
              <a:rPr lang="en-US" dirty="0"/>
              <a:t> </a:t>
            </a:r>
            <a:r>
              <a:rPr lang="en-US" dirty="0" err="1"/>
              <a:t>faptul</a:t>
            </a:r>
            <a:r>
              <a:rPr lang="en-US" dirty="0"/>
              <a:t> </a:t>
            </a:r>
            <a:r>
              <a:rPr lang="en-US" dirty="0" err="1"/>
              <a:t>că</a:t>
            </a:r>
            <a:r>
              <a:rPr lang="en-US" dirty="0"/>
              <a:t>:</a:t>
            </a:r>
          </a:p>
          <a:p>
            <a:pPr lvl="1"/>
            <a:r>
              <a:rPr lang="en-US" dirty="0"/>
              <a:t>a) </a:t>
            </a:r>
            <a:r>
              <a:rPr lang="en-US" dirty="0" err="1"/>
              <a:t>în</a:t>
            </a:r>
            <a:r>
              <a:rPr lang="en-US" dirty="0"/>
              <a:t> </a:t>
            </a:r>
            <a:r>
              <a:rPr lang="en-US" dirty="0" err="1"/>
              <a:t>urma</a:t>
            </a:r>
            <a:r>
              <a:rPr lang="en-US" dirty="0"/>
              <a:t> </a:t>
            </a:r>
            <a:r>
              <a:rPr lang="en-US" dirty="0" err="1"/>
              <a:t>evaluării</a:t>
            </a:r>
            <a:r>
              <a:rPr lang="en-US" dirty="0"/>
              <a:t> ex-ante, </a:t>
            </a:r>
            <a:r>
              <a:rPr lang="en-US" dirty="0" err="1"/>
              <a:t>investiţia</a:t>
            </a:r>
            <a:r>
              <a:rPr lang="en-US" dirty="0"/>
              <a:t> </a:t>
            </a:r>
            <a:r>
              <a:rPr lang="en-US" dirty="0" err="1"/>
              <a:t>asigură</a:t>
            </a:r>
            <a:r>
              <a:rPr lang="en-US" dirty="0"/>
              <a:t> </a:t>
            </a:r>
            <a:r>
              <a:rPr lang="en-US" dirty="0" err="1"/>
              <a:t>posibile</a:t>
            </a:r>
            <a:r>
              <a:rPr lang="en-US" dirty="0"/>
              <a:t> </a:t>
            </a:r>
            <a:r>
              <a:rPr lang="en-US" dirty="0" err="1"/>
              <a:t>economii</a:t>
            </a:r>
            <a:r>
              <a:rPr lang="en-US" dirty="0"/>
              <a:t> de </a:t>
            </a:r>
            <a:r>
              <a:rPr lang="en-US" dirty="0" err="1"/>
              <a:t>apă</a:t>
            </a:r>
            <a:r>
              <a:rPr lang="en-US" dirty="0"/>
              <a:t> de minimum </a:t>
            </a:r>
            <a:r>
              <a:rPr lang="en-US" dirty="0" smtClean="0"/>
              <a:t>10% </a:t>
            </a:r>
            <a:r>
              <a:rPr lang="en-US" dirty="0" err="1" smtClean="0"/>
              <a:t>și</a:t>
            </a:r>
            <a:endParaRPr lang="en-US" dirty="0"/>
          </a:p>
          <a:p>
            <a:pPr lvl="1"/>
            <a:r>
              <a:rPr lang="en-US" dirty="0"/>
              <a:t>b) </a:t>
            </a:r>
            <a:r>
              <a:rPr lang="en-US" dirty="0" err="1"/>
              <a:t>în</a:t>
            </a:r>
            <a:r>
              <a:rPr lang="en-US" dirty="0"/>
              <a:t> </a:t>
            </a:r>
            <a:r>
              <a:rPr lang="en-US" dirty="0" err="1"/>
              <a:t>cazul</a:t>
            </a:r>
            <a:r>
              <a:rPr lang="en-US" dirty="0"/>
              <a:t> </a:t>
            </a:r>
            <a:r>
              <a:rPr lang="en-US" dirty="0" err="1"/>
              <a:t>în</a:t>
            </a:r>
            <a:r>
              <a:rPr lang="en-US" dirty="0"/>
              <a:t> care </a:t>
            </a:r>
            <a:r>
              <a:rPr lang="en-US" dirty="0" err="1"/>
              <a:t>investiţia</a:t>
            </a:r>
            <a:r>
              <a:rPr lang="en-US" dirty="0"/>
              <a:t> </a:t>
            </a:r>
            <a:r>
              <a:rPr lang="en-US" dirty="0" err="1"/>
              <a:t>afectează</a:t>
            </a:r>
            <a:r>
              <a:rPr lang="en-US" dirty="0"/>
              <a:t> </a:t>
            </a:r>
            <a:r>
              <a:rPr lang="en-US" dirty="0" err="1"/>
              <a:t>corpuri</a:t>
            </a:r>
            <a:r>
              <a:rPr lang="en-US" dirty="0"/>
              <a:t> de </a:t>
            </a:r>
            <a:r>
              <a:rPr lang="en-US" dirty="0" err="1"/>
              <a:t>apă</a:t>
            </a:r>
            <a:r>
              <a:rPr lang="en-US" dirty="0"/>
              <a:t> </a:t>
            </a:r>
            <a:r>
              <a:rPr lang="en-US" dirty="0" err="1"/>
              <a:t>subterană</a:t>
            </a:r>
            <a:r>
              <a:rPr lang="en-US" dirty="0"/>
              <a:t> </a:t>
            </a:r>
            <a:r>
              <a:rPr lang="en-US" dirty="0" err="1"/>
              <a:t>sau</a:t>
            </a:r>
            <a:r>
              <a:rPr lang="en-US" dirty="0"/>
              <a:t> de </a:t>
            </a:r>
            <a:r>
              <a:rPr lang="en-US" dirty="0" err="1"/>
              <a:t>suprafaţă</a:t>
            </a:r>
            <a:r>
              <a:rPr lang="en-US" dirty="0"/>
              <a:t> care au </a:t>
            </a:r>
            <a:r>
              <a:rPr lang="en-US" dirty="0" err="1"/>
              <a:t>fost</a:t>
            </a:r>
            <a:r>
              <a:rPr lang="en-US" dirty="0"/>
              <a:t> </a:t>
            </a:r>
            <a:r>
              <a:rPr lang="en-US" dirty="0" err="1"/>
              <a:t>identificate</a:t>
            </a:r>
            <a:r>
              <a:rPr lang="en-US" dirty="0"/>
              <a:t> ca </a:t>
            </a:r>
            <a:r>
              <a:rPr lang="en-US" dirty="0" err="1"/>
              <a:t>nesatisfăcătoare</a:t>
            </a:r>
            <a:r>
              <a:rPr lang="en-US" dirty="0"/>
              <a:t> </a:t>
            </a:r>
            <a:r>
              <a:rPr lang="en-US" dirty="0" err="1"/>
              <a:t>în</a:t>
            </a:r>
            <a:r>
              <a:rPr lang="en-US" dirty="0"/>
              <a:t> </a:t>
            </a:r>
            <a:r>
              <a:rPr lang="en-US" dirty="0" err="1"/>
              <a:t>planul</a:t>
            </a:r>
            <a:r>
              <a:rPr lang="en-US" dirty="0"/>
              <a:t> </a:t>
            </a:r>
            <a:r>
              <a:rPr lang="en-US" dirty="0" err="1"/>
              <a:t>coresupunzător</a:t>
            </a:r>
            <a:r>
              <a:rPr lang="en-US" dirty="0"/>
              <a:t> de management al </a:t>
            </a:r>
            <a:r>
              <a:rPr lang="en-US" dirty="0" err="1"/>
              <a:t>bazinului</a:t>
            </a:r>
            <a:r>
              <a:rPr lang="en-US" dirty="0"/>
              <a:t> </a:t>
            </a:r>
            <a:r>
              <a:rPr lang="en-US" dirty="0" err="1"/>
              <a:t>hidrografic</a:t>
            </a:r>
            <a:r>
              <a:rPr lang="en-US" dirty="0"/>
              <a:t> din motive legate de </a:t>
            </a:r>
            <a:r>
              <a:rPr lang="en-US" dirty="0" err="1"/>
              <a:t>cantitatea</a:t>
            </a:r>
            <a:r>
              <a:rPr lang="en-US" dirty="0"/>
              <a:t> de </a:t>
            </a:r>
            <a:r>
              <a:rPr lang="en-US" dirty="0" err="1"/>
              <a:t>apă</a:t>
            </a:r>
            <a:r>
              <a:rPr lang="en-US" dirty="0"/>
              <a:t>, </a:t>
            </a:r>
            <a:r>
              <a:rPr lang="en-US" dirty="0" err="1"/>
              <a:t>este</a:t>
            </a:r>
            <a:r>
              <a:rPr lang="en-US" dirty="0"/>
              <a:t> </a:t>
            </a:r>
            <a:r>
              <a:rPr lang="en-US" dirty="0" err="1"/>
              <a:t>realizată</a:t>
            </a:r>
            <a:r>
              <a:rPr lang="en-US" dirty="0"/>
              <a:t> o </a:t>
            </a:r>
            <a:r>
              <a:rPr lang="en-US" dirty="0" err="1"/>
              <a:t>reducere</a:t>
            </a:r>
            <a:r>
              <a:rPr lang="en-US" dirty="0"/>
              <a:t> </a:t>
            </a:r>
            <a:r>
              <a:rPr lang="en-US" dirty="0" err="1"/>
              <a:t>efectivă</a:t>
            </a:r>
            <a:r>
              <a:rPr lang="en-US" dirty="0"/>
              <a:t> a </a:t>
            </a:r>
            <a:r>
              <a:rPr lang="en-US" dirty="0" err="1"/>
              <a:t>utilizării</a:t>
            </a:r>
            <a:r>
              <a:rPr lang="en-US" dirty="0"/>
              <a:t> </a:t>
            </a:r>
            <a:r>
              <a:rPr lang="en-US" dirty="0" err="1"/>
              <a:t>apei</a:t>
            </a:r>
            <a:r>
              <a:rPr lang="en-US" dirty="0"/>
              <a:t> de minimum 50% din </a:t>
            </a:r>
            <a:r>
              <a:rPr lang="en-US" dirty="0" err="1"/>
              <a:t>posibilele</a:t>
            </a:r>
            <a:r>
              <a:rPr lang="en-US" dirty="0"/>
              <a:t> </a:t>
            </a:r>
            <a:r>
              <a:rPr lang="en-US" dirty="0" err="1"/>
              <a:t>economii</a:t>
            </a:r>
            <a:r>
              <a:rPr lang="en-US" dirty="0"/>
              <a:t> </a:t>
            </a:r>
            <a:r>
              <a:rPr lang="en-US" dirty="0" err="1"/>
              <a:t>stabilite</a:t>
            </a:r>
            <a:r>
              <a:rPr lang="en-US" dirty="0"/>
              <a:t> la </a:t>
            </a:r>
            <a:r>
              <a:rPr lang="en-US" dirty="0" err="1"/>
              <a:t>punctul</a:t>
            </a:r>
            <a:r>
              <a:rPr lang="en-US" dirty="0"/>
              <a:t> a) </a:t>
            </a:r>
            <a:r>
              <a:rPr lang="en-US" dirty="0" err="1"/>
              <a:t>sau</a:t>
            </a:r>
            <a:r>
              <a:rPr lang="en-US" dirty="0"/>
              <a:t> </a:t>
            </a:r>
            <a:r>
              <a:rPr lang="en-US" dirty="0" err="1"/>
              <a:t>în</a:t>
            </a:r>
            <a:r>
              <a:rPr lang="en-US" dirty="0"/>
              <a:t> </a:t>
            </a:r>
            <a:r>
              <a:rPr lang="en-US" dirty="0" err="1"/>
              <a:t>conformitate</a:t>
            </a:r>
            <a:r>
              <a:rPr lang="en-US" dirty="0"/>
              <a:t> cu </a:t>
            </a:r>
            <a:r>
              <a:rPr lang="en-US" dirty="0" err="1"/>
              <a:t>procentul</a:t>
            </a:r>
            <a:r>
              <a:rPr lang="en-US" dirty="0"/>
              <a:t> </a:t>
            </a:r>
            <a:r>
              <a:rPr lang="en-US" dirty="0" err="1"/>
              <a:t>stabilit</a:t>
            </a:r>
            <a:r>
              <a:rPr lang="en-US" dirty="0"/>
              <a:t> de </a:t>
            </a:r>
            <a:r>
              <a:rPr lang="en-US" dirty="0" err="1"/>
              <a:t>autoritatea</a:t>
            </a:r>
            <a:r>
              <a:rPr lang="en-US" dirty="0"/>
              <a:t> </a:t>
            </a:r>
            <a:r>
              <a:rPr lang="en-US" dirty="0" err="1"/>
              <a:t>competentă</a:t>
            </a:r>
            <a:r>
              <a:rPr lang="en-US" dirty="0"/>
              <a:t> (</a:t>
            </a:r>
            <a:r>
              <a:rPr lang="en-US" dirty="0" err="1"/>
              <a:t>dacă</a:t>
            </a:r>
            <a:r>
              <a:rPr lang="en-US" dirty="0"/>
              <a:t> </a:t>
            </a:r>
            <a:r>
              <a:rPr lang="en-US" dirty="0" err="1"/>
              <a:t>este</a:t>
            </a:r>
            <a:r>
              <a:rPr lang="en-US" dirty="0"/>
              <a:t> </a:t>
            </a:r>
            <a:r>
              <a:rPr lang="en-US" dirty="0" err="1"/>
              <a:t>cazul</a:t>
            </a:r>
            <a:r>
              <a:rPr lang="en-US" dirty="0"/>
              <a:t>), care </a:t>
            </a:r>
            <a:r>
              <a:rPr lang="en-US" dirty="0" err="1"/>
              <a:t>să</a:t>
            </a:r>
            <a:r>
              <a:rPr lang="en-US" dirty="0"/>
              <a:t> </a:t>
            </a:r>
            <a:r>
              <a:rPr lang="en-US" dirty="0" err="1"/>
              <a:t>contribuie</a:t>
            </a:r>
            <a:r>
              <a:rPr lang="en-US" dirty="0"/>
              <a:t> la </a:t>
            </a:r>
            <a:r>
              <a:rPr lang="en-US" dirty="0" err="1"/>
              <a:t>atingerea</a:t>
            </a:r>
            <a:r>
              <a:rPr lang="en-US" dirty="0"/>
              <a:t> </a:t>
            </a:r>
            <a:r>
              <a:rPr lang="en-US" dirty="0" err="1"/>
              <a:t>stării</a:t>
            </a:r>
            <a:r>
              <a:rPr lang="en-US" dirty="0"/>
              <a:t> </a:t>
            </a:r>
            <a:r>
              <a:rPr lang="en-US" dirty="0" err="1"/>
              <a:t>bune</a:t>
            </a:r>
            <a:r>
              <a:rPr lang="en-US" dirty="0"/>
              <a:t> a </a:t>
            </a:r>
            <a:r>
              <a:rPr lang="en-US" dirty="0" err="1"/>
              <a:t>acelor</a:t>
            </a:r>
            <a:r>
              <a:rPr lang="en-US" dirty="0"/>
              <a:t> </a:t>
            </a:r>
            <a:r>
              <a:rPr lang="en-US" dirty="0" err="1"/>
              <a:t>corpuri</a:t>
            </a:r>
            <a:r>
              <a:rPr lang="en-US" dirty="0"/>
              <a:t> de </a:t>
            </a:r>
            <a:r>
              <a:rPr lang="en-US" dirty="0" err="1"/>
              <a:t>apă</a:t>
            </a:r>
            <a:r>
              <a:rPr lang="en-US" dirty="0"/>
              <a:t>”.</a:t>
            </a:r>
          </a:p>
          <a:p>
            <a:pPr>
              <a:spcBef>
                <a:spcPts val="600"/>
              </a:spcBef>
            </a:pPr>
            <a:endParaRPr lang="ro-RO" b="1" i="1" dirty="0">
              <a:solidFill>
                <a:srgbClr val="0070C0"/>
              </a:solidFill>
            </a:endParaRPr>
          </a:p>
        </p:txBody>
      </p:sp>
    </p:spTree>
    <p:extLst>
      <p:ext uri="{BB962C8B-B14F-4D97-AF65-F5344CB8AC3E}">
        <p14:creationId xmlns:p14="http://schemas.microsoft.com/office/powerpoint/2010/main" val="2841146647"/>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48</a:t>
            </a:fld>
            <a:endParaRPr lang="ro-RO" dirty="0"/>
          </a:p>
        </p:txBody>
      </p:sp>
      <p:sp>
        <p:nvSpPr>
          <p:cNvPr id="3" name="Rectangle 2"/>
          <p:cNvSpPr/>
          <p:nvPr/>
        </p:nvSpPr>
        <p:spPr>
          <a:xfrm>
            <a:off x="720435" y="1266869"/>
            <a:ext cx="10934376" cy="4324261"/>
          </a:xfrm>
          <a:prstGeom prst="rect">
            <a:avLst/>
          </a:prstGeom>
        </p:spPr>
        <p:txBody>
          <a:bodyPr wrap="square">
            <a:spAutoFit/>
          </a:bodyPr>
          <a:lstStyle/>
          <a:p>
            <a:r>
              <a:rPr lang="en-US" b="1" u="sng" dirty="0">
                <a:solidFill>
                  <a:srgbClr val="0070C0"/>
                </a:solidFill>
              </a:rPr>
              <a:t>DR-1</a:t>
            </a:r>
            <a:r>
              <a:rPr lang="ro-RO" b="1" u="sng" dirty="0">
                <a:solidFill>
                  <a:srgbClr val="0070C0"/>
                </a:solidFill>
              </a:rPr>
              <a:t>4</a:t>
            </a:r>
            <a:r>
              <a:rPr lang="en-US" b="1" u="sng" dirty="0">
                <a:solidFill>
                  <a:srgbClr val="0070C0"/>
                </a:solidFill>
              </a:rPr>
              <a:t>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fermele</a:t>
            </a:r>
            <a:r>
              <a:rPr lang="en-US" b="1" u="sng" dirty="0">
                <a:solidFill>
                  <a:srgbClr val="0070C0"/>
                </a:solidFill>
              </a:rPr>
              <a:t> de </a:t>
            </a:r>
            <a:r>
              <a:rPr lang="en-US" b="1" u="sng" dirty="0" err="1">
                <a:solidFill>
                  <a:srgbClr val="0070C0"/>
                </a:solidFill>
              </a:rPr>
              <a:t>mici</a:t>
            </a:r>
            <a:r>
              <a:rPr lang="en-US" b="1" u="sng" dirty="0">
                <a:solidFill>
                  <a:srgbClr val="0070C0"/>
                </a:solidFill>
              </a:rPr>
              <a:t> </a:t>
            </a:r>
            <a:r>
              <a:rPr lang="en-US" b="1" u="sng" dirty="0" err="1">
                <a:solidFill>
                  <a:srgbClr val="0070C0"/>
                </a:solidFill>
              </a:rPr>
              <a:t>dimensiuni</a:t>
            </a:r>
            <a:r>
              <a:rPr lang="ro-RO" b="1" dirty="0">
                <a:solidFill>
                  <a:srgbClr val="0070C0"/>
                </a:solidFill>
              </a:rPr>
              <a:t>				 </a:t>
            </a:r>
            <a:r>
              <a:rPr lang="ro-RO" b="1" i="1" dirty="0">
                <a:solidFill>
                  <a:srgbClr val="0070C0"/>
                </a:solidFill>
              </a:rPr>
              <a:t>Alocare publică</a:t>
            </a:r>
            <a:r>
              <a:rPr lang="en-US" b="1" i="1" dirty="0">
                <a:solidFill>
                  <a:srgbClr val="0070C0"/>
                </a:solidFill>
              </a:rPr>
              <a:t>: 10</a:t>
            </a:r>
            <a:r>
              <a:rPr lang="ro-RO" b="1" i="1" dirty="0">
                <a:solidFill>
                  <a:srgbClr val="0070C0"/>
                </a:solidFill>
              </a:rPr>
              <a:t>8</a:t>
            </a:r>
            <a:r>
              <a:rPr lang="en-US" b="1" i="1" dirty="0">
                <a:solidFill>
                  <a:srgbClr val="0070C0"/>
                </a:solidFill>
              </a:rPr>
              <a:t>.000</a:t>
            </a:r>
            <a:r>
              <a:rPr lang="ro-RO" b="1" i="1" dirty="0">
                <a:solidFill>
                  <a:srgbClr val="0070C0"/>
                </a:solidFill>
              </a:rPr>
              <a:t>.000 </a:t>
            </a:r>
            <a:r>
              <a:rPr lang="en-US" b="1" i="1" dirty="0">
                <a:solidFill>
                  <a:srgbClr val="0070C0"/>
                </a:solidFill>
              </a:rPr>
              <a:t>Euro</a:t>
            </a:r>
            <a:endParaRPr lang="ro-RO" b="1" i="1" dirty="0">
              <a:solidFill>
                <a:srgbClr val="0070C0"/>
              </a:solidFill>
            </a:endParaRPr>
          </a:p>
          <a:p>
            <a:endParaRPr lang="en-US" b="1" u="sng" dirty="0"/>
          </a:p>
          <a:p>
            <a:r>
              <a:rPr lang="en-US" b="1" u="sng" dirty="0" err="1"/>
              <a:t>Beneficiari</a:t>
            </a:r>
            <a:r>
              <a:rPr lang="en-US" b="1" u="sng" dirty="0"/>
              <a:t>:</a:t>
            </a:r>
            <a:r>
              <a:rPr lang="ro-RO" b="1" u="sng" dirty="0"/>
              <a:t> </a:t>
            </a:r>
            <a:r>
              <a:rPr lang="en-US" dirty="0" err="1"/>
              <a:t>Fermierii</a:t>
            </a:r>
            <a:r>
              <a:rPr lang="en-US" dirty="0"/>
              <a:t>, cu </a:t>
            </a:r>
            <a:r>
              <a:rPr lang="en-US" dirty="0" err="1"/>
              <a:t>excepția</a:t>
            </a:r>
            <a:r>
              <a:rPr lang="en-US" dirty="0"/>
              <a:t> </a:t>
            </a:r>
            <a:r>
              <a:rPr lang="en-US" dirty="0" err="1"/>
              <a:t>persoanelor</a:t>
            </a:r>
            <a:r>
              <a:rPr lang="en-US" dirty="0"/>
              <a:t> </a:t>
            </a:r>
            <a:r>
              <a:rPr lang="en-US" dirty="0" err="1"/>
              <a:t>fizice</a:t>
            </a:r>
            <a:r>
              <a:rPr lang="en-US" dirty="0"/>
              <a:t>.</a:t>
            </a:r>
            <a:r>
              <a:rPr lang="ro-RO" dirty="0"/>
              <a:t> Sunt vizate f</a:t>
            </a:r>
            <a:r>
              <a:rPr lang="en-US" dirty="0" err="1"/>
              <a:t>ermele</a:t>
            </a:r>
            <a:r>
              <a:rPr lang="en-US" dirty="0"/>
              <a:t> </a:t>
            </a:r>
            <a:r>
              <a:rPr lang="en-US" dirty="0" err="1"/>
              <a:t>mici</a:t>
            </a:r>
            <a:r>
              <a:rPr lang="ro-RO" dirty="0"/>
              <a:t>, </a:t>
            </a:r>
            <a:r>
              <a:rPr lang="en-US" dirty="0"/>
              <a:t>definite ca </a:t>
            </a:r>
            <a:r>
              <a:rPr lang="en-US" dirty="0" err="1"/>
              <a:t>fiind</a:t>
            </a:r>
            <a:r>
              <a:rPr lang="en-US" dirty="0"/>
              <a:t> </a:t>
            </a:r>
            <a:r>
              <a:rPr lang="en-US" dirty="0" err="1"/>
              <a:t>exploatații</a:t>
            </a:r>
            <a:r>
              <a:rPr lang="en-US" dirty="0"/>
              <a:t> </a:t>
            </a:r>
            <a:r>
              <a:rPr lang="en-US" dirty="0" err="1"/>
              <a:t>agricole</a:t>
            </a:r>
            <a:r>
              <a:rPr lang="en-US" dirty="0"/>
              <a:t> cu o </a:t>
            </a:r>
            <a:r>
              <a:rPr lang="en-US" dirty="0" err="1"/>
              <a:t>dimensiune</a:t>
            </a:r>
            <a:r>
              <a:rPr lang="en-US" dirty="0"/>
              <a:t> </a:t>
            </a:r>
            <a:r>
              <a:rPr lang="en-US" dirty="0" err="1"/>
              <a:t>economică</a:t>
            </a:r>
            <a:r>
              <a:rPr lang="en-US" dirty="0"/>
              <a:t> </a:t>
            </a:r>
            <a:r>
              <a:rPr lang="en-US" dirty="0" err="1"/>
              <a:t>între</a:t>
            </a:r>
            <a:r>
              <a:rPr lang="en-US" dirty="0"/>
              <a:t> 4.000 SO </a:t>
            </a:r>
            <a:r>
              <a:rPr lang="en-US" dirty="0" err="1"/>
              <a:t>și</a:t>
            </a:r>
            <a:r>
              <a:rPr lang="en-US" dirty="0"/>
              <a:t> 11.999 SO</a:t>
            </a:r>
            <a:r>
              <a:rPr lang="ro-RO" dirty="0"/>
              <a:t>. </a:t>
            </a:r>
            <a:r>
              <a:rPr lang="en-US" dirty="0" err="1"/>
              <a:t>În</a:t>
            </a:r>
            <a:r>
              <a:rPr lang="en-US" dirty="0"/>
              <a:t> </a:t>
            </a:r>
            <a:r>
              <a:rPr lang="en-US" dirty="0" err="1"/>
              <a:t>cazul</a:t>
            </a:r>
            <a:r>
              <a:rPr lang="en-US" dirty="0"/>
              <a:t> </a:t>
            </a:r>
            <a:r>
              <a:rPr lang="en-US" dirty="0" err="1"/>
              <a:t>exploatațiilor</a:t>
            </a:r>
            <a:r>
              <a:rPr lang="en-US" dirty="0"/>
              <a:t> </a:t>
            </a:r>
            <a:r>
              <a:rPr lang="en-US" dirty="0" err="1"/>
              <a:t>zootehnice</a:t>
            </a:r>
            <a:r>
              <a:rPr lang="en-US" dirty="0"/>
              <a:t> de </a:t>
            </a:r>
            <a:r>
              <a:rPr lang="en-US" dirty="0" err="1"/>
              <a:t>creștere</a:t>
            </a:r>
            <a:r>
              <a:rPr lang="en-US" dirty="0"/>
              <a:t> a </a:t>
            </a:r>
            <a:r>
              <a:rPr lang="en-US" dirty="0" err="1"/>
              <a:t>animalelor</a:t>
            </a:r>
            <a:r>
              <a:rPr lang="en-US" dirty="0"/>
              <a:t> din </a:t>
            </a:r>
            <a:r>
              <a:rPr lang="en-US" dirty="0" err="1"/>
              <a:t>rasele</a:t>
            </a:r>
            <a:r>
              <a:rPr lang="en-US" dirty="0"/>
              <a:t> </a:t>
            </a:r>
            <a:r>
              <a:rPr lang="en-US" dirty="0" err="1"/>
              <a:t>autohtone</a:t>
            </a:r>
            <a:r>
              <a:rPr lang="en-US" dirty="0"/>
              <a:t> </a:t>
            </a:r>
            <a:r>
              <a:rPr lang="en-US" dirty="0" err="1"/>
              <a:t>sunt</a:t>
            </a:r>
            <a:r>
              <a:rPr lang="en-US" dirty="0"/>
              <a:t> </a:t>
            </a:r>
            <a:r>
              <a:rPr lang="en-US" dirty="0" err="1"/>
              <a:t>eligibile</a:t>
            </a:r>
            <a:r>
              <a:rPr lang="en-US" dirty="0"/>
              <a:t> </a:t>
            </a:r>
            <a:r>
              <a:rPr lang="en-US" dirty="0" err="1"/>
              <a:t>exploatațiile</a:t>
            </a:r>
            <a:r>
              <a:rPr lang="en-US" dirty="0"/>
              <a:t> cu </a:t>
            </a:r>
            <a:r>
              <a:rPr lang="en-US" dirty="0" err="1"/>
              <a:t>dimensiunea</a:t>
            </a:r>
            <a:r>
              <a:rPr lang="en-US" dirty="0"/>
              <a:t> </a:t>
            </a:r>
            <a:r>
              <a:rPr lang="en-US" dirty="0" err="1"/>
              <a:t>economică</a:t>
            </a:r>
            <a:r>
              <a:rPr lang="en-US" dirty="0"/>
              <a:t> de minimum 2.000 SO</a:t>
            </a:r>
            <a:r>
              <a:rPr lang="ro-RO" dirty="0"/>
              <a:t>.</a:t>
            </a:r>
          </a:p>
          <a:p>
            <a:endParaRPr lang="ro-RO" dirty="0"/>
          </a:p>
          <a:p>
            <a:r>
              <a:rPr lang="en-US" dirty="0" err="1"/>
              <a:t>Intervenția</a:t>
            </a:r>
            <a:r>
              <a:rPr lang="en-US" dirty="0"/>
              <a:t> </a:t>
            </a:r>
            <a:r>
              <a:rPr lang="en-US" dirty="0" err="1"/>
              <a:t>viz</a:t>
            </a:r>
            <a:r>
              <a:rPr lang="ro-RO" dirty="0" err="1"/>
              <a:t>ează</a:t>
            </a:r>
            <a:r>
              <a:rPr lang="en-US" dirty="0"/>
              <a:t> </a:t>
            </a:r>
            <a:r>
              <a:rPr lang="en-US" dirty="0" err="1"/>
              <a:t>producția</a:t>
            </a:r>
            <a:r>
              <a:rPr lang="en-US" dirty="0"/>
              <a:t> </a:t>
            </a:r>
            <a:r>
              <a:rPr lang="en-US" dirty="0" err="1"/>
              <a:t>agricolă</a:t>
            </a:r>
            <a:r>
              <a:rPr lang="en-US" dirty="0"/>
              <a:t> </a:t>
            </a:r>
            <a:r>
              <a:rPr lang="en-US" dirty="0" err="1"/>
              <a:t>primară</a:t>
            </a:r>
            <a:r>
              <a:rPr lang="en-US" dirty="0"/>
              <a:t> </a:t>
            </a:r>
            <a:r>
              <a:rPr lang="en-US" dirty="0" err="1"/>
              <a:t>prin</a:t>
            </a:r>
            <a:r>
              <a:rPr lang="en-US" dirty="0"/>
              <a:t> </a:t>
            </a:r>
            <a:r>
              <a:rPr lang="en-US" dirty="0" err="1"/>
              <a:t>investițiile</a:t>
            </a:r>
            <a:r>
              <a:rPr lang="en-US" dirty="0"/>
              <a:t> </a:t>
            </a:r>
            <a:r>
              <a:rPr lang="en-US" dirty="0" err="1"/>
              <a:t>tangibile</a:t>
            </a:r>
            <a:r>
              <a:rPr lang="en-US" dirty="0"/>
              <a:t> </a:t>
            </a:r>
            <a:r>
              <a:rPr lang="en-US" dirty="0" err="1"/>
              <a:t>și</a:t>
            </a:r>
            <a:r>
              <a:rPr lang="en-US" dirty="0"/>
              <a:t> </a:t>
            </a:r>
            <a:r>
              <a:rPr lang="en-US" dirty="0" err="1"/>
              <a:t>intangibile</a:t>
            </a:r>
            <a:r>
              <a:rPr lang="en-US" dirty="0"/>
              <a:t> legate de </a:t>
            </a:r>
            <a:r>
              <a:rPr lang="en-US" dirty="0" err="1"/>
              <a:t>modernizarea</a:t>
            </a:r>
            <a:r>
              <a:rPr lang="en-US" dirty="0"/>
              <a:t> </a:t>
            </a:r>
            <a:r>
              <a:rPr lang="en-US" dirty="0" err="1"/>
              <a:t>exploatației</a:t>
            </a:r>
            <a:r>
              <a:rPr lang="en-US" dirty="0"/>
              <a:t>.</a:t>
            </a:r>
            <a:r>
              <a:rPr lang="ro-RO" dirty="0"/>
              <a:t> </a:t>
            </a:r>
            <a:r>
              <a:rPr lang="en-US" dirty="0" err="1"/>
              <a:t>Sprijinul</a:t>
            </a:r>
            <a:r>
              <a:rPr lang="en-US" dirty="0"/>
              <a:t> </a:t>
            </a:r>
            <a:r>
              <a:rPr lang="en-US" dirty="0" err="1"/>
              <a:t>acordat</a:t>
            </a:r>
            <a:r>
              <a:rPr lang="en-US" dirty="0"/>
              <a:t> </a:t>
            </a:r>
            <a:r>
              <a:rPr lang="en-US" dirty="0" err="1"/>
              <a:t>prin</a:t>
            </a:r>
            <a:r>
              <a:rPr lang="en-US" dirty="0"/>
              <a:t> </a:t>
            </a:r>
            <a:r>
              <a:rPr lang="en-US" dirty="0" err="1"/>
              <a:t>intermediul</a:t>
            </a:r>
            <a:r>
              <a:rPr lang="en-US" dirty="0"/>
              <a:t> </a:t>
            </a:r>
            <a:r>
              <a:rPr lang="en-US" dirty="0" err="1"/>
              <a:t>acestei</a:t>
            </a:r>
            <a:r>
              <a:rPr lang="en-US" dirty="0"/>
              <a:t> </a:t>
            </a:r>
            <a:r>
              <a:rPr lang="en-US" dirty="0" err="1"/>
              <a:t>intervenții</a:t>
            </a:r>
            <a:r>
              <a:rPr lang="en-US" dirty="0"/>
              <a:t> </a:t>
            </a:r>
            <a:r>
              <a:rPr lang="en-US" dirty="0" err="1"/>
              <a:t>este</a:t>
            </a:r>
            <a:r>
              <a:rPr lang="en-US" dirty="0"/>
              <a:t> un instrument </a:t>
            </a:r>
            <a:r>
              <a:rPr lang="en-US" dirty="0" err="1"/>
              <a:t>menit</a:t>
            </a:r>
            <a:r>
              <a:rPr lang="en-US" dirty="0"/>
              <a:t> </a:t>
            </a:r>
            <a:r>
              <a:rPr lang="en-US" dirty="0" err="1"/>
              <a:t>să</a:t>
            </a:r>
            <a:r>
              <a:rPr lang="en-US" dirty="0"/>
              <a:t> determine, </a:t>
            </a:r>
            <a:r>
              <a:rPr lang="en-US" dirty="0" err="1"/>
              <a:t>în</a:t>
            </a:r>
            <a:r>
              <a:rPr lang="en-US" dirty="0"/>
              <a:t> principal, </a:t>
            </a:r>
            <a:r>
              <a:rPr lang="en-US" dirty="0" err="1"/>
              <a:t>transformarea</a:t>
            </a:r>
            <a:r>
              <a:rPr lang="en-US" dirty="0"/>
              <a:t> </a:t>
            </a:r>
            <a:r>
              <a:rPr lang="en-US" dirty="0" err="1"/>
              <a:t>structurală</a:t>
            </a:r>
            <a:r>
              <a:rPr lang="en-US" dirty="0"/>
              <a:t> </a:t>
            </a:r>
            <a:r>
              <a:rPr lang="en-US" dirty="0" err="1"/>
              <a:t>și</a:t>
            </a:r>
            <a:r>
              <a:rPr lang="en-US" dirty="0"/>
              <a:t> </a:t>
            </a:r>
            <a:r>
              <a:rPr lang="en-US" dirty="0" err="1"/>
              <a:t>deschiderea</a:t>
            </a:r>
            <a:r>
              <a:rPr lang="en-US" dirty="0"/>
              <a:t> </a:t>
            </a:r>
            <a:r>
              <a:rPr lang="en-US" dirty="0" err="1"/>
              <a:t>spre</a:t>
            </a:r>
            <a:r>
              <a:rPr lang="en-US" dirty="0"/>
              <a:t> </a:t>
            </a:r>
            <a:r>
              <a:rPr lang="en-US" dirty="0" err="1"/>
              <a:t>piață</a:t>
            </a:r>
            <a:r>
              <a:rPr lang="en-US" dirty="0"/>
              <a:t> a </a:t>
            </a:r>
            <a:r>
              <a:rPr lang="en-US" dirty="0" err="1"/>
              <a:t>fermelor</a:t>
            </a:r>
            <a:r>
              <a:rPr lang="en-US" dirty="0"/>
              <a:t> </a:t>
            </a:r>
            <a:r>
              <a:rPr lang="en-US" dirty="0" err="1"/>
              <a:t>mici</a:t>
            </a:r>
            <a:r>
              <a:rPr lang="en-US" dirty="0"/>
              <a:t> cu </a:t>
            </a:r>
            <a:r>
              <a:rPr lang="en-US" dirty="0" err="1"/>
              <a:t>potențial</a:t>
            </a:r>
            <a:r>
              <a:rPr lang="en-US" dirty="0"/>
              <a:t> de a </a:t>
            </a:r>
            <a:r>
              <a:rPr lang="en-US" dirty="0" err="1"/>
              <a:t>deveni</a:t>
            </a:r>
            <a:r>
              <a:rPr lang="en-US" dirty="0"/>
              <a:t> </a:t>
            </a:r>
            <a:r>
              <a:rPr lang="en-US" dirty="0" err="1"/>
              <a:t>exploatații</a:t>
            </a:r>
            <a:r>
              <a:rPr lang="en-US" dirty="0"/>
              <a:t> </a:t>
            </a:r>
            <a:r>
              <a:rPr lang="en-US" dirty="0" err="1"/>
              <a:t>agricole</a:t>
            </a:r>
            <a:r>
              <a:rPr lang="en-US" dirty="0"/>
              <a:t> </a:t>
            </a:r>
            <a:r>
              <a:rPr lang="en-US" dirty="0" err="1"/>
              <a:t>viabile</a:t>
            </a:r>
            <a:r>
              <a:rPr lang="en-US" dirty="0"/>
              <a:t>, </a:t>
            </a:r>
            <a:r>
              <a:rPr lang="en-US" dirty="0" err="1"/>
              <a:t>precum</a:t>
            </a:r>
            <a:r>
              <a:rPr lang="en-US" dirty="0"/>
              <a:t> </a:t>
            </a:r>
            <a:r>
              <a:rPr lang="en-US" dirty="0" err="1"/>
              <a:t>și</a:t>
            </a:r>
            <a:r>
              <a:rPr lang="en-US" dirty="0"/>
              <a:t> de a </a:t>
            </a:r>
            <a:r>
              <a:rPr lang="en-US" dirty="0" err="1"/>
              <a:t>crește</a:t>
            </a:r>
            <a:r>
              <a:rPr lang="en-US" dirty="0"/>
              <a:t> </a:t>
            </a:r>
            <a:r>
              <a:rPr lang="en-US" dirty="0" err="1"/>
              <a:t>capacitatea</a:t>
            </a:r>
            <a:r>
              <a:rPr lang="en-US" dirty="0"/>
              <a:t> de a </a:t>
            </a:r>
            <a:r>
              <a:rPr lang="en-US" dirty="0" err="1"/>
              <a:t>identifica</a:t>
            </a:r>
            <a:r>
              <a:rPr lang="en-US" dirty="0"/>
              <a:t> </a:t>
            </a:r>
            <a:r>
              <a:rPr lang="en-US" dirty="0" err="1"/>
              <a:t>noi</a:t>
            </a:r>
            <a:r>
              <a:rPr lang="en-US" dirty="0"/>
              <a:t> </a:t>
            </a:r>
            <a:r>
              <a:rPr lang="en-US" dirty="0" err="1"/>
              <a:t>oportunități</a:t>
            </a:r>
            <a:r>
              <a:rPr lang="en-US" dirty="0"/>
              <a:t> de </a:t>
            </a:r>
            <a:r>
              <a:rPr lang="en-US" dirty="0" err="1"/>
              <a:t>valorificare</a:t>
            </a:r>
            <a:r>
              <a:rPr lang="en-US" dirty="0"/>
              <a:t> a </a:t>
            </a:r>
            <a:r>
              <a:rPr lang="en-US" dirty="0" err="1"/>
              <a:t>producției</a:t>
            </a:r>
            <a:r>
              <a:rPr lang="en-US" dirty="0"/>
              <a:t> </a:t>
            </a:r>
            <a:r>
              <a:rPr lang="en-US" dirty="0" err="1"/>
              <a:t>acestora</a:t>
            </a:r>
            <a:r>
              <a:rPr lang="en-US" dirty="0"/>
              <a:t>. </a:t>
            </a:r>
          </a:p>
          <a:p>
            <a:pPr>
              <a:spcBef>
                <a:spcPts val="600"/>
              </a:spcBef>
            </a:pPr>
            <a:endParaRPr lang="en-US" dirty="0"/>
          </a:p>
          <a:p>
            <a:r>
              <a:rPr lang="en-US" b="1" dirty="0" err="1"/>
              <a:t>Sprijinul</a:t>
            </a:r>
            <a:r>
              <a:rPr lang="en-US" b="1" dirty="0"/>
              <a:t> public </a:t>
            </a:r>
            <a:r>
              <a:rPr lang="en-US" b="1" dirty="0" err="1"/>
              <a:t>nerambursabil</a:t>
            </a:r>
            <a:r>
              <a:rPr lang="en-US" b="1" dirty="0"/>
              <a:t> maxim </a:t>
            </a:r>
            <a:r>
              <a:rPr lang="en-US" b="1" dirty="0" err="1"/>
              <a:t>este</a:t>
            </a:r>
            <a:r>
              <a:rPr lang="en-US" b="1" dirty="0"/>
              <a:t> de 50 000 Euro/</a:t>
            </a:r>
            <a:r>
              <a:rPr lang="en-US" b="1" dirty="0" err="1"/>
              <a:t>proiect</a:t>
            </a:r>
            <a:r>
              <a:rPr lang="en-US" b="1" dirty="0"/>
              <a:t>. </a:t>
            </a:r>
            <a:endParaRPr lang="ro-RO" b="1" dirty="0"/>
          </a:p>
          <a:p>
            <a:r>
              <a:rPr lang="en-US" dirty="0"/>
              <a:t>Intensitatea </a:t>
            </a:r>
            <a:r>
              <a:rPr lang="en-US" dirty="0" err="1"/>
              <a:t>sprijinului</a:t>
            </a:r>
            <a:r>
              <a:rPr lang="en-US" dirty="0"/>
              <a:t> public </a:t>
            </a:r>
            <a:r>
              <a:rPr lang="en-US" dirty="0" err="1"/>
              <a:t>nerambursabil</a:t>
            </a:r>
            <a:r>
              <a:rPr lang="en-US" dirty="0"/>
              <a:t> </a:t>
            </a:r>
            <a:r>
              <a:rPr lang="en-US" dirty="0" err="1"/>
              <a:t>va</a:t>
            </a:r>
            <a:r>
              <a:rPr lang="en-US" dirty="0"/>
              <a:t> fi de maximum</a:t>
            </a:r>
            <a:r>
              <a:rPr lang="ro-RO" dirty="0"/>
              <a:t> </a:t>
            </a:r>
            <a:r>
              <a:rPr lang="en-US" dirty="0"/>
              <a:t>85</a:t>
            </a:r>
            <a:r>
              <a:rPr lang="en-US" b="1" dirty="0"/>
              <a:t>%</a:t>
            </a:r>
            <a:r>
              <a:rPr lang="en-US" dirty="0"/>
              <a:t> din </a:t>
            </a:r>
            <a:r>
              <a:rPr lang="en-US" dirty="0" err="1"/>
              <a:t>costurile</a:t>
            </a:r>
            <a:r>
              <a:rPr lang="en-US" dirty="0"/>
              <a:t> </a:t>
            </a:r>
            <a:r>
              <a:rPr lang="en-US" dirty="0" err="1"/>
              <a:t>eligibile</a:t>
            </a:r>
            <a:r>
              <a:rPr lang="ro-RO" dirty="0"/>
              <a:t>.</a:t>
            </a:r>
            <a:endParaRPr lang="en-US" dirty="0"/>
          </a:p>
          <a:p>
            <a:endParaRPr lang="ro-RO" dirty="0"/>
          </a:p>
        </p:txBody>
      </p:sp>
    </p:spTree>
    <p:extLst>
      <p:ext uri="{BB962C8B-B14F-4D97-AF65-F5344CB8AC3E}">
        <p14:creationId xmlns:p14="http://schemas.microsoft.com/office/powerpoint/2010/main" val="318480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49</a:t>
            </a:fld>
            <a:endParaRPr lang="ro-RO" dirty="0"/>
          </a:p>
        </p:txBody>
      </p:sp>
      <p:sp>
        <p:nvSpPr>
          <p:cNvPr id="3" name="Rectangle 2"/>
          <p:cNvSpPr/>
          <p:nvPr/>
        </p:nvSpPr>
        <p:spPr>
          <a:xfrm>
            <a:off x="235975" y="1001038"/>
            <a:ext cx="11847870" cy="5355312"/>
          </a:xfrm>
          <a:prstGeom prst="rect">
            <a:avLst/>
          </a:prstGeom>
        </p:spPr>
        <p:txBody>
          <a:bodyPr wrap="square">
            <a:spAutoFit/>
          </a:bodyPr>
          <a:lstStyle/>
          <a:p>
            <a:r>
              <a:rPr lang="en-US" b="1" u="sng" dirty="0">
                <a:solidFill>
                  <a:srgbClr val="0070C0"/>
                </a:solidFill>
              </a:rPr>
              <a:t>DR-1</a:t>
            </a:r>
            <a:r>
              <a:rPr lang="ro-RO" b="1" u="sng" dirty="0">
                <a:solidFill>
                  <a:srgbClr val="0070C0"/>
                </a:solidFill>
              </a:rPr>
              <a:t>4</a:t>
            </a:r>
            <a:r>
              <a:rPr lang="en-US" b="1" u="sng" dirty="0">
                <a:solidFill>
                  <a:srgbClr val="0070C0"/>
                </a:solidFill>
              </a:rPr>
              <a:t>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în</a:t>
            </a:r>
            <a:r>
              <a:rPr lang="en-US" b="1" u="sng" dirty="0">
                <a:solidFill>
                  <a:srgbClr val="0070C0"/>
                </a:solidFill>
              </a:rPr>
              <a:t> </a:t>
            </a:r>
            <a:r>
              <a:rPr lang="en-US" b="1" u="sng" dirty="0" err="1">
                <a:solidFill>
                  <a:srgbClr val="0070C0"/>
                </a:solidFill>
              </a:rPr>
              <a:t>fermele</a:t>
            </a:r>
            <a:r>
              <a:rPr lang="en-US" b="1" u="sng" dirty="0">
                <a:solidFill>
                  <a:srgbClr val="0070C0"/>
                </a:solidFill>
              </a:rPr>
              <a:t> de </a:t>
            </a:r>
            <a:r>
              <a:rPr lang="en-US" b="1" u="sng" dirty="0" err="1">
                <a:solidFill>
                  <a:srgbClr val="0070C0"/>
                </a:solidFill>
              </a:rPr>
              <a:t>mici</a:t>
            </a:r>
            <a:r>
              <a:rPr lang="en-US" b="1" u="sng" dirty="0">
                <a:solidFill>
                  <a:srgbClr val="0070C0"/>
                </a:solidFill>
              </a:rPr>
              <a:t> </a:t>
            </a:r>
            <a:r>
              <a:rPr lang="en-US" b="1" u="sng" dirty="0" err="1">
                <a:solidFill>
                  <a:srgbClr val="0070C0"/>
                </a:solidFill>
              </a:rPr>
              <a:t>dimensiuni</a:t>
            </a:r>
            <a:r>
              <a:rPr lang="ro-RO" b="1" dirty="0">
                <a:solidFill>
                  <a:srgbClr val="0070C0"/>
                </a:solidFill>
              </a:rPr>
              <a:t>				 </a:t>
            </a:r>
            <a:r>
              <a:rPr lang="ro-RO" b="1" i="1" dirty="0">
                <a:solidFill>
                  <a:srgbClr val="0070C0"/>
                </a:solidFill>
              </a:rPr>
              <a:t>Alocare publică</a:t>
            </a:r>
            <a:r>
              <a:rPr lang="en-US" b="1" i="1" dirty="0">
                <a:solidFill>
                  <a:srgbClr val="0070C0"/>
                </a:solidFill>
              </a:rPr>
              <a:t>: 10</a:t>
            </a:r>
            <a:r>
              <a:rPr lang="ro-RO" b="1" i="1" dirty="0">
                <a:solidFill>
                  <a:srgbClr val="0070C0"/>
                </a:solidFill>
              </a:rPr>
              <a:t>8</a:t>
            </a:r>
            <a:r>
              <a:rPr lang="en-US" b="1" i="1" dirty="0">
                <a:solidFill>
                  <a:srgbClr val="0070C0"/>
                </a:solidFill>
              </a:rPr>
              <a:t>.000</a:t>
            </a:r>
            <a:r>
              <a:rPr lang="ro-RO" b="1" i="1" dirty="0">
                <a:solidFill>
                  <a:srgbClr val="0070C0"/>
                </a:solidFill>
              </a:rPr>
              <a:t>.000 </a:t>
            </a:r>
            <a:r>
              <a:rPr lang="en-US" b="1" i="1" dirty="0">
                <a:solidFill>
                  <a:srgbClr val="0070C0"/>
                </a:solidFill>
              </a:rPr>
              <a:t>Euro</a:t>
            </a:r>
            <a:endParaRPr lang="ro-RO" b="1" i="1" dirty="0">
              <a:solidFill>
                <a:srgbClr val="0070C0"/>
              </a:solidFill>
            </a:endParaRPr>
          </a:p>
          <a:p>
            <a:endParaRPr lang="en-US" b="1" u="sng" dirty="0"/>
          </a:p>
          <a:p>
            <a:r>
              <a:rPr lang="en-US" b="1" u="sng" dirty="0" err="1">
                <a:solidFill>
                  <a:srgbClr val="0070C0"/>
                </a:solidFill>
              </a:rPr>
              <a:t>Condiții</a:t>
            </a:r>
            <a:r>
              <a:rPr lang="en-US" b="1" u="sng" dirty="0">
                <a:solidFill>
                  <a:srgbClr val="0070C0"/>
                </a:solidFill>
              </a:rPr>
              <a:t> de </a:t>
            </a:r>
            <a:r>
              <a:rPr lang="en-US" b="1" u="sng" dirty="0" err="1">
                <a:solidFill>
                  <a:srgbClr val="0070C0"/>
                </a:solidFill>
              </a:rPr>
              <a:t>eligibilitate</a:t>
            </a:r>
            <a:r>
              <a:rPr lang="en-US" b="1" u="sng" dirty="0">
                <a:solidFill>
                  <a:srgbClr val="0070C0"/>
                </a:solidFill>
              </a:rPr>
              <a:t>:</a:t>
            </a:r>
          </a:p>
          <a:p>
            <a:pPr marL="285750" lvl="0" indent="-285750">
              <a:buFont typeface="Arial" panose="020B0604020202020204" pitchFamily="34" charset="0"/>
              <a:buChar char="•"/>
            </a:pPr>
            <a:r>
              <a:rPr lang="en-US" dirty="0" err="1"/>
              <a:t>Investiția</a:t>
            </a:r>
            <a:r>
              <a:rPr lang="en-US" dirty="0"/>
              <a:t> </a:t>
            </a:r>
            <a:r>
              <a:rPr lang="en-US" dirty="0" err="1"/>
              <a:t>trebuie</a:t>
            </a:r>
            <a:r>
              <a:rPr lang="en-US" dirty="0"/>
              <a:t> </a:t>
            </a:r>
            <a:r>
              <a:rPr lang="en-US" dirty="0" err="1"/>
              <a:t>să</a:t>
            </a:r>
            <a:r>
              <a:rPr lang="en-US" dirty="0"/>
              <a:t> se </a:t>
            </a:r>
            <a:r>
              <a:rPr lang="en-US" dirty="0" err="1"/>
              <a:t>realizeze</a:t>
            </a:r>
            <a:r>
              <a:rPr lang="en-US" dirty="0"/>
              <a:t> </a:t>
            </a:r>
            <a:r>
              <a:rPr lang="en-US" dirty="0" err="1"/>
              <a:t>în</a:t>
            </a:r>
            <a:r>
              <a:rPr lang="en-US" dirty="0"/>
              <a:t> </a:t>
            </a:r>
            <a:r>
              <a:rPr lang="en-US" dirty="0" err="1"/>
              <a:t>cadrul</a:t>
            </a:r>
            <a:r>
              <a:rPr lang="en-US" dirty="0"/>
              <a:t> </a:t>
            </a:r>
            <a:r>
              <a:rPr lang="en-US" dirty="0" err="1"/>
              <a:t>unei</a:t>
            </a:r>
            <a:r>
              <a:rPr lang="en-US" dirty="0"/>
              <a:t> </a:t>
            </a:r>
            <a:r>
              <a:rPr lang="en-US" dirty="0" err="1"/>
              <a:t>ferme</a:t>
            </a:r>
            <a:r>
              <a:rPr lang="en-US" dirty="0"/>
              <a:t> cu o </a:t>
            </a:r>
            <a:r>
              <a:rPr lang="en-US" dirty="0" err="1"/>
              <a:t>dimensiune</a:t>
            </a:r>
            <a:r>
              <a:rPr lang="en-US" dirty="0"/>
              <a:t> </a:t>
            </a:r>
            <a:r>
              <a:rPr lang="en-US" dirty="0" err="1"/>
              <a:t>economică</a:t>
            </a:r>
            <a:r>
              <a:rPr lang="en-US" dirty="0"/>
              <a:t> </a:t>
            </a:r>
            <a:r>
              <a:rPr lang="en-US" dirty="0" err="1"/>
              <a:t>cuprinsă</a:t>
            </a:r>
            <a:r>
              <a:rPr lang="en-US" dirty="0"/>
              <a:t> </a:t>
            </a:r>
            <a:r>
              <a:rPr lang="en-US" dirty="0" err="1"/>
              <a:t>între</a:t>
            </a:r>
            <a:r>
              <a:rPr lang="en-US" dirty="0"/>
              <a:t> 4.000 </a:t>
            </a:r>
            <a:r>
              <a:rPr lang="en-US" dirty="0" err="1"/>
              <a:t>și</a:t>
            </a:r>
            <a:r>
              <a:rPr lang="en-US" dirty="0"/>
              <a:t> 11.999 SO, </a:t>
            </a:r>
            <a:r>
              <a:rPr lang="en-US" dirty="0" err="1"/>
              <a:t>respectiv</a:t>
            </a:r>
            <a:r>
              <a:rPr lang="en-US" dirty="0"/>
              <a:t> 2.000 </a:t>
            </a:r>
            <a:r>
              <a:rPr lang="en-US" dirty="0" err="1"/>
              <a:t>și</a:t>
            </a:r>
            <a:r>
              <a:rPr lang="en-US" dirty="0"/>
              <a:t> 11.999 SO </a:t>
            </a:r>
            <a:r>
              <a:rPr lang="en-US" dirty="0" err="1"/>
              <a:t>pentru</a:t>
            </a:r>
            <a:r>
              <a:rPr lang="en-US" dirty="0"/>
              <a:t> </a:t>
            </a:r>
            <a:r>
              <a:rPr lang="en-US" dirty="0" err="1"/>
              <a:t>fermele</a:t>
            </a:r>
            <a:r>
              <a:rPr lang="en-US" dirty="0"/>
              <a:t> </a:t>
            </a:r>
            <a:r>
              <a:rPr lang="en-US" dirty="0" err="1"/>
              <a:t>zootehnice</a:t>
            </a:r>
            <a:r>
              <a:rPr lang="en-US" dirty="0"/>
              <a:t> populate cu </a:t>
            </a:r>
            <a:r>
              <a:rPr lang="en-US" dirty="0" err="1"/>
              <a:t>rase</a:t>
            </a:r>
            <a:r>
              <a:rPr lang="en-US" dirty="0"/>
              <a:t> </a:t>
            </a:r>
            <a:r>
              <a:rPr lang="en-US" dirty="0" err="1"/>
              <a:t>autohtone</a:t>
            </a:r>
            <a:r>
              <a:rPr lang="en-US" dirty="0"/>
              <a:t>;</a:t>
            </a:r>
          </a:p>
          <a:p>
            <a:pPr marL="285750" lvl="0" indent="-285750">
              <a:buFont typeface="Arial" panose="020B0604020202020204" pitchFamily="34" charset="0"/>
              <a:buChar char="•"/>
            </a:pPr>
            <a:r>
              <a:rPr lang="en-US" dirty="0" err="1"/>
              <a:t>Solicitantul</a:t>
            </a:r>
            <a:r>
              <a:rPr lang="en-US" dirty="0"/>
              <a:t> </a:t>
            </a:r>
            <a:r>
              <a:rPr lang="en-US" dirty="0" err="1"/>
              <a:t>prezintă</a:t>
            </a:r>
            <a:r>
              <a:rPr lang="en-US" dirty="0"/>
              <a:t> un plan de </a:t>
            </a:r>
            <a:r>
              <a:rPr lang="en-US" dirty="0" err="1"/>
              <a:t>afaceri</a:t>
            </a:r>
            <a:r>
              <a:rPr lang="en-US" dirty="0"/>
              <a:t> </a:t>
            </a:r>
            <a:r>
              <a:rPr lang="en-US" dirty="0" err="1"/>
              <a:t>în</a:t>
            </a:r>
            <a:r>
              <a:rPr lang="en-US" dirty="0"/>
              <a:t> care </a:t>
            </a:r>
            <a:r>
              <a:rPr lang="en-US" dirty="0" err="1"/>
              <a:t>prezintă</a:t>
            </a:r>
            <a:r>
              <a:rPr lang="en-US" dirty="0"/>
              <a:t> </a:t>
            </a:r>
            <a:r>
              <a:rPr lang="en-US" dirty="0" err="1"/>
              <a:t>situația</a:t>
            </a:r>
            <a:r>
              <a:rPr lang="en-US" dirty="0"/>
              <a:t> </a:t>
            </a:r>
            <a:r>
              <a:rPr lang="en-US" dirty="0" err="1"/>
              <a:t>exploatației</a:t>
            </a:r>
            <a:r>
              <a:rPr lang="en-US" dirty="0"/>
              <a:t> </a:t>
            </a:r>
            <a:r>
              <a:rPr lang="en-US" dirty="0" err="1"/>
              <a:t>și</a:t>
            </a:r>
            <a:r>
              <a:rPr lang="en-US" dirty="0"/>
              <a:t> </a:t>
            </a:r>
            <a:r>
              <a:rPr lang="en-US" dirty="0" err="1"/>
              <a:t>obiectivele</a:t>
            </a:r>
            <a:r>
              <a:rPr lang="en-US" dirty="0"/>
              <a:t> </a:t>
            </a:r>
            <a:r>
              <a:rPr lang="en-US" dirty="0" err="1"/>
              <a:t>pe</a:t>
            </a:r>
            <a:r>
              <a:rPr lang="en-US" dirty="0"/>
              <a:t> 3 </a:t>
            </a:r>
            <a:r>
              <a:rPr lang="en-US" dirty="0" err="1"/>
              <a:t>ani</a:t>
            </a:r>
            <a:r>
              <a:rPr lang="en-US" dirty="0"/>
              <a:t>;</a:t>
            </a:r>
          </a:p>
          <a:p>
            <a:pPr marL="285750" lvl="0" indent="-285750">
              <a:buFont typeface="Arial" panose="020B0604020202020204" pitchFamily="34" charset="0"/>
              <a:buChar char="•"/>
            </a:pPr>
            <a:r>
              <a:rPr lang="en-US" dirty="0" err="1"/>
              <a:t>Solicitantul</a:t>
            </a:r>
            <a:r>
              <a:rPr lang="en-US" dirty="0"/>
              <a:t> </a:t>
            </a:r>
            <a:r>
              <a:rPr lang="en-US" dirty="0" err="1"/>
              <a:t>va</a:t>
            </a:r>
            <a:r>
              <a:rPr lang="en-US" dirty="0"/>
              <a:t> </a:t>
            </a:r>
            <a:r>
              <a:rPr lang="en-US" dirty="0" err="1"/>
              <a:t>figura</a:t>
            </a:r>
            <a:r>
              <a:rPr lang="en-US" dirty="0"/>
              <a:t> </a:t>
            </a:r>
            <a:r>
              <a:rPr lang="en-US" dirty="0" err="1"/>
              <a:t>în</a:t>
            </a:r>
            <a:r>
              <a:rPr lang="en-US" dirty="0"/>
              <a:t> </a:t>
            </a:r>
            <a:r>
              <a:rPr lang="en-US" dirty="0" err="1"/>
              <a:t>sistemul</a:t>
            </a:r>
            <a:r>
              <a:rPr lang="en-US" dirty="0"/>
              <a:t> APIA/ANSVSA (</a:t>
            </a:r>
            <a:r>
              <a:rPr lang="en-US" dirty="0" err="1"/>
              <a:t>după</a:t>
            </a:r>
            <a:r>
              <a:rPr lang="en-US" dirty="0"/>
              <a:t> </a:t>
            </a:r>
            <a:r>
              <a:rPr lang="en-US" dirty="0" err="1"/>
              <a:t>caz</a:t>
            </a:r>
            <a:r>
              <a:rPr lang="en-US" dirty="0"/>
              <a:t>), anterior </a:t>
            </a:r>
            <a:r>
              <a:rPr lang="en-US" dirty="0" err="1"/>
              <a:t>depunerii</a:t>
            </a:r>
            <a:r>
              <a:rPr lang="en-US" dirty="0"/>
              <a:t> </a:t>
            </a:r>
            <a:r>
              <a:rPr lang="en-US" dirty="0" err="1"/>
              <a:t>cererii</a:t>
            </a:r>
            <a:r>
              <a:rPr lang="en-US" dirty="0"/>
              <a:t> de </a:t>
            </a:r>
            <a:r>
              <a:rPr lang="en-US" dirty="0" err="1"/>
              <a:t>finanțare</a:t>
            </a:r>
            <a:r>
              <a:rPr lang="en-US" dirty="0"/>
              <a:t>, cu forma de </a:t>
            </a:r>
            <a:r>
              <a:rPr lang="en-US" dirty="0" err="1"/>
              <a:t>desfășurare</a:t>
            </a:r>
            <a:r>
              <a:rPr lang="en-US" dirty="0"/>
              <a:t> a </a:t>
            </a:r>
            <a:r>
              <a:rPr lang="en-US" dirty="0" err="1"/>
              <a:t>activității</a:t>
            </a:r>
            <a:r>
              <a:rPr lang="en-US" dirty="0"/>
              <a:t> </a:t>
            </a:r>
            <a:r>
              <a:rPr lang="en-US" dirty="0" err="1"/>
              <a:t>economice</a:t>
            </a:r>
            <a:r>
              <a:rPr lang="en-US" dirty="0"/>
              <a:t> cu care </a:t>
            </a:r>
            <a:r>
              <a:rPr lang="en-US" dirty="0" err="1"/>
              <a:t>solicită</a:t>
            </a:r>
            <a:r>
              <a:rPr lang="en-US" dirty="0"/>
              <a:t> </a:t>
            </a:r>
            <a:r>
              <a:rPr lang="en-US" dirty="0" err="1"/>
              <a:t>sprijin</a:t>
            </a:r>
            <a:r>
              <a:rPr lang="en-US" dirty="0"/>
              <a:t> </a:t>
            </a:r>
            <a:r>
              <a:rPr lang="en-US" dirty="0" err="1"/>
              <a:t>prin</a:t>
            </a:r>
            <a:r>
              <a:rPr lang="en-US" dirty="0"/>
              <a:t> </a:t>
            </a:r>
            <a:r>
              <a:rPr lang="en-US" dirty="0" err="1"/>
              <a:t>prezenta</a:t>
            </a:r>
            <a:r>
              <a:rPr lang="en-US" dirty="0"/>
              <a:t> </a:t>
            </a:r>
            <a:r>
              <a:rPr lang="en-US" dirty="0" err="1"/>
              <a:t>intervenție</a:t>
            </a:r>
            <a:r>
              <a:rPr lang="en-US" dirty="0"/>
              <a:t>;</a:t>
            </a:r>
          </a:p>
          <a:p>
            <a:pPr marL="285750" lvl="0" indent="-285750">
              <a:buFont typeface="Arial" panose="020B0604020202020204" pitchFamily="34" charset="0"/>
              <a:buChar char="•"/>
            </a:pPr>
            <a:r>
              <a:rPr lang="en-US" dirty="0" err="1"/>
              <a:t>Solicitantul</a:t>
            </a:r>
            <a:r>
              <a:rPr lang="en-US" dirty="0"/>
              <a:t> </a:t>
            </a:r>
            <a:r>
              <a:rPr lang="en-US" dirty="0" err="1"/>
              <a:t>trebuie</a:t>
            </a:r>
            <a:r>
              <a:rPr lang="en-US" dirty="0"/>
              <a:t> </a:t>
            </a:r>
            <a:r>
              <a:rPr lang="en-US" dirty="0" err="1"/>
              <a:t>să</a:t>
            </a:r>
            <a:r>
              <a:rPr lang="en-US" dirty="0"/>
              <a:t> </a:t>
            </a:r>
            <a:r>
              <a:rPr lang="en-US" dirty="0" err="1"/>
              <a:t>demonstreze</a:t>
            </a:r>
            <a:r>
              <a:rPr lang="en-US" dirty="0"/>
              <a:t> </a:t>
            </a:r>
            <a:r>
              <a:rPr lang="en-US" dirty="0" err="1"/>
              <a:t>asigurarea</a:t>
            </a:r>
            <a:r>
              <a:rPr lang="en-US" dirty="0"/>
              <a:t> </a:t>
            </a:r>
            <a:r>
              <a:rPr lang="en-US" dirty="0" err="1"/>
              <a:t>cofinanțării</a:t>
            </a:r>
            <a:r>
              <a:rPr lang="en-US" dirty="0"/>
              <a:t> </a:t>
            </a:r>
            <a:r>
              <a:rPr lang="en-US" dirty="0" err="1"/>
              <a:t>investiției</a:t>
            </a:r>
            <a:r>
              <a:rPr lang="en-US" dirty="0"/>
              <a:t>;</a:t>
            </a:r>
          </a:p>
          <a:p>
            <a:pPr marL="285750" lvl="0" indent="-285750">
              <a:buFont typeface="Arial" panose="020B0604020202020204" pitchFamily="34" charset="0"/>
              <a:buChar char="•"/>
            </a:pPr>
            <a:r>
              <a:rPr lang="en-US" dirty="0" err="1"/>
              <a:t>Investițiile</a:t>
            </a:r>
            <a:r>
              <a:rPr lang="en-US" dirty="0"/>
              <a:t> </a:t>
            </a:r>
            <a:r>
              <a:rPr lang="en-US" dirty="0" err="1"/>
              <a:t>în</a:t>
            </a:r>
            <a:r>
              <a:rPr lang="en-US" dirty="0"/>
              <a:t> </a:t>
            </a:r>
            <a:r>
              <a:rPr lang="en-US" dirty="0" err="1"/>
              <a:t>procesarea</a:t>
            </a:r>
            <a:r>
              <a:rPr lang="en-US" dirty="0"/>
              <a:t> de la </a:t>
            </a:r>
            <a:r>
              <a:rPr lang="en-US" dirty="0" err="1"/>
              <a:t>nivelul</a:t>
            </a:r>
            <a:r>
              <a:rPr lang="en-US" dirty="0"/>
              <a:t> </a:t>
            </a:r>
            <a:r>
              <a:rPr lang="en-US" dirty="0" err="1"/>
              <a:t>fermei</a:t>
            </a:r>
            <a:r>
              <a:rPr lang="en-US" dirty="0"/>
              <a:t>, </a:t>
            </a:r>
            <a:r>
              <a:rPr lang="en-US" dirty="0" err="1"/>
              <a:t>inclusiv</a:t>
            </a:r>
            <a:r>
              <a:rPr lang="en-US" dirty="0"/>
              <a:t> </a:t>
            </a:r>
            <a:r>
              <a:rPr lang="en-US" dirty="0" err="1"/>
              <a:t>dotările</a:t>
            </a:r>
            <a:r>
              <a:rPr lang="en-US" dirty="0"/>
              <a:t> </a:t>
            </a:r>
            <a:r>
              <a:rPr lang="en-US" dirty="0" err="1"/>
              <a:t>aferente</a:t>
            </a:r>
            <a:r>
              <a:rPr lang="en-US" dirty="0"/>
              <a:t>, </a:t>
            </a:r>
            <a:r>
              <a:rPr lang="en-US" dirty="0" err="1"/>
              <a:t>vor</a:t>
            </a:r>
            <a:r>
              <a:rPr lang="en-US" dirty="0"/>
              <a:t> </a:t>
            </a:r>
            <a:r>
              <a:rPr lang="en-US" dirty="0" err="1"/>
              <a:t>reprezenta</a:t>
            </a:r>
            <a:r>
              <a:rPr lang="en-US" dirty="0"/>
              <a:t> o </a:t>
            </a:r>
            <a:r>
              <a:rPr lang="en-US" dirty="0" err="1"/>
              <a:t>componentă</a:t>
            </a:r>
            <a:r>
              <a:rPr lang="en-US" dirty="0"/>
              <a:t> </a:t>
            </a:r>
            <a:r>
              <a:rPr lang="en-US" dirty="0" err="1"/>
              <a:t>secundară</a:t>
            </a:r>
            <a:r>
              <a:rPr lang="en-US" dirty="0"/>
              <a:t> a </a:t>
            </a:r>
            <a:r>
              <a:rPr lang="en-US" dirty="0" err="1"/>
              <a:t>proiectului</a:t>
            </a:r>
            <a:r>
              <a:rPr lang="en-US" dirty="0"/>
              <a:t> (din </a:t>
            </a:r>
            <a:r>
              <a:rPr lang="en-US" dirty="0" err="1"/>
              <a:t>punct</a:t>
            </a:r>
            <a:r>
              <a:rPr lang="en-US" dirty="0"/>
              <a:t> de </a:t>
            </a:r>
            <a:r>
              <a:rPr lang="en-US" dirty="0" err="1"/>
              <a:t>vedere</a:t>
            </a:r>
            <a:r>
              <a:rPr lang="en-US" dirty="0"/>
              <a:t> </a:t>
            </a:r>
            <a:r>
              <a:rPr lang="en-US" dirty="0" err="1"/>
              <a:t>financiar</a:t>
            </a:r>
            <a:r>
              <a:rPr lang="en-US" dirty="0"/>
              <a:t>);</a:t>
            </a:r>
          </a:p>
          <a:p>
            <a:pPr marL="285750" lvl="0" indent="-285750">
              <a:buFont typeface="Arial" panose="020B0604020202020204" pitchFamily="34" charset="0"/>
              <a:buChar char="•"/>
            </a:pPr>
            <a:r>
              <a:rPr lang="en-US" dirty="0" err="1"/>
              <a:t>În</a:t>
            </a:r>
            <a:r>
              <a:rPr lang="en-US" dirty="0"/>
              <a:t> </a:t>
            </a:r>
            <a:r>
              <a:rPr lang="en-US" dirty="0" err="1"/>
              <a:t>cazul</a:t>
            </a:r>
            <a:r>
              <a:rPr lang="en-US" dirty="0"/>
              <a:t> </a:t>
            </a:r>
            <a:r>
              <a:rPr lang="en-US" dirty="0" err="1"/>
              <a:t>în</a:t>
            </a:r>
            <a:r>
              <a:rPr lang="en-US" dirty="0"/>
              <a:t> care </a:t>
            </a:r>
            <a:r>
              <a:rPr lang="en-US" dirty="0" err="1"/>
              <a:t>proiectul</a:t>
            </a:r>
            <a:r>
              <a:rPr lang="en-US" dirty="0"/>
              <a:t> </a:t>
            </a:r>
            <a:r>
              <a:rPr lang="en-US" dirty="0" err="1"/>
              <a:t>prevede</a:t>
            </a:r>
            <a:r>
              <a:rPr lang="en-US" dirty="0"/>
              <a:t> </a:t>
            </a:r>
            <a:r>
              <a:rPr lang="en-US" dirty="0" err="1"/>
              <a:t>investiții</a:t>
            </a:r>
            <a:r>
              <a:rPr lang="en-US" dirty="0"/>
              <a:t> </a:t>
            </a:r>
            <a:r>
              <a:rPr lang="en-US" dirty="0" err="1"/>
              <a:t>în</a:t>
            </a:r>
            <a:r>
              <a:rPr lang="en-US" dirty="0"/>
              <a:t> </a:t>
            </a:r>
            <a:r>
              <a:rPr lang="en-US" dirty="0" err="1"/>
              <a:t>echipamente</a:t>
            </a:r>
            <a:r>
              <a:rPr lang="en-US" dirty="0"/>
              <a:t> de </a:t>
            </a:r>
            <a:r>
              <a:rPr lang="en-US" dirty="0" err="1"/>
              <a:t>irigații</a:t>
            </a:r>
            <a:r>
              <a:rPr lang="en-US" dirty="0"/>
              <a:t> la </a:t>
            </a:r>
            <a:r>
              <a:rPr lang="en-US" dirty="0" err="1"/>
              <a:t>nivelul</a:t>
            </a:r>
            <a:r>
              <a:rPr lang="en-US" dirty="0"/>
              <a:t> </a:t>
            </a:r>
            <a:r>
              <a:rPr lang="en-US" dirty="0" err="1"/>
              <a:t>fermei</a:t>
            </a:r>
            <a:r>
              <a:rPr lang="en-US" dirty="0"/>
              <a:t> </a:t>
            </a:r>
            <a:r>
              <a:rPr lang="en-US" dirty="0" err="1"/>
              <a:t>acestea</a:t>
            </a:r>
            <a:r>
              <a:rPr lang="en-US" dirty="0"/>
              <a:t> </a:t>
            </a:r>
            <a:r>
              <a:rPr lang="en-US" dirty="0" err="1"/>
              <a:t>sunt</a:t>
            </a:r>
            <a:r>
              <a:rPr lang="en-US" dirty="0"/>
              <a:t> </a:t>
            </a:r>
            <a:r>
              <a:rPr lang="en-US" dirty="0" err="1"/>
              <a:t>eligibile</a:t>
            </a:r>
            <a:r>
              <a:rPr lang="en-US" dirty="0"/>
              <a:t> </a:t>
            </a:r>
            <a:r>
              <a:rPr lang="en-US" dirty="0" err="1"/>
              <a:t>doar</a:t>
            </a:r>
            <a:r>
              <a:rPr lang="en-US" dirty="0"/>
              <a:t> </a:t>
            </a:r>
            <a:r>
              <a:rPr lang="en-US" dirty="0" err="1"/>
              <a:t>dacă</a:t>
            </a:r>
            <a:r>
              <a:rPr lang="en-US" dirty="0"/>
              <a:t>, </a:t>
            </a:r>
            <a:r>
              <a:rPr lang="en-US" dirty="0" err="1"/>
              <a:t>îndeplinesc</a:t>
            </a:r>
            <a:r>
              <a:rPr lang="en-US" dirty="0"/>
              <a:t> </a:t>
            </a:r>
            <a:r>
              <a:rPr lang="en-US" dirty="0" err="1"/>
              <a:t>condițiile</a:t>
            </a:r>
            <a:r>
              <a:rPr lang="en-US" dirty="0"/>
              <a:t> </a:t>
            </a:r>
            <a:r>
              <a:rPr lang="en-US" dirty="0" err="1"/>
              <a:t>specificate</a:t>
            </a:r>
            <a:r>
              <a:rPr lang="en-US" dirty="0"/>
              <a:t> </a:t>
            </a:r>
            <a:r>
              <a:rPr lang="en-US" dirty="0" err="1"/>
              <a:t>în</a:t>
            </a:r>
            <a:r>
              <a:rPr lang="en-US" dirty="0"/>
              <a:t> art 74 din Reg. (UE) </a:t>
            </a:r>
            <a:r>
              <a:rPr lang="en-US" dirty="0" err="1"/>
              <a:t>nr</a:t>
            </a:r>
            <a:r>
              <a:rPr lang="en-US" dirty="0"/>
              <a:t>. 2115/2021, </a:t>
            </a:r>
            <a:r>
              <a:rPr lang="en-US" dirty="0" err="1"/>
              <a:t>iar</a:t>
            </a:r>
            <a:r>
              <a:rPr lang="en-US" dirty="0"/>
              <a:t> la </a:t>
            </a:r>
            <a:r>
              <a:rPr lang="en-US" dirty="0" err="1"/>
              <a:t>nivelul</a:t>
            </a:r>
            <a:r>
              <a:rPr lang="en-US" dirty="0"/>
              <a:t> </a:t>
            </a:r>
            <a:r>
              <a:rPr lang="en-US" dirty="0" err="1"/>
              <a:t>proiectului</a:t>
            </a:r>
            <a:r>
              <a:rPr lang="en-US" dirty="0"/>
              <a:t>, </a:t>
            </a:r>
            <a:r>
              <a:rPr lang="en-US" dirty="0" err="1"/>
              <a:t>este</a:t>
            </a:r>
            <a:r>
              <a:rPr lang="en-US" dirty="0"/>
              <a:t> </a:t>
            </a:r>
            <a:r>
              <a:rPr lang="en-US" dirty="0" err="1"/>
              <a:t>demonstrat</a:t>
            </a:r>
            <a:r>
              <a:rPr lang="en-US" dirty="0"/>
              <a:t> </a:t>
            </a:r>
            <a:r>
              <a:rPr lang="en-US" dirty="0" err="1"/>
              <a:t>faptul</a:t>
            </a:r>
            <a:r>
              <a:rPr lang="en-US" dirty="0"/>
              <a:t> </a:t>
            </a:r>
            <a:r>
              <a:rPr lang="en-US" dirty="0" err="1"/>
              <a:t>că</a:t>
            </a:r>
            <a:r>
              <a:rPr lang="en-US" dirty="0"/>
              <a:t>:</a:t>
            </a:r>
          </a:p>
          <a:p>
            <a:pPr lvl="1"/>
            <a:r>
              <a:rPr lang="en-US" dirty="0"/>
              <a:t>a) </a:t>
            </a:r>
            <a:r>
              <a:rPr lang="en-US" dirty="0" err="1"/>
              <a:t>în</a:t>
            </a:r>
            <a:r>
              <a:rPr lang="en-US" dirty="0"/>
              <a:t> </a:t>
            </a:r>
            <a:r>
              <a:rPr lang="en-US" dirty="0" err="1"/>
              <a:t>urma</a:t>
            </a:r>
            <a:r>
              <a:rPr lang="en-US" dirty="0"/>
              <a:t> </a:t>
            </a:r>
            <a:r>
              <a:rPr lang="en-US" dirty="0" err="1"/>
              <a:t>evaluării</a:t>
            </a:r>
            <a:r>
              <a:rPr lang="en-US" dirty="0"/>
              <a:t> ex-ante, </a:t>
            </a:r>
            <a:r>
              <a:rPr lang="en-US" dirty="0" err="1"/>
              <a:t>investiţia</a:t>
            </a:r>
            <a:r>
              <a:rPr lang="en-US" dirty="0"/>
              <a:t> </a:t>
            </a:r>
            <a:r>
              <a:rPr lang="en-US" dirty="0" err="1"/>
              <a:t>asigură</a:t>
            </a:r>
            <a:r>
              <a:rPr lang="en-US" dirty="0"/>
              <a:t> </a:t>
            </a:r>
            <a:r>
              <a:rPr lang="en-US" dirty="0" err="1"/>
              <a:t>posibile</a:t>
            </a:r>
            <a:r>
              <a:rPr lang="en-US" dirty="0"/>
              <a:t> </a:t>
            </a:r>
            <a:r>
              <a:rPr lang="en-US" dirty="0" err="1"/>
              <a:t>economii</a:t>
            </a:r>
            <a:r>
              <a:rPr lang="en-US" dirty="0"/>
              <a:t> de </a:t>
            </a:r>
            <a:r>
              <a:rPr lang="en-US" dirty="0" err="1"/>
              <a:t>apă</a:t>
            </a:r>
            <a:r>
              <a:rPr lang="en-US" dirty="0"/>
              <a:t> de </a:t>
            </a:r>
            <a:r>
              <a:rPr lang="en-US" dirty="0" smtClean="0"/>
              <a:t>minimum10% </a:t>
            </a:r>
            <a:r>
              <a:rPr lang="en-US" dirty="0" err="1" smtClean="0"/>
              <a:t>și</a:t>
            </a:r>
            <a:endParaRPr lang="en-US" dirty="0"/>
          </a:p>
          <a:p>
            <a:pPr lvl="1"/>
            <a:r>
              <a:rPr lang="en-US" dirty="0"/>
              <a:t>b) </a:t>
            </a:r>
            <a:r>
              <a:rPr lang="en-US" dirty="0" err="1"/>
              <a:t>în</a:t>
            </a:r>
            <a:r>
              <a:rPr lang="en-US" dirty="0"/>
              <a:t> </a:t>
            </a:r>
            <a:r>
              <a:rPr lang="en-US" dirty="0" err="1"/>
              <a:t>cazul</a:t>
            </a:r>
            <a:r>
              <a:rPr lang="en-US" dirty="0"/>
              <a:t> </a:t>
            </a:r>
            <a:r>
              <a:rPr lang="en-US" dirty="0" err="1"/>
              <a:t>în</a:t>
            </a:r>
            <a:r>
              <a:rPr lang="en-US" dirty="0"/>
              <a:t> care </a:t>
            </a:r>
            <a:r>
              <a:rPr lang="en-US" dirty="0" err="1"/>
              <a:t>investiţia</a:t>
            </a:r>
            <a:r>
              <a:rPr lang="en-US" dirty="0"/>
              <a:t> </a:t>
            </a:r>
            <a:r>
              <a:rPr lang="en-US" dirty="0" err="1"/>
              <a:t>afectează</a:t>
            </a:r>
            <a:r>
              <a:rPr lang="en-US" dirty="0"/>
              <a:t> </a:t>
            </a:r>
            <a:r>
              <a:rPr lang="en-US" dirty="0" err="1"/>
              <a:t>corpuri</a:t>
            </a:r>
            <a:r>
              <a:rPr lang="en-US" dirty="0"/>
              <a:t> de </a:t>
            </a:r>
            <a:r>
              <a:rPr lang="en-US" dirty="0" err="1"/>
              <a:t>apă</a:t>
            </a:r>
            <a:r>
              <a:rPr lang="en-US" dirty="0"/>
              <a:t> </a:t>
            </a:r>
            <a:r>
              <a:rPr lang="en-US" dirty="0" err="1"/>
              <a:t>subterană</a:t>
            </a:r>
            <a:r>
              <a:rPr lang="en-US" dirty="0"/>
              <a:t> </a:t>
            </a:r>
            <a:r>
              <a:rPr lang="en-US" dirty="0" err="1"/>
              <a:t>sau</a:t>
            </a:r>
            <a:r>
              <a:rPr lang="en-US" dirty="0"/>
              <a:t> de </a:t>
            </a:r>
            <a:r>
              <a:rPr lang="en-US" dirty="0" err="1"/>
              <a:t>suprafaţă</a:t>
            </a:r>
            <a:r>
              <a:rPr lang="en-US" dirty="0"/>
              <a:t> care au </a:t>
            </a:r>
            <a:r>
              <a:rPr lang="en-US" dirty="0" err="1"/>
              <a:t>fost</a:t>
            </a:r>
            <a:r>
              <a:rPr lang="en-US" dirty="0"/>
              <a:t> </a:t>
            </a:r>
            <a:r>
              <a:rPr lang="en-US" dirty="0" err="1"/>
              <a:t>identificate</a:t>
            </a:r>
            <a:r>
              <a:rPr lang="en-US" dirty="0"/>
              <a:t> ca </a:t>
            </a:r>
            <a:r>
              <a:rPr lang="en-US" dirty="0" err="1"/>
              <a:t>nesatisfăcătoare</a:t>
            </a:r>
            <a:r>
              <a:rPr lang="en-US" dirty="0"/>
              <a:t> </a:t>
            </a:r>
            <a:r>
              <a:rPr lang="en-US" dirty="0" err="1"/>
              <a:t>în</a:t>
            </a:r>
            <a:r>
              <a:rPr lang="en-US" dirty="0"/>
              <a:t> </a:t>
            </a:r>
            <a:r>
              <a:rPr lang="en-US" dirty="0" err="1"/>
              <a:t>planul</a:t>
            </a:r>
            <a:r>
              <a:rPr lang="en-US" dirty="0"/>
              <a:t> </a:t>
            </a:r>
            <a:r>
              <a:rPr lang="en-US" dirty="0" err="1"/>
              <a:t>coresupunzător</a:t>
            </a:r>
            <a:r>
              <a:rPr lang="en-US" dirty="0"/>
              <a:t> de management al </a:t>
            </a:r>
            <a:r>
              <a:rPr lang="en-US" dirty="0" err="1"/>
              <a:t>bazinului</a:t>
            </a:r>
            <a:r>
              <a:rPr lang="en-US" dirty="0"/>
              <a:t> </a:t>
            </a:r>
            <a:r>
              <a:rPr lang="en-US" dirty="0" err="1"/>
              <a:t>hidrografic</a:t>
            </a:r>
            <a:r>
              <a:rPr lang="en-US" dirty="0"/>
              <a:t> din motive legate de </a:t>
            </a:r>
            <a:r>
              <a:rPr lang="en-US" dirty="0" err="1"/>
              <a:t>cantitatea</a:t>
            </a:r>
            <a:r>
              <a:rPr lang="en-US" dirty="0"/>
              <a:t> de </a:t>
            </a:r>
            <a:r>
              <a:rPr lang="en-US" dirty="0" err="1"/>
              <a:t>apă</a:t>
            </a:r>
            <a:r>
              <a:rPr lang="en-US" dirty="0"/>
              <a:t>, </a:t>
            </a:r>
            <a:r>
              <a:rPr lang="en-US" dirty="0" err="1"/>
              <a:t>este</a:t>
            </a:r>
            <a:r>
              <a:rPr lang="en-US" dirty="0"/>
              <a:t> </a:t>
            </a:r>
            <a:r>
              <a:rPr lang="en-US" dirty="0" err="1"/>
              <a:t>realizată</a:t>
            </a:r>
            <a:r>
              <a:rPr lang="en-US" dirty="0"/>
              <a:t> o </a:t>
            </a:r>
            <a:r>
              <a:rPr lang="en-US" dirty="0" err="1"/>
              <a:t>reducere</a:t>
            </a:r>
            <a:r>
              <a:rPr lang="en-US" dirty="0"/>
              <a:t> </a:t>
            </a:r>
            <a:r>
              <a:rPr lang="en-US" dirty="0" err="1"/>
              <a:t>efectivă</a:t>
            </a:r>
            <a:r>
              <a:rPr lang="en-US" dirty="0"/>
              <a:t> a </a:t>
            </a:r>
            <a:r>
              <a:rPr lang="en-US" dirty="0" err="1"/>
              <a:t>utilizării</a:t>
            </a:r>
            <a:r>
              <a:rPr lang="en-US" dirty="0"/>
              <a:t> </a:t>
            </a:r>
            <a:r>
              <a:rPr lang="en-US" dirty="0" err="1"/>
              <a:t>apei</a:t>
            </a:r>
            <a:r>
              <a:rPr lang="en-US" dirty="0"/>
              <a:t> de minimum 50% din </a:t>
            </a:r>
            <a:r>
              <a:rPr lang="en-US" dirty="0" err="1"/>
              <a:t>posibilele</a:t>
            </a:r>
            <a:r>
              <a:rPr lang="en-US" dirty="0"/>
              <a:t> </a:t>
            </a:r>
            <a:r>
              <a:rPr lang="en-US" dirty="0" err="1"/>
              <a:t>economii</a:t>
            </a:r>
            <a:r>
              <a:rPr lang="en-US" dirty="0"/>
              <a:t> </a:t>
            </a:r>
            <a:r>
              <a:rPr lang="en-US" dirty="0" err="1"/>
              <a:t>stabilite</a:t>
            </a:r>
            <a:r>
              <a:rPr lang="en-US" dirty="0"/>
              <a:t> la </a:t>
            </a:r>
            <a:r>
              <a:rPr lang="en-US" dirty="0" err="1"/>
              <a:t>punctul</a:t>
            </a:r>
            <a:r>
              <a:rPr lang="en-US" dirty="0"/>
              <a:t> a) </a:t>
            </a:r>
            <a:r>
              <a:rPr lang="en-US" dirty="0" err="1"/>
              <a:t>sau</a:t>
            </a:r>
            <a:r>
              <a:rPr lang="en-US" dirty="0"/>
              <a:t> </a:t>
            </a:r>
            <a:r>
              <a:rPr lang="en-US" dirty="0" err="1"/>
              <a:t>în</a:t>
            </a:r>
            <a:r>
              <a:rPr lang="en-US" dirty="0"/>
              <a:t> </a:t>
            </a:r>
            <a:r>
              <a:rPr lang="en-US" dirty="0" err="1"/>
              <a:t>conformitate</a:t>
            </a:r>
            <a:r>
              <a:rPr lang="en-US" dirty="0"/>
              <a:t> cu </a:t>
            </a:r>
            <a:r>
              <a:rPr lang="en-US" dirty="0" err="1"/>
              <a:t>procentul</a:t>
            </a:r>
            <a:r>
              <a:rPr lang="en-US" dirty="0"/>
              <a:t> </a:t>
            </a:r>
            <a:r>
              <a:rPr lang="en-US" dirty="0" err="1"/>
              <a:t>stabilit</a:t>
            </a:r>
            <a:r>
              <a:rPr lang="en-US" dirty="0"/>
              <a:t> de </a:t>
            </a:r>
            <a:r>
              <a:rPr lang="en-US" dirty="0" err="1"/>
              <a:t>autoritatea</a:t>
            </a:r>
            <a:r>
              <a:rPr lang="en-US" dirty="0"/>
              <a:t> </a:t>
            </a:r>
            <a:r>
              <a:rPr lang="en-US" dirty="0" err="1"/>
              <a:t>competentă</a:t>
            </a:r>
            <a:r>
              <a:rPr lang="en-US" dirty="0"/>
              <a:t> (</a:t>
            </a:r>
            <a:r>
              <a:rPr lang="en-US" dirty="0" err="1"/>
              <a:t>dacă</a:t>
            </a:r>
            <a:r>
              <a:rPr lang="en-US" dirty="0"/>
              <a:t> </a:t>
            </a:r>
            <a:r>
              <a:rPr lang="en-US" dirty="0" err="1"/>
              <a:t>este</a:t>
            </a:r>
            <a:r>
              <a:rPr lang="en-US" dirty="0"/>
              <a:t> </a:t>
            </a:r>
            <a:r>
              <a:rPr lang="en-US" dirty="0" err="1"/>
              <a:t>cazul</a:t>
            </a:r>
            <a:r>
              <a:rPr lang="en-US" dirty="0"/>
              <a:t>), care </a:t>
            </a:r>
            <a:r>
              <a:rPr lang="en-US" dirty="0" err="1"/>
              <a:t>să</a:t>
            </a:r>
            <a:r>
              <a:rPr lang="en-US" dirty="0"/>
              <a:t> </a:t>
            </a:r>
            <a:r>
              <a:rPr lang="en-US" dirty="0" err="1"/>
              <a:t>contribuie</a:t>
            </a:r>
            <a:r>
              <a:rPr lang="en-US" dirty="0"/>
              <a:t> la </a:t>
            </a:r>
            <a:r>
              <a:rPr lang="en-US" dirty="0" err="1"/>
              <a:t>atingerea</a:t>
            </a:r>
            <a:r>
              <a:rPr lang="en-US" dirty="0"/>
              <a:t> </a:t>
            </a:r>
            <a:r>
              <a:rPr lang="en-US" dirty="0" err="1"/>
              <a:t>stării</a:t>
            </a:r>
            <a:r>
              <a:rPr lang="en-US" dirty="0"/>
              <a:t> </a:t>
            </a:r>
            <a:r>
              <a:rPr lang="en-US" dirty="0" err="1"/>
              <a:t>bune</a:t>
            </a:r>
            <a:r>
              <a:rPr lang="en-US" dirty="0"/>
              <a:t> a </a:t>
            </a:r>
            <a:r>
              <a:rPr lang="en-US" dirty="0" err="1"/>
              <a:t>acelor</a:t>
            </a:r>
            <a:r>
              <a:rPr lang="en-US" dirty="0"/>
              <a:t> </a:t>
            </a:r>
            <a:r>
              <a:rPr lang="en-US" dirty="0" err="1"/>
              <a:t>corpuri</a:t>
            </a:r>
            <a:r>
              <a:rPr lang="en-US" dirty="0"/>
              <a:t> de </a:t>
            </a:r>
            <a:r>
              <a:rPr lang="en-US" dirty="0" err="1"/>
              <a:t>apă</a:t>
            </a:r>
            <a:r>
              <a:rPr lang="en-US" dirty="0" smtClean="0"/>
              <a:t>”.</a:t>
            </a:r>
            <a:endParaRPr lang="en-US" dirty="0"/>
          </a:p>
        </p:txBody>
      </p:sp>
    </p:spTree>
    <p:extLst>
      <p:ext uri="{BB962C8B-B14F-4D97-AF65-F5344CB8AC3E}">
        <p14:creationId xmlns:p14="http://schemas.microsoft.com/office/powerpoint/2010/main" val="3685942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8"/>
          <p:cNvSpPr txBox="1">
            <a:spLocks noChangeArrowheads="1"/>
          </p:cNvSpPr>
          <p:nvPr/>
        </p:nvSpPr>
        <p:spPr bwMode="auto">
          <a:xfrm>
            <a:off x="2489777" y="466010"/>
            <a:ext cx="7340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600" dirty="0">
                <a:solidFill>
                  <a:schemeClr val="accent2"/>
                </a:solidFill>
                <a:effectLst>
                  <a:outerShdw blurRad="38100" dist="38100" dir="2700000" algn="tl">
                    <a:srgbClr val="000000">
                      <a:alpha val="43137"/>
                    </a:srgbClr>
                  </a:outerShdw>
                </a:effectLst>
                <a:latin typeface="Algerian" panose="04020705040A02060702" pitchFamily="82" charset="0"/>
              </a:rPr>
              <a:t>OBIECTIVELE SPECIFICE PAC </a:t>
            </a:r>
          </a:p>
        </p:txBody>
      </p:sp>
      <p:grpSp>
        <p:nvGrpSpPr>
          <p:cNvPr id="10" name="Group 9"/>
          <p:cNvGrpSpPr/>
          <p:nvPr/>
        </p:nvGrpSpPr>
        <p:grpSpPr>
          <a:xfrm>
            <a:off x="1457326" y="1166195"/>
            <a:ext cx="9206712" cy="5010104"/>
            <a:chOff x="1782667" y="935028"/>
            <a:chExt cx="9900663" cy="5706888"/>
          </a:xfrm>
        </p:grpSpPr>
        <p:grpSp>
          <p:nvGrpSpPr>
            <p:cNvPr id="11" name="Group 10"/>
            <p:cNvGrpSpPr/>
            <p:nvPr/>
          </p:nvGrpSpPr>
          <p:grpSpPr>
            <a:xfrm>
              <a:off x="5519937" y="2348880"/>
              <a:ext cx="2219325" cy="2343150"/>
              <a:chOff x="3462337" y="2257425"/>
              <a:chExt cx="2219325" cy="2343150"/>
            </a:xfrm>
          </p:grpSpPr>
          <p:pic>
            <p:nvPicPr>
              <p:cNvPr id="40" name="Picture 39"/>
              <p:cNvPicPr>
                <a:picLocks noChangeAspect="1"/>
              </p:cNvPicPr>
              <p:nvPr/>
            </p:nvPicPr>
            <p:blipFill>
              <a:blip r:embed="rId2"/>
              <a:stretch>
                <a:fillRect/>
              </a:stretch>
            </p:blipFill>
            <p:spPr>
              <a:xfrm>
                <a:off x="3462337" y="2257425"/>
                <a:ext cx="2219325" cy="2343150"/>
              </a:xfrm>
              <a:prstGeom prst="rect">
                <a:avLst/>
              </a:prstGeom>
            </p:spPr>
          </p:pic>
          <p:sp>
            <p:nvSpPr>
              <p:cNvPr id="41" name="TextBox 40"/>
              <p:cNvSpPr txBox="1"/>
              <p:nvPr/>
            </p:nvSpPr>
            <p:spPr>
              <a:xfrm>
                <a:off x="3835157" y="2708274"/>
                <a:ext cx="1473687" cy="806336"/>
              </a:xfrm>
              <a:prstGeom prst="rect">
                <a:avLst/>
              </a:prstGeom>
              <a:noFill/>
            </p:spPr>
            <p:txBody>
              <a:bodyPr wrap="square" rtlCol="0">
                <a:spAutoFit/>
              </a:bodyPr>
              <a:lstStyle/>
              <a:p>
                <a:pPr algn="ctr" defTabSz="913960">
                  <a:defRPr/>
                </a:pPr>
                <a:r>
                  <a:rPr lang="en-GB" sz="2000" b="1" dirty="0">
                    <a:solidFill>
                      <a:prstClr val="black"/>
                    </a:solidFill>
                    <a:latin typeface="EC Square Sans Cond Pro"/>
                  </a:rPr>
                  <a:t>9 </a:t>
                </a:r>
                <a:r>
                  <a:rPr lang="ro-RO" sz="2000" b="1" dirty="0">
                    <a:solidFill>
                      <a:prstClr val="black"/>
                    </a:solidFill>
                    <a:latin typeface="EC Square Sans Cond Pro"/>
                  </a:rPr>
                  <a:t>obiective specifice</a:t>
                </a:r>
              </a:p>
            </p:txBody>
          </p:sp>
        </p:grpSp>
        <p:grpSp>
          <p:nvGrpSpPr>
            <p:cNvPr id="12" name="Group 11"/>
            <p:cNvGrpSpPr/>
            <p:nvPr/>
          </p:nvGrpSpPr>
          <p:grpSpPr>
            <a:xfrm>
              <a:off x="7697328" y="4203662"/>
              <a:ext cx="3767432" cy="1095375"/>
              <a:chOff x="6173328" y="4203662"/>
              <a:chExt cx="3767432" cy="1095375"/>
            </a:xfrm>
          </p:grpSpPr>
          <p:sp>
            <p:nvSpPr>
              <p:cNvPr id="38" name="TextBox 37"/>
              <p:cNvSpPr txBox="1"/>
              <p:nvPr/>
            </p:nvSpPr>
            <p:spPr>
              <a:xfrm>
                <a:off x="7209854" y="4419429"/>
                <a:ext cx="2730906" cy="666103"/>
              </a:xfrm>
              <a:prstGeom prst="rect">
                <a:avLst/>
              </a:prstGeom>
              <a:noFill/>
            </p:spPr>
            <p:txBody>
              <a:bodyPr wrap="square" rtlCol="0">
                <a:spAutoFit/>
              </a:bodyPr>
              <a:lstStyle/>
              <a:p>
                <a:pPr algn="ctr" defTabSz="913960">
                  <a:defRPr/>
                </a:pPr>
                <a:r>
                  <a:rPr lang="ro-RO" sz="1600" b="1" dirty="0">
                    <a:solidFill>
                      <a:srgbClr val="000000"/>
                    </a:solidFill>
                    <a:latin typeface="EC Square Sans Cond Pro"/>
                  </a:rPr>
                  <a:t>Conservarea</a:t>
                </a:r>
                <a:r>
                  <a:rPr lang="ro-RO" sz="1600" dirty="0">
                    <a:solidFill>
                      <a:srgbClr val="000000"/>
                    </a:solidFill>
                    <a:latin typeface="EC Square Sans Cond Pro"/>
                  </a:rPr>
                  <a:t> </a:t>
                </a:r>
                <a:r>
                  <a:rPr lang="ro-RO" sz="1600" b="1" dirty="0">
                    <a:solidFill>
                      <a:srgbClr val="000000"/>
                    </a:solidFill>
                    <a:latin typeface="EC Square Sans Cond Pro"/>
                  </a:rPr>
                  <a:t>peisajelor și a biodiversității</a:t>
                </a:r>
                <a:endParaRPr lang="en-GB" sz="1600" b="1" dirty="0">
                  <a:solidFill>
                    <a:srgbClr val="000000"/>
                  </a:solidFill>
                  <a:latin typeface="EC Square Sans Cond Pro"/>
                </a:endParaRPr>
              </a:p>
            </p:txBody>
          </p:sp>
          <p:pic>
            <p:nvPicPr>
              <p:cNvPr id="39" name="Picture 38"/>
              <p:cNvPicPr>
                <a:picLocks noChangeAspect="1"/>
              </p:cNvPicPr>
              <p:nvPr/>
            </p:nvPicPr>
            <p:blipFill rotWithShape="1">
              <a:blip r:embed="rId3"/>
              <a:srcRect l="11162" t="4031" r="7719" b="8849"/>
              <a:stretch/>
            </p:blipFill>
            <p:spPr>
              <a:xfrm>
                <a:off x="6173328" y="4203662"/>
                <a:ext cx="1104900" cy="1095375"/>
              </a:xfrm>
              <a:prstGeom prst="rect">
                <a:avLst/>
              </a:prstGeom>
            </p:spPr>
          </p:pic>
        </p:grpSp>
        <p:grpSp>
          <p:nvGrpSpPr>
            <p:cNvPr id="13" name="Group 12"/>
            <p:cNvGrpSpPr/>
            <p:nvPr/>
          </p:nvGrpSpPr>
          <p:grpSpPr>
            <a:xfrm>
              <a:off x="7968208" y="2924944"/>
              <a:ext cx="3715122" cy="1104900"/>
              <a:chOff x="6444208" y="2924944"/>
              <a:chExt cx="3715122" cy="1104900"/>
            </a:xfrm>
          </p:grpSpPr>
          <p:sp>
            <p:nvSpPr>
              <p:cNvPr id="36" name="TextBox 35"/>
              <p:cNvSpPr txBox="1"/>
              <p:nvPr/>
            </p:nvSpPr>
            <p:spPr>
              <a:xfrm>
                <a:off x="7626496" y="3144341"/>
                <a:ext cx="2532834" cy="666103"/>
              </a:xfrm>
              <a:prstGeom prst="rect">
                <a:avLst/>
              </a:prstGeom>
              <a:noFill/>
            </p:spPr>
            <p:txBody>
              <a:bodyPr wrap="square" rtlCol="0">
                <a:spAutoFit/>
              </a:bodyPr>
              <a:lstStyle/>
              <a:p>
                <a:pPr algn="ctr" defTabSz="913960">
                  <a:defRPr/>
                </a:pPr>
                <a:r>
                  <a:rPr lang="ro-RO" sz="1600" b="1" dirty="0">
                    <a:solidFill>
                      <a:srgbClr val="000000"/>
                    </a:solidFill>
                    <a:latin typeface="EC Square Sans Cond Pro"/>
                  </a:rPr>
                  <a:t>Managementul durabil al resurselor </a:t>
                </a:r>
                <a:endParaRPr lang="en-GB" sz="1600" b="1" dirty="0">
                  <a:solidFill>
                    <a:srgbClr val="000000"/>
                  </a:solidFill>
                  <a:latin typeface="EC Square Sans Cond Pro"/>
                </a:endParaRPr>
              </a:p>
            </p:txBody>
          </p:sp>
          <p:pic>
            <p:nvPicPr>
              <p:cNvPr id="37" name="Picture 36"/>
              <p:cNvPicPr>
                <a:picLocks noChangeAspect="1"/>
              </p:cNvPicPr>
              <p:nvPr/>
            </p:nvPicPr>
            <p:blipFill rotWithShape="1">
              <a:blip r:embed="rId4"/>
              <a:srcRect l="8001" t="6523" r="8447" b="11207"/>
              <a:stretch/>
            </p:blipFill>
            <p:spPr>
              <a:xfrm>
                <a:off x="6444208" y="2924944"/>
                <a:ext cx="1182288" cy="1104900"/>
              </a:xfrm>
              <a:prstGeom prst="rect">
                <a:avLst/>
              </a:prstGeom>
            </p:spPr>
          </p:pic>
        </p:grpSp>
        <p:grpSp>
          <p:nvGrpSpPr>
            <p:cNvPr id="14" name="Group 13"/>
            <p:cNvGrpSpPr/>
            <p:nvPr/>
          </p:nvGrpSpPr>
          <p:grpSpPr>
            <a:xfrm>
              <a:off x="7680176" y="1751434"/>
              <a:ext cx="3711038" cy="1101502"/>
              <a:chOff x="6156176" y="1751434"/>
              <a:chExt cx="3711038" cy="1101502"/>
            </a:xfrm>
          </p:grpSpPr>
          <p:sp>
            <p:nvSpPr>
              <p:cNvPr id="34" name="TextBox 33"/>
              <p:cNvSpPr txBox="1"/>
              <p:nvPr/>
            </p:nvSpPr>
            <p:spPr>
              <a:xfrm>
                <a:off x="7235598" y="1918976"/>
                <a:ext cx="2631616" cy="666103"/>
              </a:xfrm>
              <a:prstGeom prst="rect">
                <a:avLst/>
              </a:prstGeom>
              <a:noFill/>
            </p:spPr>
            <p:txBody>
              <a:bodyPr wrap="square" rtlCol="0">
                <a:spAutoFit/>
              </a:bodyPr>
              <a:lstStyle/>
              <a:p>
                <a:pPr algn="ctr" defTabSz="913960">
                  <a:defRPr/>
                </a:pPr>
                <a:r>
                  <a:rPr lang="ro-RO" sz="1600" b="1" dirty="0">
                    <a:solidFill>
                      <a:srgbClr val="000000"/>
                    </a:solidFill>
                    <a:latin typeface="EC Square Sans Cond Pro"/>
                  </a:rPr>
                  <a:t>Combaterea </a:t>
                </a:r>
                <a:r>
                  <a:rPr lang="en-GB" sz="1600" b="1" dirty="0" err="1">
                    <a:solidFill>
                      <a:srgbClr val="000000"/>
                    </a:solidFill>
                    <a:latin typeface="EC Square Sans Cond Pro"/>
                  </a:rPr>
                  <a:t>schimbăril</a:t>
                </a:r>
                <a:r>
                  <a:rPr lang="ro-RO" sz="1600" b="1" dirty="0">
                    <a:solidFill>
                      <a:srgbClr val="000000"/>
                    </a:solidFill>
                    <a:latin typeface="EC Square Sans Cond Pro"/>
                  </a:rPr>
                  <a:t>or</a:t>
                </a:r>
                <a:r>
                  <a:rPr lang="en-GB" sz="1600" b="1" dirty="0">
                    <a:solidFill>
                      <a:srgbClr val="000000"/>
                    </a:solidFill>
                    <a:latin typeface="EC Square Sans Cond Pro"/>
                  </a:rPr>
                  <a:t> </a:t>
                </a:r>
                <a:r>
                  <a:rPr lang="en-GB" sz="1600" b="1" dirty="0" err="1">
                    <a:solidFill>
                      <a:srgbClr val="000000"/>
                    </a:solidFill>
                    <a:latin typeface="EC Square Sans Cond Pro"/>
                  </a:rPr>
                  <a:t>climatice</a:t>
                </a:r>
                <a:endParaRPr lang="en-GB" sz="1600" b="1" dirty="0">
                  <a:solidFill>
                    <a:srgbClr val="000000"/>
                  </a:solidFill>
                  <a:latin typeface="EC Square Sans Cond Pro"/>
                </a:endParaRPr>
              </a:p>
            </p:txBody>
          </p:sp>
          <p:pic>
            <p:nvPicPr>
              <p:cNvPr id="35" name="Picture 34"/>
              <p:cNvPicPr>
                <a:picLocks noChangeAspect="1"/>
              </p:cNvPicPr>
              <p:nvPr/>
            </p:nvPicPr>
            <p:blipFill rotWithShape="1">
              <a:blip r:embed="rId5"/>
              <a:srcRect t="14969" r="7285"/>
              <a:stretch/>
            </p:blipFill>
            <p:spPr>
              <a:xfrm>
                <a:off x="6156176" y="1751434"/>
                <a:ext cx="1139205" cy="1101502"/>
              </a:xfrm>
              <a:prstGeom prst="rect">
                <a:avLst/>
              </a:prstGeom>
            </p:spPr>
          </p:pic>
        </p:grpSp>
        <p:grpSp>
          <p:nvGrpSpPr>
            <p:cNvPr id="15" name="Group 14"/>
            <p:cNvGrpSpPr/>
            <p:nvPr/>
          </p:nvGrpSpPr>
          <p:grpSpPr>
            <a:xfrm>
              <a:off x="6468722" y="935028"/>
              <a:ext cx="3769798" cy="1232517"/>
              <a:chOff x="5076056" y="919786"/>
              <a:chExt cx="3769798" cy="1232517"/>
            </a:xfrm>
          </p:grpSpPr>
          <p:sp>
            <p:nvSpPr>
              <p:cNvPr id="32" name="TextBox 31"/>
              <p:cNvSpPr txBox="1"/>
              <p:nvPr/>
            </p:nvSpPr>
            <p:spPr>
              <a:xfrm>
                <a:off x="6139547" y="919786"/>
                <a:ext cx="2706307" cy="666103"/>
              </a:xfrm>
              <a:prstGeom prst="rect">
                <a:avLst/>
              </a:prstGeom>
              <a:noFill/>
            </p:spPr>
            <p:txBody>
              <a:bodyPr wrap="square" rtlCol="0">
                <a:spAutoFit/>
              </a:bodyPr>
              <a:lstStyle/>
              <a:p>
                <a:pPr algn="ctr" defTabSz="913960">
                  <a:defRPr/>
                </a:pPr>
                <a:r>
                  <a:rPr lang="ro-RO" sz="1600" b="1" dirty="0">
                    <a:solidFill>
                      <a:srgbClr val="000000"/>
                    </a:solidFill>
                    <a:latin typeface="EC Square Sans Cond Pro"/>
                  </a:rPr>
                  <a:t>Reechilibrarea lanțului alimentar</a:t>
                </a:r>
                <a:endParaRPr lang="en-GB" sz="1600" b="1" dirty="0">
                  <a:solidFill>
                    <a:srgbClr val="000000"/>
                  </a:solidFill>
                  <a:latin typeface="EC Square Sans Cond Pro"/>
                </a:endParaRPr>
              </a:p>
            </p:txBody>
          </p:sp>
          <p:pic>
            <p:nvPicPr>
              <p:cNvPr id="33" name="Picture 32"/>
              <p:cNvPicPr>
                <a:picLocks noChangeAspect="1"/>
              </p:cNvPicPr>
              <p:nvPr/>
            </p:nvPicPr>
            <p:blipFill rotWithShape="1">
              <a:blip r:embed="rId6"/>
              <a:srcRect l="10928" t="4084" r="13255" b="6786"/>
              <a:stretch/>
            </p:blipFill>
            <p:spPr>
              <a:xfrm>
                <a:off x="5076056" y="980728"/>
                <a:ext cx="1104900" cy="1171575"/>
              </a:xfrm>
              <a:prstGeom prst="rect">
                <a:avLst/>
              </a:prstGeom>
            </p:spPr>
          </p:pic>
        </p:grpSp>
        <p:grpSp>
          <p:nvGrpSpPr>
            <p:cNvPr id="16" name="Group 15"/>
            <p:cNvGrpSpPr/>
            <p:nvPr/>
          </p:nvGrpSpPr>
          <p:grpSpPr>
            <a:xfrm>
              <a:off x="3354491" y="1209070"/>
              <a:ext cx="2967583" cy="1162050"/>
              <a:chOff x="1979712" y="980728"/>
              <a:chExt cx="2967583" cy="1162050"/>
            </a:xfrm>
          </p:grpSpPr>
          <p:sp>
            <p:nvSpPr>
              <p:cNvPr id="30" name="TextBox 29"/>
              <p:cNvSpPr txBox="1"/>
              <p:nvPr/>
            </p:nvSpPr>
            <p:spPr>
              <a:xfrm>
                <a:off x="1979712" y="980728"/>
                <a:ext cx="1918683" cy="666103"/>
              </a:xfrm>
              <a:prstGeom prst="rect">
                <a:avLst/>
              </a:prstGeom>
              <a:noFill/>
            </p:spPr>
            <p:txBody>
              <a:bodyPr wrap="square" rtlCol="0">
                <a:spAutoFit/>
              </a:bodyPr>
              <a:lstStyle/>
              <a:p>
                <a:pPr algn="r" defTabSz="913960">
                  <a:defRPr/>
                </a:pPr>
                <a:r>
                  <a:rPr lang="en-GB" sz="1600" b="1" dirty="0" err="1">
                    <a:solidFill>
                      <a:srgbClr val="000000"/>
                    </a:solidFill>
                    <a:latin typeface="EC Square Sans Cond Pro"/>
                  </a:rPr>
                  <a:t>Creșterea</a:t>
                </a:r>
                <a:r>
                  <a:rPr lang="en-GB" sz="1600" b="1" dirty="0">
                    <a:solidFill>
                      <a:srgbClr val="000000"/>
                    </a:solidFill>
                    <a:latin typeface="EC Square Sans Cond Pro"/>
                  </a:rPr>
                  <a:t> </a:t>
                </a:r>
                <a:r>
                  <a:rPr lang="en-GB" sz="1600" b="1" dirty="0" err="1">
                    <a:solidFill>
                      <a:srgbClr val="000000"/>
                    </a:solidFill>
                    <a:latin typeface="EC Square Sans Cond Pro"/>
                  </a:rPr>
                  <a:t>competitivității</a:t>
                </a:r>
                <a:endParaRPr lang="en-GB" sz="1600" b="1" dirty="0">
                  <a:solidFill>
                    <a:srgbClr val="000000"/>
                  </a:solidFill>
                  <a:latin typeface="EC Square Sans Cond Pro"/>
                </a:endParaRPr>
              </a:p>
            </p:txBody>
          </p:sp>
          <p:pic>
            <p:nvPicPr>
              <p:cNvPr id="31" name="Picture 30"/>
              <p:cNvPicPr>
                <a:picLocks noChangeAspect="1"/>
              </p:cNvPicPr>
              <p:nvPr/>
            </p:nvPicPr>
            <p:blipFill rotWithShape="1">
              <a:blip r:embed="rId7"/>
              <a:srcRect l="5442" t="8504" r="8091" b="10163"/>
              <a:stretch/>
            </p:blipFill>
            <p:spPr>
              <a:xfrm>
                <a:off x="3851920" y="980728"/>
                <a:ext cx="1095375" cy="1162050"/>
              </a:xfrm>
              <a:prstGeom prst="rect">
                <a:avLst/>
              </a:prstGeom>
            </p:spPr>
          </p:pic>
        </p:grpSp>
        <p:grpSp>
          <p:nvGrpSpPr>
            <p:cNvPr id="17" name="Group 16"/>
            <p:cNvGrpSpPr/>
            <p:nvPr/>
          </p:nvGrpSpPr>
          <p:grpSpPr>
            <a:xfrm>
              <a:off x="2144054" y="2236218"/>
              <a:ext cx="3326290" cy="1120645"/>
              <a:chOff x="597638" y="1776611"/>
              <a:chExt cx="3326290" cy="1120645"/>
            </a:xfrm>
          </p:grpSpPr>
          <p:sp>
            <p:nvSpPr>
              <p:cNvPr id="28" name="TextBox 27"/>
              <p:cNvSpPr txBox="1"/>
              <p:nvPr/>
            </p:nvSpPr>
            <p:spPr>
              <a:xfrm>
                <a:off x="597638" y="1981721"/>
                <a:ext cx="2230916" cy="666103"/>
              </a:xfrm>
              <a:prstGeom prst="rect">
                <a:avLst/>
              </a:prstGeom>
              <a:noFill/>
            </p:spPr>
            <p:txBody>
              <a:bodyPr wrap="square" rtlCol="0">
                <a:spAutoFit/>
              </a:bodyPr>
              <a:lstStyle/>
              <a:p>
                <a:pPr algn="r" defTabSz="913960">
                  <a:defRPr/>
                </a:pPr>
                <a:r>
                  <a:rPr lang="ro-RO" sz="1600" b="1" dirty="0">
                    <a:solidFill>
                      <a:srgbClr val="000000"/>
                    </a:solidFill>
                    <a:latin typeface="EC Square Sans Cond Pro"/>
                  </a:rPr>
                  <a:t>Venituri</a:t>
                </a:r>
                <a:r>
                  <a:rPr lang="en-US" sz="1600" b="1" dirty="0">
                    <a:solidFill>
                      <a:srgbClr val="000000"/>
                    </a:solidFill>
                    <a:latin typeface="EC Square Sans Cond Pro"/>
                  </a:rPr>
                  <a:t> </a:t>
                </a:r>
                <a:r>
                  <a:rPr lang="ro-RO" sz="1600" b="1" dirty="0">
                    <a:solidFill>
                      <a:srgbClr val="000000"/>
                    </a:solidFill>
                    <a:latin typeface="EC Square Sans Cond Pro"/>
                  </a:rPr>
                  <a:t>echitabile pentru </a:t>
                </a:r>
                <a:r>
                  <a:rPr lang="it-IT" sz="1600" b="1" dirty="0">
                    <a:solidFill>
                      <a:srgbClr val="000000"/>
                    </a:solidFill>
                    <a:latin typeface="EC Square Sans Cond Pro"/>
                  </a:rPr>
                  <a:t>ferm</a:t>
                </a:r>
                <a:r>
                  <a:rPr lang="ro-RO" sz="1600" b="1" dirty="0">
                    <a:solidFill>
                      <a:srgbClr val="000000"/>
                    </a:solidFill>
                    <a:latin typeface="EC Square Sans Cond Pro"/>
                  </a:rPr>
                  <a:t>ieri</a:t>
                </a:r>
                <a:endParaRPr lang="en-GB" sz="1600" b="1" dirty="0">
                  <a:solidFill>
                    <a:srgbClr val="000000"/>
                  </a:solidFill>
                  <a:latin typeface="EC Square Sans Cond Pro"/>
                </a:endParaRPr>
              </a:p>
            </p:txBody>
          </p:sp>
          <p:pic>
            <p:nvPicPr>
              <p:cNvPr id="29" name="Picture 28"/>
              <p:cNvPicPr>
                <a:picLocks noChangeAspect="1"/>
              </p:cNvPicPr>
              <p:nvPr/>
            </p:nvPicPr>
            <p:blipFill rotWithShape="1">
              <a:blip r:embed="rId8"/>
              <a:srcRect l="4863" t="13393" r="9317" b="12265"/>
              <a:stretch/>
            </p:blipFill>
            <p:spPr>
              <a:xfrm>
                <a:off x="2828553" y="1776611"/>
                <a:ext cx="1095375" cy="1120645"/>
              </a:xfrm>
              <a:prstGeom prst="rect">
                <a:avLst/>
              </a:prstGeom>
            </p:spPr>
          </p:pic>
        </p:grpSp>
        <p:grpSp>
          <p:nvGrpSpPr>
            <p:cNvPr id="18" name="Group 17"/>
            <p:cNvGrpSpPr/>
            <p:nvPr/>
          </p:nvGrpSpPr>
          <p:grpSpPr>
            <a:xfrm>
              <a:off x="4336385" y="4846459"/>
              <a:ext cx="2367103" cy="1769629"/>
              <a:chOff x="2701246" y="4951925"/>
              <a:chExt cx="2367103" cy="1535063"/>
            </a:xfrm>
          </p:grpSpPr>
          <p:sp>
            <p:nvSpPr>
              <p:cNvPr id="26" name="TextBox 25"/>
              <p:cNvSpPr txBox="1"/>
              <p:nvPr/>
            </p:nvSpPr>
            <p:spPr>
              <a:xfrm>
                <a:off x="2701246" y="5909177"/>
                <a:ext cx="2367103" cy="577811"/>
              </a:xfrm>
              <a:prstGeom prst="rect">
                <a:avLst/>
              </a:prstGeom>
              <a:noFill/>
            </p:spPr>
            <p:txBody>
              <a:bodyPr wrap="square" rtlCol="0">
                <a:spAutoFit/>
              </a:bodyPr>
              <a:lstStyle/>
              <a:p>
                <a:pPr algn="ctr" defTabSz="913960">
                  <a:defRPr/>
                </a:pPr>
                <a:r>
                  <a:rPr lang="ro-RO" sz="1600" b="1" dirty="0">
                    <a:solidFill>
                      <a:srgbClr val="000000"/>
                    </a:solidFill>
                    <a:latin typeface="EC Square Sans Cond Pro"/>
                  </a:rPr>
                  <a:t>Dezvoltarea</a:t>
                </a:r>
                <a:r>
                  <a:rPr lang="en-GB" sz="1600" b="1" dirty="0">
                    <a:solidFill>
                      <a:srgbClr val="000000"/>
                    </a:solidFill>
                    <a:latin typeface="EC Square Sans Cond Pro"/>
                  </a:rPr>
                  <a:t/>
                </a:r>
                <a:br>
                  <a:rPr lang="en-GB" sz="1600" b="1" dirty="0">
                    <a:solidFill>
                      <a:srgbClr val="000000"/>
                    </a:solidFill>
                    <a:latin typeface="EC Square Sans Cond Pro"/>
                  </a:rPr>
                </a:br>
                <a:r>
                  <a:rPr lang="ro-RO" sz="1600" b="1" dirty="0">
                    <a:solidFill>
                      <a:srgbClr val="000000"/>
                    </a:solidFill>
                    <a:latin typeface="EC Square Sans Cond Pro"/>
                  </a:rPr>
                  <a:t>zonelor rurale</a:t>
                </a:r>
                <a:endParaRPr lang="en-GB" sz="1600" b="1" dirty="0">
                  <a:solidFill>
                    <a:srgbClr val="000000"/>
                  </a:solidFill>
                  <a:latin typeface="EC Square Sans Cond Pro"/>
                </a:endParaRPr>
              </a:p>
            </p:txBody>
          </p:sp>
          <p:pic>
            <p:nvPicPr>
              <p:cNvPr id="27" name="Picture 26"/>
              <p:cNvPicPr>
                <a:picLocks noChangeAspect="1"/>
              </p:cNvPicPr>
              <p:nvPr/>
            </p:nvPicPr>
            <p:blipFill rotWithShape="1">
              <a:blip r:embed="rId9"/>
              <a:srcRect l="5970" t="6944" r="9701" b="10417"/>
              <a:stretch/>
            </p:blipFill>
            <p:spPr>
              <a:xfrm>
                <a:off x="3712335" y="4951925"/>
                <a:ext cx="1073041" cy="980974"/>
              </a:xfrm>
              <a:prstGeom prst="rect">
                <a:avLst/>
              </a:prstGeom>
            </p:spPr>
          </p:pic>
        </p:grpSp>
        <p:grpSp>
          <p:nvGrpSpPr>
            <p:cNvPr id="19" name="Group 18"/>
            <p:cNvGrpSpPr/>
            <p:nvPr/>
          </p:nvGrpSpPr>
          <p:grpSpPr>
            <a:xfrm>
              <a:off x="1782667" y="3833688"/>
              <a:ext cx="3723270" cy="1103525"/>
              <a:chOff x="103237" y="3952924"/>
              <a:chExt cx="3723270" cy="1103525"/>
            </a:xfrm>
          </p:grpSpPr>
          <p:sp>
            <p:nvSpPr>
              <p:cNvPr id="24" name="TextBox 23"/>
              <p:cNvSpPr txBox="1"/>
              <p:nvPr/>
            </p:nvSpPr>
            <p:spPr>
              <a:xfrm>
                <a:off x="103237" y="4171634"/>
                <a:ext cx="2640603" cy="666103"/>
              </a:xfrm>
              <a:prstGeom prst="rect">
                <a:avLst/>
              </a:prstGeom>
              <a:noFill/>
            </p:spPr>
            <p:txBody>
              <a:bodyPr wrap="square" rtlCol="0">
                <a:spAutoFit/>
              </a:bodyPr>
              <a:lstStyle/>
              <a:p>
                <a:pPr algn="ctr" defTabSz="913960">
                  <a:defRPr/>
                </a:pPr>
                <a:r>
                  <a:rPr lang="ro-RO" sz="1600" b="1" dirty="0">
                    <a:solidFill>
                      <a:srgbClr val="000000"/>
                    </a:solidFill>
                    <a:latin typeface="EC Square Sans Cond Pro"/>
                  </a:rPr>
                  <a:t>Siguranța alimentară și bunăstarea animalelor  </a:t>
                </a:r>
                <a:endParaRPr lang="en-GB" sz="1600" b="1" dirty="0">
                  <a:solidFill>
                    <a:srgbClr val="000000"/>
                  </a:solidFill>
                  <a:latin typeface="EC Square Sans Cond Pro"/>
                </a:endParaRPr>
              </a:p>
            </p:txBody>
          </p:sp>
          <p:pic>
            <p:nvPicPr>
              <p:cNvPr id="25" name="Picture 24"/>
              <p:cNvPicPr>
                <a:picLocks noChangeAspect="1"/>
              </p:cNvPicPr>
              <p:nvPr/>
            </p:nvPicPr>
            <p:blipFill rotWithShape="1">
              <a:blip r:embed="rId10"/>
              <a:srcRect l="6469" t="6809" r="16448" b="9222"/>
              <a:stretch/>
            </p:blipFill>
            <p:spPr>
              <a:xfrm>
                <a:off x="2734391" y="3952924"/>
                <a:ext cx="1092116" cy="1103525"/>
              </a:xfrm>
              <a:prstGeom prst="rect">
                <a:avLst/>
              </a:prstGeom>
            </p:spPr>
          </p:pic>
        </p:grpSp>
        <p:grpSp>
          <p:nvGrpSpPr>
            <p:cNvPr id="20" name="Group 19"/>
            <p:cNvGrpSpPr/>
            <p:nvPr/>
          </p:nvGrpSpPr>
          <p:grpSpPr>
            <a:xfrm>
              <a:off x="6626053" y="4846572"/>
              <a:ext cx="3083931" cy="1795344"/>
              <a:chOff x="5041476" y="4789886"/>
              <a:chExt cx="3083931" cy="1795344"/>
            </a:xfrm>
          </p:grpSpPr>
          <p:pic>
            <p:nvPicPr>
              <p:cNvPr id="22" name="Picture 21"/>
              <p:cNvPicPr>
                <a:picLocks noChangeAspect="1"/>
              </p:cNvPicPr>
              <p:nvPr/>
            </p:nvPicPr>
            <p:blipFill rotWithShape="1">
              <a:blip r:embed="rId11"/>
              <a:srcRect l="6245" t="3406" r="9583" b="14838"/>
              <a:stretch/>
            </p:blipFill>
            <p:spPr>
              <a:xfrm>
                <a:off x="5041476" y="4789886"/>
                <a:ext cx="1114424" cy="1217017"/>
              </a:xfrm>
              <a:prstGeom prst="rect">
                <a:avLst/>
              </a:prstGeom>
            </p:spPr>
          </p:pic>
          <p:sp>
            <p:nvSpPr>
              <p:cNvPr id="23" name="TextBox 22"/>
              <p:cNvSpPr txBox="1"/>
              <p:nvPr/>
            </p:nvSpPr>
            <p:spPr>
              <a:xfrm>
                <a:off x="5780715" y="5919127"/>
                <a:ext cx="2344692" cy="666103"/>
              </a:xfrm>
              <a:prstGeom prst="rect">
                <a:avLst/>
              </a:prstGeom>
              <a:noFill/>
            </p:spPr>
            <p:txBody>
              <a:bodyPr wrap="square" rtlCol="0">
                <a:spAutoFit/>
              </a:bodyPr>
              <a:lstStyle/>
              <a:p>
                <a:pPr defTabSz="913960">
                  <a:defRPr/>
                </a:pPr>
                <a:r>
                  <a:rPr lang="ro-RO" sz="1600" b="1" dirty="0">
                    <a:solidFill>
                      <a:srgbClr val="000000"/>
                    </a:solidFill>
                    <a:latin typeface="EC Square Sans Cond Pro"/>
                  </a:rPr>
                  <a:t>Sprijinirea reînnoirii generaționale</a:t>
                </a:r>
                <a:endParaRPr lang="en-GB" sz="1600" b="1" dirty="0">
                  <a:solidFill>
                    <a:srgbClr val="000000"/>
                  </a:solidFill>
                  <a:latin typeface="EC Square Sans Cond Pro"/>
                </a:endParaRPr>
              </a:p>
            </p:txBody>
          </p:sp>
        </p:grpSp>
      </p:grpSp>
    </p:spTree>
    <p:extLst>
      <p:ext uri="{BB962C8B-B14F-4D97-AF65-F5344CB8AC3E}">
        <p14:creationId xmlns:p14="http://schemas.microsoft.com/office/powerpoint/2010/main" val="4107950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F96D3-0DE7-4201-A97F-6E8CA2317A2D}"/>
              </a:ext>
            </a:extLst>
          </p:cNvPr>
          <p:cNvSpPr>
            <a:spLocks noGrp="1"/>
          </p:cNvSpPr>
          <p:nvPr>
            <p:ph type="title"/>
          </p:nvPr>
        </p:nvSpPr>
        <p:spPr>
          <a:xfrm>
            <a:off x="3753868" y="534822"/>
            <a:ext cx="5125453" cy="517357"/>
          </a:xfrm>
          <a:solidFill>
            <a:schemeClr val="accent4">
              <a:lumMod val="20000"/>
              <a:lumOff val="80000"/>
            </a:schemeClr>
          </a:solidFill>
          <a:ln>
            <a:solidFill>
              <a:schemeClr val="accent1">
                <a:lumMod val="75000"/>
              </a:schemeClr>
            </a:solidFill>
          </a:ln>
        </p:spPr>
        <p:txBody>
          <a:bodyPr tIns="180000" anchor="b">
            <a:noAutofit/>
          </a:bodyPr>
          <a:lstStyle/>
          <a:p>
            <a:pPr algn="ctr"/>
            <a:r>
              <a:rPr lang="ro-RO" sz="2400" b="1" dirty="0">
                <a:solidFill>
                  <a:srgbClr val="002060"/>
                </a:solidFill>
                <a:latin typeface="Trebuchet MS" panose="020B0603020202020204" pitchFamily="34" charset="0"/>
              </a:rPr>
              <a:t>INVESTIȚII NEPRODUCTIVE</a:t>
            </a:r>
            <a:endParaRPr lang="en-GB" sz="2400" b="1" i="1" dirty="0">
              <a:solidFill>
                <a:srgbClr val="002060"/>
              </a:solidFill>
              <a:latin typeface="Trebuchet MS" panose="020B0603020202020204" pitchFamily="34" charset="0"/>
            </a:endParaRPr>
          </a:p>
        </p:txBody>
      </p:sp>
      <p:sp>
        <p:nvSpPr>
          <p:cNvPr id="2" name="Slide Number Placeholder 1">
            <a:extLst>
              <a:ext uri="{FF2B5EF4-FFF2-40B4-BE49-F238E27FC236}">
                <a16:creationId xmlns:a16="http://schemas.microsoft.com/office/drawing/2014/main" id="{B767DC4F-FE47-45E5-98CE-82DC48C92219}"/>
              </a:ext>
            </a:extLst>
          </p:cNvPr>
          <p:cNvSpPr>
            <a:spLocks noGrp="1"/>
          </p:cNvSpPr>
          <p:nvPr>
            <p:ph type="sldNum" sz="quarter" idx="12"/>
          </p:nvPr>
        </p:nvSpPr>
        <p:spPr/>
        <p:txBody>
          <a:bodyPr/>
          <a:lstStyle/>
          <a:p>
            <a:fld id="{7FA2401A-6C0A-4240-B78F-43709A42D409}" type="slidenum">
              <a:rPr lang="en-GB" smtClean="0"/>
              <a:t>50</a:t>
            </a:fld>
            <a:endParaRPr lang="en-GB"/>
          </a:p>
        </p:txBody>
      </p:sp>
      <p:graphicFrame>
        <p:nvGraphicFramePr>
          <p:cNvPr id="9" name="Content Placeholder 7">
            <a:extLst>
              <a:ext uri="{FF2B5EF4-FFF2-40B4-BE49-F238E27FC236}">
                <a16:creationId xmlns:a16="http://schemas.microsoft.com/office/drawing/2014/main" id="{F288F095-3F1B-40E7-AAE0-7F14C9F2FEC7}"/>
              </a:ext>
            </a:extLst>
          </p:cNvPr>
          <p:cNvGraphicFramePr>
            <a:graphicFrameLocks noGrp="1"/>
          </p:cNvGraphicFramePr>
          <p:nvPr>
            <p:ph idx="1"/>
            <p:extLst/>
          </p:nvPr>
        </p:nvGraphicFramePr>
        <p:xfrm>
          <a:off x="698257" y="1366915"/>
          <a:ext cx="583930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351DFEFE-BD87-42A9-A0B9-8F2981937D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1267" y="2141599"/>
            <a:ext cx="4312533" cy="28689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91590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51</a:t>
            </a:fld>
            <a:endParaRPr lang="ro-RO" dirty="0"/>
          </a:p>
        </p:txBody>
      </p:sp>
      <p:sp>
        <p:nvSpPr>
          <p:cNvPr id="3" name="Rectangle 2"/>
          <p:cNvSpPr/>
          <p:nvPr/>
        </p:nvSpPr>
        <p:spPr>
          <a:xfrm>
            <a:off x="790409" y="1208620"/>
            <a:ext cx="10699627" cy="4755148"/>
          </a:xfrm>
          <a:prstGeom prst="rect">
            <a:avLst/>
          </a:prstGeom>
        </p:spPr>
        <p:txBody>
          <a:bodyPr wrap="square">
            <a:spAutoFit/>
          </a:bodyPr>
          <a:lstStyle/>
          <a:p>
            <a:pPr>
              <a:spcBef>
                <a:spcPts val="600"/>
              </a:spcBef>
            </a:pPr>
            <a:r>
              <a:rPr lang="en-US" b="1" u="sng" dirty="0">
                <a:solidFill>
                  <a:srgbClr val="0070C0"/>
                </a:solidFill>
              </a:rPr>
              <a:t>DR-1</a:t>
            </a:r>
            <a:r>
              <a:rPr lang="ro-RO" b="1" u="sng" dirty="0">
                <a:solidFill>
                  <a:srgbClr val="0070C0"/>
                </a:solidFill>
              </a:rPr>
              <a:t>9</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neproductive</a:t>
            </a:r>
            <a:r>
              <a:rPr lang="en-US" b="1" u="sng" dirty="0">
                <a:solidFill>
                  <a:srgbClr val="0070C0"/>
                </a:solidFill>
              </a:rPr>
              <a:t> la </a:t>
            </a:r>
            <a:r>
              <a:rPr lang="en-US" b="1" u="sng" dirty="0" err="1">
                <a:solidFill>
                  <a:srgbClr val="0070C0"/>
                </a:solidFill>
              </a:rPr>
              <a:t>nivel</a:t>
            </a:r>
            <a:r>
              <a:rPr lang="en-US" b="1" u="sng" dirty="0">
                <a:solidFill>
                  <a:srgbClr val="0070C0"/>
                </a:solidFill>
              </a:rPr>
              <a:t> de </a:t>
            </a:r>
            <a:r>
              <a:rPr lang="en-US" b="1" u="sng" dirty="0" err="1">
                <a:solidFill>
                  <a:srgbClr val="0070C0"/>
                </a:solidFill>
              </a:rPr>
              <a:t>fermă</a:t>
            </a:r>
            <a:r>
              <a:rPr lang="ro-RO" b="1"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11.764.706 </a:t>
            </a:r>
            <a:r>
              <a:rPr lang="en-US" b="1" i="1" dirty="0">
                <a:solidFill>
                  <a:srgbClr val="0070C0"/>
                </a:solidFill>
              </a:rPr>
              <a:t>Euro</a:t>
            </a:r>
            <a:endParaRPr lang="ro-RO" b="1" i="1" dirty="0">
              <a:solidFill>
                <a:srgbClr val="0070C0"/>
              </a:solidFill>
            </a:endParaRPr>
          </a:p>
          <a:p>
            <a:pPr>
              <a:spcBef>
                <a:spcPts val="600"/>
              </a:spcBef>
            </a:pPr>
            <a:endParaRPr lang="ro-RO" b="1" i="1" dirty="0"/>
          </a:p>
          <a:p>
            <a:r>
              <a:rPr lang="en-US" b="1" u="sng" dirty="0" err="1"/>
              <a:t>Beneficiari</a:t>
            </a:r>
            <a:r>
              <a:rPr lang="en-US" b="1" u="sng" dirty="0"/>
              <a:t> </a:t>
            </a:r>
            <a:r>
              <a:rPr lang="en-US" b="1" u="sng" dirty="0" err="1"/>
              <a:t>eligibili</a:t>
            </a:r>
            <a:r>
              <a:rPr lang="en-US" b="1" u="sng" dirty="0"/>
              <a:t>:</a:t>
            </a:r>
            <a:r>
              <a:rPr lang="ro-RO" dirty="0"/>
              <a:t> </a:t>
            </a:r>
            <a:r>
              <a:rPr lang="en-US" dirty="0" err="1"/>
              <a:t>Fermierii</a:t>
            </a:r>
            <a:r>
              <a:rPr lang="en-US" dirty="0"/>
              <a:t> cu </a:t>
            </a:r>
            <a:r>
              <a:rPr lang="en-US" dirty="0" err="1"/>
              <a:t>excepția</a:t>
            </a:r>
            <a:r>
              <a:rPr lang="en-US" dirty="0"/>
              <a:t> </a:t>
            </a:r>
            <a:r>
              <a:rPr lang="en-US" dirty="0" err="1"/>
              <a:t>persoanelor</a:t>
            </a:r>
            <a:r>
              <a:rPr lang="en-US" dirty="0"/>
              <a:t> </a:t>
            </a:r>
            <a:r>
              <a:rPr lang="en-US" dirty="0" err="1"/>
              <a:t>fizice</a:t>
            </a:r>
            <a:r>
              <a:rPr lang="ro-RO" dirty="0"/>
              <a:t>. </a:t>
            </a:r>
            <a:r>
              <a:rPr lang="en-US" dirty="0" err="1"/>
              <a:t>Investiția</a:t>
            </a:r>
            <a:r>
              <a:rPr lang="en-US" dirty="0"/>
              <a:t> </a:t>
            </a:r>
            <a:r>
              <a:rPr lang="en-US" dirty="0" err="1"/>
              <a:t>trebuie</a:t>
            </a:r>
            <a:r>
              <a:rPr lang="en-US" dirty="0"/>
              <a:t> </a:t>
            </a:r>
            <a:r>
              <a:rPr lang="en-US" dirty="0" err="1"/>
              <a:t>să</a:t>
            </a:r>
            <a:r>
              <a:rPr lang="en-US" dirty="0"/>
              <a:t> se </a:t>
            </a:r>
            <a:r>
              <a:rPr lang="en-US" dirty="0" err="1"/>
              <a:t>realizeze</a:t>
            </a:r>
            <a:r>
              <a:rPr lang="en-US" dirty="0"/>
              <a:t> </a:t>
            </a:r>
            <a:r>
              <a:rPr lang="en-US" dirty="0" err="1"/>
              <a:t>în</a:t>
            </a:r>
            <a:r>
              <a:rPr lang="en-US" dirty="0"/>
              <a:t> </a:t>
            </a:r>
            <a:r>
              <a:rPr lang="en-US" dirty="0" err="1"/>
              <a:t>cadrul</a:t>
            </a:r>
            <a:r>
              <a:rPr lang="en-US" dirty="0"/>
              <a:t> </a:t>
            </a:r>
            <a:r>
              <a:rPr lang="en-US" dirty="0" err="1"/>
              <a:t>unei</a:t>
            </a:r>
            <a:r>
              <a:rPr lang="en-US" dirty="0"/>
              <a:t> </a:t>
            </a:r>
            <a:r>
              <a:rPr lang="en-US" dirty="0" err="1"/>
              <a:t>ferme</a:t>
            </a:r>
            <a:r>
              <a:rPr lang="en-US" dirty="0"/>
              <a:t> cu o </a:t>
            </a:r>
            <a:r>
              <a:rPr lang="en-US" dirty="0" err="1"/>
              <a:t>dimensiune</a:t>
            </a:r>
            <a:r>
              <a:rPr lang="en-US" dirty="0"/>
              <a:t> </a:t>
            </a:r>
            <a:r>
              <a:rPr lang="en-US" dirty="0" err="1"/>
              <a:t>economică</a:t>
            </a:r>
            <a:r>
              <a:rPr lang="en-US" dirty="0"/>
              <a:t> de minimum 4.000 € SO</a:t>
            </a:r>
            <a:r>
              <a:rPr lang="ro-RO" dirty="0"/>
              <a:t>.</a:t>
            </a:r>
            <a:endParaRPr lang="en-US" dirty="0"/>
          </a:p>
          <a:p>
            <a:endParaRPr lang="en-US" dirty="0"/>
          </a:p>
          <a:p>
            <a:pPr>
              <a:spcBef>
                <a:spcPts val="600"/>
              </a:spcBef>
            </a:pPr>
            <a:r>
              <a:rPr lang="en-US" dirty="0" err="1"/>
              <a:t>Sprijinul</a:t>
            </a:r>
            <a:r>
              <a:rPr lang="en-US" dirty="0"/>
              <a:t> din </a:t>
            </a:r>
            <a:r>
              <a:rPr lang="en-US" dirty="0" err="1"/>
              <a:t>cadrul</a:t>
            </a:r>
            <a:r>
              <a:rPr lang="en-US" dirty="0"/>
              <a:t> </a:t>
            </a:r>
            <a:r>
              <a:rPr lang="en-US" dirty="0" err="1"/>
              <a:t>acestei</a:t>
            </a:r>
            <a:r>
              <a:rPr lang="en-US" dirty="0"/>
              <a:t> </a:t>
            </a:r>
            <a:r>
              <a:rPr lang="en-US" dirty="0" err="1"/>
              <a:t>intervenții</a:t>
            </a:r>
            <a:r>
              <a:rPr lang="en-US" dirty="0"/>
              <a:t> se </a:t>
            </a:r>
            <a:r>
              <a:rPr lang="en-US" dirty="0" err="1"/>
              <a:t>adresează</a:t>
            </a:r>
            <a:r>
              <a:rPr lang="en-US" dirty="0"/>
              <a:t> </a:t>
            </a:r>
            <a:r>
              <a:rPr lang="en-US" b="1" dirty="0" err="1"/>
              <a:t>investiților</a:t>
            </a:r>
            <a:r>
              <a:rPr lang="en-US" b="1" dirty="0"/>
              <a:t> </a:t>
            </a:r>
            <a:r>
              <a:rPr lang="en-US" b="1" dirty="0" err="1"/>
              <a:t>neproductive</a:t>
            </a:r>
            <a:r>
              <a:rPr lang="en-US" b="1" dirty="0"/>
              <a:t> (INP</a:t>
            </a:r>
            <a:r>
              <a:rPr lang="en-US" dirty="0"/>
              <a:t>) </a:t>
            </a:r>
            <a:r>
              <a:rPr lang="en-US" dirty="0" err="1"/>
              <a:t>realizate</a:t>
            </a:r>
            <a:r>
              <a:rPr lang="en-US" dirty="0"/>
              <a:t> la </a:t>
            </a:r>
            <a:r>
              <a:rPr lang="en-US" dirty="0" err="1"/>
              <a:t>nivelul</a:t>
            </a:r>
            <a:r>
              <a:rPr lang="en-US" dirty="0"/>
              <a:t> </a:t>
            </a:r>
            <a:r>
              <a:rPr lang="en-US" dirty="0" err="1"/>
              <a:t>fermelor</a:t>
            </a:r>
            <a:r>
              <a:rPr lang="en-US" dirty="0"/>
              <a:t> </a:t>
            </a:r>
            <a:r>
              <a:rPr lang="en-US" dirty="0" err="1"/>
              <a:t>în</a:t>
            </a:r>
            <a:r>
              <a:rPr lang="en-US" dirty="0"/>
              <a:t> </a:t>
            </a:r>
            <a:r>
              <a:rPr lang="en-US" dirty="0" err="1"/>
              <a:t>vederea</a:t>
            </a:r>
            <a:r>
              <a:rPr lang="en-US" dirty="0"/>
              <a:t> </a:t>
            </a:r>
            <a:r>
              <a:rPr lang="en-US" dirty="0" err="1"/>
              <a:t>creării</a:t>
            </a:r>
            <a:r>
              <a:rPr lang="en-US" dirty="0"/>
              <a:t> de </a:t>
            </a:r>
            <a:r>
              <a:rPr lang="en-US" b="1" dirty="0" err="1"/>
              <a:t>perdele</a:t>
            </a:r>
            <a:r>
              <a:rPr lang="en-US" b="1" dirty="0"/>
              <a:t> </a:t>
            </a:r>
            <a:r>
              <a:rPr lang="en-US" b="1" dirty="0" err="1"/>
              <a:t>naturale</a:t>
            </a:r>
            <a:r>
              <a:rPr lang="en-US" b="1" dirty="0"/>
              <a:t> de </a:t>
            </a:r>
            <a:r>
              <a:rPr lang="en-US" b="1" dirty="0" err="1"/>
              <a:t>protecție</a:t>
            </a:r>
            <a:r>
              <a:rPr lang="en-US" b="1" dirty="0"/>
              <a:t> </a:t>
            </a:r>
            <a:r>
              <a:rPr lang="en-US" b="1" dirty="0" err="1"/>
              <a:t>pentru</a:t>
            </a:r>
            <a:r>
              <a:rPr lang="en-US" b="1" dirty="0"/>
              <a:t> </a:t>
            </a:r>
            <a:r>
              <a:rPr lang="en-US" b="1" dirty="0" err="1"/>
              <a:t>culturile</a:t>
            </a:r>
            <a:r>
              <a:rPr lang="en-US" b="1" dirty="0"/>
              <a:t> din </a:t>
            </a:r>
            <a:r>
              <a:rPr lang="en-US" b="1" dirty="0" err="1"/>
              <a:t>fermă</a:t>
            </a:r>
            <a:r>
              <a:rPr lang="en-US" dirty="0"/>
              <a:t>, cu </a:t>
            </a:r>
            <a:r>
              <a:rPr lang="en-US" dirty="0" err="1"/>
              <a:t>scopul</a:t>
            </a:r>
            <a:r>
              <a:rPr lang="en-US" dirty="0"/>
              <a:t> de a le </a:t>
            </a:r>
            <a:r>
              <a:rPr lang="en-US" dirty="0" err="1"/>
              <a:t>proteja</a:t>
            </a:r>
            <a:r>
              <a:rPr lang="en-US" dirty="0"/>
              <a:t> </a:t>
            </a:r>
            <a:r>
              <a:rPr lang="en-US" dirty="0" err="1"/>
              <a:t>împotriva</a:t>
            </a:r>
            <a:r>
              <a:rPr lang="en-US" dirty="0"/>
              <a:t> </a:t>
            </a:r>
            <a:r>
              <a:rPr lang="en-US" dirty="0" err="1"/>
              <a:t>factorilor</a:t>
            </a:r>
            <a:r>
              <a:rPr lang="en-US" dirty="0"/>
              <a:t> </a:t>
            </a:r>
            <a:r>
              <a:rPr lang="en-US" dirty="0" err="1"/>
              <a:t>climatici</a:t>
            </a:r>
            <a:r>
              <a:rPr lang="en-US" dirty="0"/>
              <a:t> (</a:t>
            </a:r>
            <a:r>
              <a:rPr lang="en-US" dirty="0" err="1"/>
              <a:t>fenomene</a:t>
            </a:r>
            <a:r>
              <a:rPr lang="en-US" dirty="0"/>
              <a:t> extreme </a:t>
            </a:r>
            <a:r>
              <a:rPr lang="en-US" dirty="0" err="1"/>
              <a:t>climatice</a:t>
            </a:r>
            <a:r>
              <a:rPr lang="en-US" dirty="0"/>
              <a:t>, </a:t>
            </a:r>
            <a:r>
              <a:rPr lang="en-US" dirty="0" err="1"/>
              <a:t>vânt</a:t>
            </a:r>
            <a:r>
              <a:rPr lang="en-US" dirty="0"/>
              <a:t>, </a:t>
            </a:r>
            <a:r>
              <a:rPr lang="en-US" dirty="0" err="1"/>
              <a:t>troienirea</a:t>
            </a:r>
            <a:r>
              <a:rPr lang="en-US" dirty="0"/>
              <a:t> </a:t>
            </a:r>
            <a:r>
              <a:rPr lang="en-US" dirty="0" err="1"/>
              <a:t>zăpezii</a:t>
            </a:r>
            <a:r>
              <a:rPr lang="en-US" dirty="0"/>
              <a:t>, </a:t>
            </a:r>
            <a:r>
              <a:rPr lang="en-US" dirty="0" err="1"/>
              <a:t>secetă</a:t>
            </a:r>
            <a:r>
              <a:rPr lang="en-US" dirty="0"/>
              <a:t>), de a </a:t>
            </a:r>
            <a:r>
              <a:rPr lang="en-US" dirty="0" err="1"/>
              <a:t>crește</a:t>
            </a:r>
            <a:r>
              <a:rPr lang="en-US" dirty="0"/>
              <a:t> </a:t>
            </a:r>
            <a:r>
              <a:rPr lang="en-US" dirty="0" err="1"/>
              <a:t>gradul</a:t>
            </a:r>
            <a:r>
              <a:rPr lang="en-US" dirty="0"/>
              <a:t> de </a:t>
            </a:r>
            <a:r>
              <a:rPr lang="en-US" dirty="0" err="1"/>
              <a:t>reziliență</a:t>
            </a:r>
            <a:r>
              <a:rPr lang="en-US" dirty="0"/>
              <a:t> al </a:t>
            </a:r>
            <a:r>
              <a:rPr lang="en-US" dirty="0" err="1"/>
              <a:t>fermelor</a:t>
            </a:r>
            <a:r>
              <a:rPr lang="en-US" dirty="0"/>
              <a:t> </a:t>
            </a:r>
            <a:r>
              <a:rPr lang="en-US" dirty="0" err="1"/>
              <a:t>în</a:t>
            </a:r>
            <a:r>
              <a:rPr lang="en-US" dirty="0"/>
              <a:t> </a:t>
            </a:r>
            <a:r>
              <a:rPr lang="en-US" dirty="0" err="1"/>
              <a:t>condițiile</a:t>
            </a:r>
            <a:r>
              <a:rPr lang="en-US" dirty="0"/>
              <a:t> </a:t>
            </a:r>
            <a:r>
              <a:rPr lang="en-US" dirty="0" err="1"/>
              <a:t>schimbărilor</a:t>
            </a:r>
            <a:r>
              <a:rPr lang="en-US" dirty="0"/>
              <a:t> </a:t>
            </a:r>
            <a:r>
              <a:rPr lang="en-US" dirty="0" err="1"/>
              <a:t>climatice</a:t>
            </a:r>
            <a:r>
              <a:rPr lang="en-US" dirty="0"/>
              <a:t>, de a </a:t>
            </a:r>
            <a:r>
              <a:rPr lang="en-US" dirty="0" err="1"/>
              <a:t>crește</a:t>
            </a:r>
            <a:r>
              <a:rPr lang="en-US" dirty="0"/>
              <a:t> </a:t>
            </a:r>
            <a:r>
              <a:rPr lang="en-US" dirty="0" err="1"/>
              <a:t>biodiversitatea</a:t>
            </a:r>
            <a:r>
              <a:rPr lang="en-US" dirty="0"/>
              <a:t>, de a </a:t>
            </a:r>
            <a:r>
              <a:rPr lang="en-US" dirty="0" err="1"/>
              <a:t>crește</a:t>
            </a:r>
            <a:r>
              <a:rPr lang="en-US" dirty="0"/>
              <a:t> </a:t>
            </a:r>
            <a:r>
              <a:rPr lang="en-US" dirty="0" err="1"/>
              <a:t>suprafața</a:t>
            </a:r>
            <a:r>
              <a:rPr lang="en-US" dirty="0"/>
              <a:t> cu </a:t>
            </a:r>
            <a:r>
              <a:rPr lang="en-US" dirty="0" err="1"/>
              <a:t>elemente</a:t>
            </a:r>
            <a:r>
              <a:rPr lang="en-US" dirty="0"/>
              <a:t> de </a:t>
            </a:r>
            <a:r>
              <a:rPr lang="en-US" dirty="0" err="1"/>
              <a:t>peisaj</a:t>
            </a:r>
            <a:r>
              <a:rPr lang="en-US" dirty="0"/>
              <a:t>. </a:t>
            </a:r>
            <a:r>
              <a:rPr lang="en-US" b="1" dirty="0" err="1"/>
              <a:t>Aceste</a:t>
            </a:r>
            <a:r>
              <a:rPr lang="en-US" b="1" dirty="0"/>
              <a:t> </a:t>
            </a:r>
            <a:r>
              <a:rPr lang="en-US" b="1" dirty="0" err="1"/>
              <a:t>investiții</a:t>
            </a:r>
            <a:r>
              <a:rPr lang="en-US" b="1" dirty="0"/>
              <a:t> nu </a:t>
            </a:r>
            <a:r>
              <a:rPr lang="en-US" b="1" dirty="0" err="1"/>
              <a:t>generează</a:t>
            </a:r>
            <a:r>
              <a:rPr lang="en-US" b="1" dirty="0"/>
              <a:t> un </a:t>
            </a:r>
            <a:r>
              <a:rPr lang="en-US" b="1" dirty="0" err="1"/>
              <a:t>beneficiu</a:t>
            </a:r>
            <a:r>
              <a:rPr lang="en-US" b="1" dirty="0"/>
              <a:t> economic </a:t>
            </a:r>
            <a:r>
              <a:rPr lang="en-US" b="1" dirty="0" err="1"/>
              <a:t>semnificativ</a:t>
            </a:r>
            <a:r>
              <a:rPr lang="en-US" b="1" dirty="0"/>
              <a:t> </a:t>
            </a:r>
            <a:r>
              <a:rPr lang="en-US" b="1" dirty="0" err="1"/>
              <a:t>pentru</a:t>
            </a:r>
            <a:r>
              <a:rPr lang="en-US" b="1" dirty="0"/>
              <a:t> </a:t>
            </a:r>
            <a:r>
              <a:rPr lang="en-US" b="1" dirty="0" err="1"/>
              <a:t>fermierii</a:t>
            </a:r>
            <a:r>
              <a:rPr lang="en-US" b="1" dirty="0"/>
              <a:t> </a:t>
            </a:r>
            <a:r>
              <a:rPr lang="en-US" b="1" dirty="0" err="1"/>
              <a:t>solicitanți</a:t>
            </a:r>
            <a:r>
              <a:rPr lang="en-US" b="1" dirty="0"/>
              <a:t> de </a:t>
            </a:r>
            <a:r>
              <a:rPr lang="en-US" b="1" dirty="0" err="1"/>
              <a:t>sprijin</a:t>
            </a:r>
            <a:r>
              <a:rPr lang="en-US" b="1" dirty="0"/>
              <a:t> </a:t>
            </a:r>
            <a:r>
              <a:rPr lang="en-US" dirty="0" err="1"/>
              <a:t>și</a:t>
            </a:r>
            <a:r>
              <a:rPr lang="en-US" dirty="0"/>
              <a:t> </a:t>
            </a:r>
            <a:r>
              <a:rPr lang="en-US" dirty="0" err="1"/>
              <a:t>contribuie</a:t>
            </a:r>
            <a:r>
              <a:rPr lang="en-US" dirty="0"/>
              <a:t> la </a:t>
            </a:r>
            <a:r>
              <a:rPr lang="en-US" dirty="0" err="1"/>
              <a:t>utilizarea</a:t>
            </a:r>
            <a:r>
              <a:rPr lang="en-US" dirty="0"/>
              <a:t> </a:t>
            </a:r>
            <a:r>
              <a:rPr lang="en-US" dirty="0" err="1"/>
              <a:t>durabilă</a:t>
            </a:r>
            <a:r>
              <a:rPr lang="en-US" dirty="0"/>
              <a:t> a </a:t>
            </a:r>
            <a:r>
              <a:rPr lang="en-US" dirty="0" err="1"/>
              <a:t>terenurilor</a:t>
            </a:r>
            <a:r>
              <a:rPr lang="en-US" dirty="0"/>
              <a:t> </a:t>
            </a:r>
            <a:r>
              <a:rPr lang="en-US" dirty="0" err="1"/>
              <a:t>agricole</a:t>
            </a:r>
            <a:r>
              <a:rPr lang="en-US" dirty="0"/>
              <a:t> </a:t>
            </a:r>
            <a:r>
              <a:rPr lang="en-US" dirty="0" err="1"/>
              <a:t>și</a:t>
            </a:r>
            <a:r>
              <a:rPr lang="en-US" dirty="0"/>
              <a:t> la o </a:t>
            </a:r>
            <a:r>
              <a:rPr lang="en-US" dirty="0" err="1"/>
              <a:t>gestionare</a:t>
            </a:r>
            <a:r>
              <a:rPr lang="en-US" dirty="0"/>
              <a:t> </a:t>
            </a:r>
            <a:r>
              <a:rPr lang="en-US" dirty="0" err="1"/>
              <a:t>adecvată</a:t>
            </a:r>
            <a:r>
              <a:rPr lang="en-US" dirty="0"/>
              <a:t> a </a:t>
            </a:r>
            <a:r>
              <a:rPr lang="en-US" dirty="0" err="1"/>
              <a:t>riscurilor</a:t>
            </a:r>
            <a:r>
              <a:rPr lang="en-US" dirty="0"/>
              <a:t> din </a:t>
            </a:r>
            <a:r>
              <a:rPr lang="en-US" dirty="0" err="1"/>
              <a:t>agricultură</a:t>
            </a:r>
            <a:r>
              <a:rPr lang="en-US" dirty="0"/>
              <a:t>, </a:t>
            </a:r>
            <a:r>
              <a:rPr lang="en-US" dirty="0" err="1"/>
              <a:t>aducând</a:t>
            </a:r>
            <a:r>
              <a:rPr lang="en-US" dirty="0"/>
              <a:t> </a:t>
            </a:r>
            <a:r>
              <a:rPr lang="en-US" dirty="0" err="1"/>
              <a:t>astfel</a:t>
            </a:r>
            <a:r>
              <a:rPr lang="en-US" dirty="0"/>
              <a:t> </a:t>
            </a:r>
            <a:r>
              <a:rPr lang="en-US" dirty="0" err="1"/>
              <a:t>beneficii</a:t>
            </a:r>
            <a:r>
              <a:rPr lang="en-US" dirty="0"/>
              <a:t> </a:t>
            </a:r>
            <a:r>
              <a:rPr lang="en-US" dirty="0" err="1"/>
              <a:t>pentru</a:t>
            </a:r>
            <a:r>
              <a:rPr lang="en-US" dirty="0"/>
              <a:t> </a:t>
            </a:r>
            <a:r>
              <a:rPr lang="en-US" dirty="0" err="1"/>
              <a:t>mediu</a:t>
            </a:r>
            <a:r>
              <a:rPr lang="en-US" dirty="0"/>
              <a:t> </a:t>
            </a:r>
            <a:r>
              <a:rPr lang="en-US" dirty="0" err="1"/>
              <a:t>și</a:t>
            </a:r>
            <a:r>
              <a:rPr lang="en-US" dirty="0"/>
              <a:t> </a:t>
            </a:r>
            <a:r>
              <a:rPr lang="en-US" dirty="0" err="1"/>
              <a:t>climă</a:t>
            </a:r>
            <a:r>
              <a:rPr lang="en-US" dirty="0"/>
              <a:t>.</a:t>
            </a:r>
            <a:endParaRPr lang="ro-RO" dirty="0"/>
          </a:p>
          <a:p>
            <a:pPr>
              <a:spcBef>
                <a:spcPts val="600"/>
              </a:spcBef>
            </a:pPr>
            <a:endParaRPr lang="ro-RO" dirty="0"/>
          </a:p>
          <a:p>
            <a:r>
              <a:rPr lang="en-US" b="1" dirty="0" err="1"/>
              <a:t>Valoare</a:t>
            </a:r>
            <a:r>
              <a:rPr lang="en-US" b="1" dirty="0"/>
              <a:t> </a:t>
            </a:r>
            <a:r>
              <a:rPr lang="en-US" b="1" dirty="0" err="1"/>
              <a:t>maximă</a:t>
            </a:r>
            <a:r>
              <a:rPr lang="en-US" b="1" dirty="0"/>
              <a:t> a </a:t>
            </a:r>
            <a:r>
              <a:rPr lang="en-US" b="1" dirty="0" err="1"/>
              <a:t>sprijinului</a:t>
            </a:r>
            <a:r>
              <a:rPr lang="en-US" b="1" dirty="0"/>
              <a:t> public per </a:t>
            </a:r>
            <a:r>
              <a:rPr lang="en-US" b="1" dirty="0" err="1"/>
              <a:t>proiect</a:t>
            </a:r>
            <a:r>
              <a:rPr lang="en-US" b="1" dirty="0"/>
              <a:t> </a:t>
            </a:r>
            <a:r>
              <a:rPr lang="en-US" b="1" dirty="0" err="1"/>
              <a:t>va</a:t>
            </a:r>
            <a:r>
              <a:rPr lang="en-US" b="1" dirty="0"/>
              <a:t> fi de 200.000 euro .</a:t>
            </a:r>
            <a:endParaRPr lang="en-US" dirty="0"/>
          </a:p>
          <a:p>
            <a:r>
              <a:rPr lang="en-US" dirty="0"/>
              <a:t>Intensitatea </a:t>
            </a:r>
            <a:r>
              <a:rPr lang="en-US" dirty="0" err="1"/>
              <a:t>sprijinului</a:t>
            </a:r>
            <a:r>
              <a:rPr lang="en-US" dirty="0"/>
              <a:t> public </a:t>
            </a:r>
            <a:r>
              <a:rPr lang="en-US" dirty="0" err="1"/>
              <a:t>nerambursabil</a:t>
            </a:r>
            <a:r>
              <a:rPr lang="en-US" dirty="0"/>
              <a:t> </a:t>
            </a:r>
            <a:r>
              <a:rPr lang="en-US" dirty="0" err="1"/>
              <a:t>va</a:t>
            </a:r>
            <a:r>
              <a:rPr lang="en-US" dirty="0"/>
              <a:t> fi </a:t>
            </a:r>
            <a:r>
              <a:rPr lang="en-US" dirty="0" err="1"/>
              <a:t>raportată</a:t>
            </a:r>
            <a:r>
              <a:rPr lang="en-US" dirty="0"/>
              <a:t> la </a:t>
            </a:r>
            <a:r>
              <a:rPr lang="en-US" dirty="0" err="1"/>
              <a:t>costurile</a:t>
            </a:r>
            <a:r>
              <a:rPr lang="en-US" dirty="0"/>
              <a:t> </a:t>
            </a:r>
            <a:r>
              <a:rPr lang="en-US" dirty="0" err="1"/>
              <a:t>eligibile</a:t>
            </a:r>
            <a:r>
              <a:rPr lang="en-US" dirty="0"/>
              <a:t> per </a:t>
            </a:r>
            <a:r>
              <a:rPr lang="en-US" dirty="0" err="1"/>
              <a:t>proiect</a:t>
            </a:r>
            <a:r>
              <a:rPr lang="en-US" dirty="0"/>
              <a:t> </a:t>
            </a:r>
            <a:r>
              <a:rPr lang="en-US" dirty="0" err="1"/>
              <a:t>și</a:t>
            </a:r>
            <a:r>
              <a:rPr lang="en-US" dirty="0"/>
              <a:t> </a:t>
            </a:r>
            <a:r>
              <a:rPr lang="en-US" dirty="0" err="1"/>
              <a:t>poate</a:t>
            </a:r>
            <a:r>
              <a:rPr lang="en-US" dirty="0"/>
              <a:t> </a:t>
            </a:r>
            <a:r>
              <a:rPr lang="en-US" dirty="0" err="1"/>
              <a:t>acoperi</a:t>
            </a:r>
            <a:r>
              <a:rPr lang="en-US" dirty="0"/>
              <a:t> </a:t>
            </a:r>
            <a:r>
              <a:rPr lang="en-US" b="1" dirty="0"/>
              <a:t>maximum 100%</a:t>
            </a:r>
            <a:r>
              <a:rPr lang="en-US" dirty="0"/>
              <a:t> din </a:t>
            </a:r>
            <a:r>
              <a:rPr lang="en-US" dirty="0" err="1"/>
              <a:t>costurile</a:t>
            </a:r>
            <a:r>
              <a:rPr lang="en-US" dirty="0"/>
              <a:t> </a:t>
            </a:r>
            <a:r>
              <a:rPr lang="en-US" dirty="0" err="1"/>
              <a:t>eligibile</a:t>
            </a:r>
            <a:r>
              <a:rPr lang="en-US" dirty="0"/>
              <a:t>.</a:t>
            </a:r>
            <a:endParaRPr lang="ro-RO" b="1" i="1" dirty="0"/>
          </a:p>
        </p:txBody>
      </p:sp>
    </p:spTree>
    <p:extLst>
      <p:ext uri="{BB962C8B-B14F-4D97-AF65-F5344CB8AC3E}">
        <p14:creationId xmlns:p14="http://schemas.microsoft.com/office/powerpoint/2010/main" val="2047723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52</a:t>
            </a:fld>
            <a:endParaRPr lang="ro-RO" dirty="0"/>
          </a:p>
        </p:txBody>
      </p:sp>
      <p:sp>
        <p:nvSpPr>
          <p:cNvPr id="3" name="Rectangle 2"/>
          <p:cNvSpPr/>
          <p:nvPr/>
        </p:nvSpPr>
        <p:spPr>
          <a:xfrm>
            <a:off x="1077362" y="1708542"/>
            <a:ext cx="10335491" cy="2939266"/>
          </a:xfrm>
          <a:prstGeom prst="rect">
            <a:avLst/>
          </a:prstGeom>
        </p:spPr>
        <p:txBody>
          <a:bodyPr wrap="square">
            <a:spAutoFit/>
          </a:bodyPr>
          <a:lstStyle/>
          <a:p>
            <a:pPr>
              <a:spcBef>
                <a:spcPts val="600"/>
              </a:spcBef>
            </a:pPr>
            <a:r>
              <a:rPr lang="en-US" b="1" u="sng" dirty="0">
                <a:solidFill>
                  <a:srgbClr val="0070C0"/>
                </a:solidFill>
              </a:rPr>
              <a:t>DR-1</a:t>
            </a:r>
            <a:r>
              <a:rPr lang="ro-RO" b="1" u="sng" dirty="0">
                <a:solidFill>
                  <a:srgbClr val="0070C0"/>
                </a:solidFill>
              </a:rPr>
              <a:t>9</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neproductive</a:t>
            </a:r>
            <a:r>
              <a:rPr lang="en-US" b="1" u="sng" dirty="0">
                <a:solidFill>
                  <a:srgbClr val="0070C0"/>
                </a:solidFill>
              </a:rPr>
              <a:t> la </a:t>
            </a:r>
            <a:r>
              <a:rPr lang="en-US" b="1" u="sng" dirty="0" err="1">
                <a:solidFill>
                  <a:srgbClr val="0070C0"/>
                </a:solidFill>
              </a:rPr>
              <a:t>nivel</a:t>
            </a:r>
            <a:r>
              <a:rPr lang="en-US" b="1" u="sng" dirty="0">
                <a:solidFill>
                  <a:srgbClr val="0070C0"/>
                </a:solidFill>
              </a:rPr>
              <a:t> de </a:t>
            </a:r>
            <a:r>
              <a:rPr lang="en-US" b="1" u="sng" dirty="0" err="1">
                <a:solidFill>
                  <a:srgbClr val="0070C0"/>
                </a:solidFill>
              </a:rPr>
              <a:t>fermă</a:t>
            </a:r>
            <a:r>
              <a:rPr lang="ro-RO" b="1"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11.764.706 </a:t>
            </a:r>
            <a:r>
              <a:rPr lang="en-US" b="1" i="1" dirty="0">
                <a:solidFill>
                  <a:srgbClr val="0070C0"/>
                </a:solidFill>
              </a:rPr>
              <a:t>Euro</a:t>
            </a:r>
            <a:endParaRPr lang="ro-RO" b="1" i="1" dirty="0">
              <a:solidFill>
                <a:srgbClr val="0070C0"/>
              </a:solidFill>
            </a:endParaRPr>
          </a:p>
          <a:p>
            <a:pPr>
              <a:spcBef>
                <a:spcPts val="600"/>
              </a:spcBef>
            </a:pPr>
            <a:endParaRPr lang="en-US" b="1" i="1" dirty="0" smtClean="0"/>
          </a:p>
          <a:p>
            <a:r>
              <a:rPr lang="en-US" b="1" u="sng" dirty="0" err="1">
                <a:solidFill>
                  <a:srgbClr val="0070C0"/>
                </a:solidFill>
              </a:rPr>
              <a:t>Condiții</a:t>
            </a:r>
            <a:r>
              <a:rPr lang="en-US" b="1" u="sng" dirty="0">
                <a:solidFill>
                  <a:srgbClr val="0070C0"/>
                </a:solidFill>
              </a:rPr>
              <a:t> de </a:t>
            </a:r>
            <a:r>
              <a:rPr lang="en-US" b="1" u="sng" dirty="0" err="1" smtClean="0">
                <a:solidFill>
                  <a:srgbClr val="0070C0"/>
                </a:solidFill>
              </a:rPr>
              <a:t>eligibilitate</a:t>
            </a:r>
            <a:r>
              <a:rPr lang="en-US" b="1" u="sng" dirty="0" smtClean="0">
                <a:solidFill>
                  <a:srgbClr val="0070C0"/>
                </a:solidFill>
              </a:rPr>
              <a:t>:</a:t>
            </a:r>
            <a:endParaRPr lang="en-US" b="1" u="sng" dirty="0">
              <a:solidFill>
                <a:srgbClr val="0070C0"/>
              </a:solidFill>
            </a:endParaRPr>
          </a:p>
          <a:p>
            <a:pPr marL="285750" lvl="0" indent="-285750">
              <a:buFont typeface="Arial" panose="020B0604020202020204" pitchFamily="34" charset="0"/>
              <a:buChar char="•"/>
            </a:pPr>
            <a:r>
              <a:rPr lang="en-US" dirty="0" err="1"/>
              <a:t>Investiția</a:t>
            </a:r>
            <a:r>
              <a:rPr lang="en-US" dirty="0"/>
              <a:t> </a:t>
            </a:r>
            <a:r>
              <a:rPr lang="en-US" dirty="0" err="1"/>
              <a:t>trebuie</a:t>
            </a:r>
            <a:r>
              <a:rPr lang="en-US" dirty="0"/>
              <a:t> </a:t>
            </a:r>
            <a:r>
              <a:rPr lang="en-US" dirty="0" err="1"/>
              <a:t>să</a:t>
            </a:r>
            <a:r>
              <a:rPr lang="en-US" dirty="0"/>
              <a:t> se </a:t>
            </a:r>
            <a:r>
              <a:rPr lang="en-US" dirty="0" err="1"/>
              <a:t>realizeze</a:t>
            </a:r>
            <a:r>
              <a:rPr lang="en-US" dirty="0"/>
              <a:t> </a:t>
            </a:r>
            <a:r>
              <a:rPr lang="en-US" dirty="0" err="1"/>
              <a:t>în</a:t>
            </a:r>
            <a:r>
              <a:rPr lang="en-US" dirty="0"/>
              <a:t> </a:t>
            </a:r>
            <a:r>
              <a:rPr lang="en-US" dirty="0" err="1"/>
              <a:t>cadrul</a:t>
            </a:r>
            <a:r>
              <a:rPr lang="en-US" dirty="0"/>
              <a:t> </a:t>
            </a:r>
            <a:r>
              <a:rPr lang="en-US" dirty="0" err="1"/>
              <a:t>unei</a:t>
            </a:r>
            <a:r>
              <a:rPr lang="en-US" dirty="0"/>
              <a:t> </a:t>
            </a:r>
            <a:r>
              <a:rPr lang="en-US" dirty="0" err="1"/>
              <a:t>ferme</a:t>
            </a:r>
            <a:r>
              <a:rPr lang="en-US" dirty="0"/>
              <a:t> cu o </a:t>
            </a:r>
            <a:r>
              <a:rPr lang="en-US" dirty="0" err="1"/>
              <a:t>dimensiune</a:t>
            </a:r>
            <a:r>
              <a:rPr lang="en-US" dirty="0"/>
              <a:t> </a:t>
            </a:r>
            <a:r>
              <a:rPr lang="en-US" dirty="0" err="1"/>
              <a:t>economică</a:t>
            </a:r>
            <a:r>
              <a:rPr lang="en-US" dirty="0"/>
              <a:t> de minimum 4.000 € SO;</a:t>
            </a:r>
          </a:p>
          <a:p>
            <a:pPr marL="285750" lvl="0" indent="-285750">
              <a:buFont typeface="Arial" panose="020B0604020202020204" pitchFamily="34" charset="0"/>
              <a:buChar char="•"/>
            </a:pPr>
            <a:r>
              <a:rPr lang="en-US" dirty="0" err="1"/>
              <a:t>Solicitantul</a:t>
            </a:r>
            <a:r>
              <a:rPr lang="en-US" dirty="0"/>
              <a:t> </a:t>
            </a:r>
            <a:r>
              <a:rPr lang="en-US" dirty="0" err="1"/>
              <a:t>va</a:t>
            </a:r>
            <a:r>
              <a:rPr lang="en-US" dirty="0"/>
              <a:t> </a:t>
            </a:r>
            <a:r>
              <a:rPr lang="en-US" dirty="0" err="1"/>
              <a:t>figura</a:t>
            </a:r>
            <a:r>
              <a:rPr lang="en-US" dirty="0"/>
              <a:t> </a:t>
            </a:r>
            <a:r>
              <a:rPr lang="en-US" dirty="0" err="1"/>
              <a:t>în</a:t>
            </a:r>
            <a:r>
              <a:rPr lang="en-US" dirty="0"/>
              <a:t> </a:t>
            </a:r>
            <a:r>
              <a:rPr lang="en-US" dirty="0" err="1"/>
              <a:t>sistemul</a:t>
            </a:r>
            <a:r>
              <a:rPr lang="en-US" dirty="0"/>
              <a:t> APIA/ANSVSA (</a:t>
            </a:r>
            <a:r>
              <a:rPr lang="en-US" dirty="0" err="1"/>
              <a:t>după</a:t>
            </a:r>
            <a:r>
              <a:rPr lang="en-US" dirty="0"/>
              <a:t> </a:t>
            </a:r>
            <a:r>
              <a:rPr lang="en-US" dirty="0" err="1"/>
              <a:t>caz</a:t>
            </a:r>
            <a:r>
              <a:rPr lang="en-US" dirty="0"/>
              <a:t>), anterior </a:t>
            </a:r>
            <a:r>
              <a:rPr lang="en-US" dirty="0" err="1"/>
              <a:t>depunerii</a:t>
            </a:r>
            <a:r>
              <a:rPr lang="en-US" dirty="0"/>
              <a:t> </a:t>
            </a:r>
            <a:r>
              <a:rPr lang="en-US" dirty="0" err="1"/>
              <a:t>cererii</a:t>
            </a:r>
            <a:r>
              <a:rPr lang="en-US" dirty="0"/>
              <a:t> de </a:t>
            </a:r>
            <a:r>
              <a:rPr lang="en-US" dirty="0" err="1"/>
              <a:t>finanțare</a:t>
            </a:r>
            <a:r>
              <a:rPr lang="en-US" dirty="0"/>
              <a:t>, cu forma de </a:t>
            </a:r>
            <a:r>
              <a:rPr lang="en-US" dirty="0" err="1"/>
              <a:t>desfășurare</a:t>
            </a:r>
            <a:r>
              <a:rPr lang="en-US" dirty="0"/>
              <a:t> a </a:t>
            </a:r>
            <a:r>
              <a:rPr lang="en-US" dirty="0" err="1"/>
              <a:t>activității</a:t>
            </a:r>
            <a:r>
              <a:rPr lang="en-US" dirty="0"/>
              <a:t> </a:t>
            </a:r>
            <a:r>
              <a:rPr lang="en-US" dirty="0" err="1"/>
              <a:t>economice</a:t>
            </a:r>
            <a:r>
              <a:rPr lang="en-US" dirty="0"/>
              <a:t> cu care </a:t>
            </a:r>
            <a:r>
              <a:rPr lang="en-US" dirty="0" err="1"/>
              <a:t>solicită</a:t>
            </a:r>
            <a:r>
              <a:rPr lang="en-US" dirty="0"/>
              <a:t> </a:t>
            </a:r>
            <a:r>
              <a:rPr lang="en-US" dirty="0" err="1"/>
              <a:t>sprijin</a:t>
            </a:r>
            <a:r>
              <a:rPr lang="en-US" dirty="0"/>
              <a:t> </a:t>
            </a:r>
            <a:r>
              <a:rPr lang="en-US" dirty="0" err="1"/>
              <a:t>prin</a:t>
            </a:r>
            <a:r>
              <a:rPr lang="en-US" dirty="0"/>
              <a:t> </a:t>
            </a:r>
            <a:r>
              <a:rPr lang="en-US" dirty="0" err="1"/>
              <a:t>prezenta</a:t>
            </a:r>
            <a:r>
              <a:rPr lang="en-US" dirty="0"/>
              <a:t> </a:t>
            </a:r>
            <a:r>
              <a:rPr lang="en-US" dirty="0" err="1"/>
              <a:t>intervenție</a:t>
            </a:r>
            <a:r>
              <a:rPr lang="en-US" dirty="0"/>
              <a:t>;</a:t>
            </a:r>
          </a:p>
          <a:p>
            <a:pPr marL="285750" lvl="0" indent="-285750">
              <a:buFont typeface="Arial" panose="020B0604020202020204" pitchFamily="34" charset="0"/>
              <a:buChar char="•"/>
            </a:pPr>
            <a:r>
              <a:rPr lang="en-US" dirty="0" err="1"/>
              <a:t>Investiția</a:t>
            </a:r>
            <a:r>
              <a:rPr lang="en-US" dirty="0"/>
              <a:t> </a:t>
            </a:r>
            <a:r>
              <a:rPr lang="en-US" dirty="0" err="1"/>
              <a:t>va</a:t>
            </a:r>
            <a:r>
              <a:rPr lang="en-US" dirty="0"/>
              <a:t> </a:t>
            </a:r>
            <a:r>
              <a:rPr lang="en-US" dirty="0" err="1"/>
              <a:t>respecta</a:t>
            </a:r>
            <a:r>
              <a:rPr lang="en-US" dirty="0"/>
              <a:t> </a:t>
            </a:r>
            <a:r>
              <a:rPr lang="en-US" dirty="0" err="1"/>
              <a:t>prevederile</a:t>
            </a:r>
            <a:r>
              <a:rPr lang="en-US" dirty="0"/>
              <a:t> </a:t>
            </a:r>
            <a:r>
              <a:rPr lang="en-US" dirty="0" err="1"/>
              <a:t>legislației</a:t>
            </a:r>
            <a:r>
              <a:rPr lang="en-US" dirty="0"/>
              <a:t> </a:t>
            </a:r>
            <a:r>
              <a:rPr lang="en-US" dirty="0" err="1"/>
              <a:t>naționale</a:t>
            </a:r>
            <a:r>
              <a:rPr lang="en-US" dirty="0"/>
              <a:t> </a:t>
            </a:r>
            <a:r>
              <a:rPr lang="en-US" dirty="0" err="1"/>
              <a:t>în</a:t>
            </a:r>
            <a:r>
              <a:rPr lang="en-US" dirty="0"/>
              <a:t> </a:t>
            </a:r>
            <a:r>
              <a:rPr lang="en-US" dirty="0" err="1"/>
              <a:t>vigoare</a:t>
            </a:r>
            <a:r>
              <a:rPr lang="en-US" dirty="0"/>
              <a:t> </a:t>
            </a:r>
            <a:r>
              <a:rPr lang="en-US" dirty="0" err="1"/>
              <a:t>aplicabilă</a:t>
            </a:r>
            <a:r>
              <a:rPr lang="en-US" dirty="0"/>
              <a:t> </a:t>
            </a:r>
            <a:r>
              <a:rPr lang="en-US" dirty="0" err="1"/>
              <a:t>proiectului</a:t>
            </a:r>
            <a:r>
              <a:rPr lang="en-US" dirty="0"/>
              <a:t>;</a:t>
            </a:r>
          </a:p>
          <a:p>
            <a:pPr marL="285750" lvl="0" indent="-285750">
              <a:buFont typeface="Arial" panose="020B0604020202020204" pitchFamily="34" charset="0"/>
              <a:buChar char="•"/>
            </a:pPr>
            <a:r>
              <a:rPr lang="en-US" dirty="0" err="1"/>
              <a:t>Solicitantul</a:t>
            </a:r>
            <a:r>
              <a:rPr lang="en-US" dirty="0"/>
              <a:t> </a:t>
            </a:r>
            <a:r>
              <a:rPr lang="en-US" dirty="0" err="1"/>
              <a:t>trebuie</a:t>
            </a:r>
            <a:r>
              <a:rPr lang="en-US" dirty="0"/>
              <a:t> </a:t>
            </a:r>
            <a:r>
              <a:rPr lang="en-US" dirty="0" err="1"/>
              <a:t>să</a:t>
            </a:r>
            <a:r>
              <a:rPr lang="en-US" dirty="0"/>
              <a:t> </a:t>
            </a:r>
            <a:r>
              <a:rPr lang="en-US" dirty="0" err="1"/>
              <a:t>prezinte</a:t>
            </a:r>
            <a:r>
              <a:rPr lang="en-US" dirty="0"/>
              <a:t> </a:t>
            </a:r>
            <a:r>
              <a:rPr lang="en-US" dirty="0" err="1"/>
              <a:t>proiectul</a:t>
            </a:r>
            <a:r>
              <a:rPr lang="en-US" dirty="0"/>
              <a:t> </a:t>
            </a:r>
            <a:r>
              <a:rPr lang="en-US" dirty="0" err="1"/>
              <a:t>tehnic</a:t>
            </a:r>
            <a:r>
              <a:rPr lang="en-US" dirty="0"/>
              <a:t> </a:t>
            </a:r>
            <a:r>
              <a:rPr lang="en-US" dirty="0" err="1"/>
              <a:t>avizat</a:t>
            </a:r>
            <a:r>
              <a:rPr lang="en-US" dirty="0"/>
              <a:t> de un organism </a:t>
            </a:r>
            <a:r>
              <a:rPr lang="en-US" dirty="0" err="1"/>
              <a:t>autorizat</a:t>
            </a:r>
            <a:r>
              <a:rPr lang="en-US" dirty="0"/>
              <a:t>;</a:t>
            </a:r>
          </a:p>
          <a:p>
            <a:pPr marL="285750" indent="-285750">
              <a:buFont typeface="Arial" panose="020B0604020202020204" pitchFamily="34" charset="0"/>
              <a:buChar char="•"/>
            </a:pPr>
            <a:r>
              <a:rPr lang="en-US" dirty="0" err="1"/>
              <a:t>Investiția</a:t>
            </a:r>
            <a:r>
              <a:rPr lang="en-US" dirty="0"/>
              <a:t> </a:t>
            </a:r>
            <a:r>
              <a:rPr lang="en-US" dirty="0" err="1"/>
              <a:t>va</a:t>
            </a:r>
            <a:r>
              <a:rPr lang="en-US" dirty="0"/>
              <a:t> </a:t>
            </a:r>
            <a:r>
              <a:rPr lang="en-US" dirty="0" err="1"/>
              <a:t>viza</a:t>
            </a:r>
            <a:r>
              <a:rPr lang="en-US" dirty="0"/>
              <a:t> </a:t>
            </a:r>
            <a:r>
              <a:rPr lang="en-US" dirty="0" err="1"/>
              <a:t>în</a:t>
            </a:r>
            <a:r>
              <a:rPr lang="en-US" dirty="0"/>
              <a:t> mod </a:t>
            </a:r>
            <a:r>
              <a:rPr lang="en-US" dirty="0" err="1"/>
              <a:t>obligatoriu</a:t>
            </a:r>
            <a:r>
              <a:rPr lang="en-US" dirty="0"/>
              <a:t> </a:t>
            </a:r>
            <a:r>
              <a:rPr lang="en-US" dirty="0" err="1"/>
              <a:t>toate</a:t>
            </a:r>
            <a:r>
              <a:rPr lang="en-US" dirty="0"/>
              <a:t> </a:t>
            </a:r>
            <a:r>
              <a:rPr lang="en-US" dirty="0" err="1"/>
              <a:t>fazele</a:t>
            </a:r>
            <a:r>
              <a:rPr lang="en-US" dirty="0"/>
              <a:t> </a:t>
            </a:r>
            <a:r>
              <a:rPr lang="en-US" dirty="0" err="1"/>
              <a:t>tehnologice</a:t>
            </a:r>
            <a:r>
              <a:rPr lang="en-US" dirty="0"/>
              <a:t> de </a:t>
            </a:r>
            <a:r>
              <a:rPr lang="en-US" dirty="0" err="1"/>
              <a:t>dezvoltare</a:t>
            </a:r>
            <a:r>
              <a:rPr lang="en-US" dirty="0"/>
              <a:t> a </a:t>
            </a:r>
            <a:r>
              <a:rPr lang="en-US" dirty="0" err="1"/>
              <a:t>perdelei</a:t>
            </a:r>
            <a:r>
              <a:rPr lang="en-US" dirty="0"/>
              <a:t> de </a:t>
            </a:r>
            <a:r>
              <a:rPr lang="en-US" dirty="0" err="1"/>
              <a:t>protecție</a:t>
            </a:r>
            <a:r>
              <a:rPr lang="en-US" dirty="0"/>
              <a:t>.</a:t>
            </a:r>
            <a:endParaRPr lang="ro-RO" b="1" i="1" dirty="0"/>
          </a:p>
        </p:txBody>
      </p:sp>
    </p:spTree>
    <p:extLst>
      <p:ext uri="{BB962C8B-B14F-4D97-AF65-F5344CB8AC3E}">
        <p14:creationId xmlns:p14="http://schemas.microsoft.com/office/powerpoint/2010/main" val="1986311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F96D3-0DE7-4201-A97F-6E8CA2317A2D}"/>
              </a:ext>
            </a:extLst>
          </p:cNvPr>
          <p:cNvSpPr>
            <a:spLocks noGrp="1"/>
          </p:cNvSpPr>
          <p:nvPr>
            <p:ph type="title"/>
          </p:nvPr>
        </p:nvSpPr>
        <p:spPr>
          <a:xfrm>
            <a:off x="3811515" y="498192"/>
            <a:ext cx="5125453" cy="661736"/>
          </a:xfrm>
          <a:solidFill>
            <a:schemeClr val="accent4">
              <a:lumMod val="20000"/>
              <a:lumOff val="80000"/>
            </a:schemeClr>
          </a:solidFill>
          <a:ln>
            <a:solidFill>
              <a:schemeClr val="accent1">
                <a:lumMod val="75000"/>
              </a:schemeClr>
            </a:solidFill>
          </a:ln>
        </p:spPr>
        <p:txBody>
          <a:bodyPr tIns="180000" anchor="ctr">
            <a:noAutofit/>
          </a:bodyPr>
          <a:lstStyle/>
          <a:p>
            <a:pPr algn="ctr"/>
            <a:r>
              <a:rPr lang="ro-RO" sz="2400" b="1" dirty="0">
                <a:solidFill>
                  <a:srgbClr val="002060"/>
                </a:solidFill>
                <a:latin typeface="Trebuchet MS" panose="020B0603020202020204" pitchFamily="34" charset="0"/>
              </a:rPr>
              <a:t>ACTIVITĂȚI NEAGRICOLE</a:t>
            </a:r>
            <a:endParaRPr lang="en-GB" sz="2400" b="1" i="1" dirty="0">
              <a:solidFill>
                <a:srgbClr val="002060"/>
              </a:solidFill>
              <a:latin typeface="Trebuchet MS" panose="020B0603020202020204" pitchFamily="34" charset="0"/>
            </a:endParaRPr>
          </a:p>
        </p:txBody>
      </p:sp>
      <p:sp>
        <p:nvSpPr>
          <p:cNvPr id="2" name="Slide Number Placeholder 1">
            <a:extLst>
              <a:ext uri="{FF2B5EF4-FFF2-40B4-BE49-F238E27FC236}">
                <a16:creationId xmlns:a16="http://schemas.microsoft.com/office/drawing/2014/main" id="{B767DC4F-FE47-45E5-98CE-82DC48C92219}"/>
              </a:ext>
            </a:extLst>
          </p:cNvPr>
          <p:cNvSpPr>
            <a:spLocks noGrp="1"/>
          </p:cNvSpPr>
          <p:nvPr>
            <p:ph type="sldNum" sz="quarter" idx="12"/>
          </p:nvPr>
        </p:nvSpPr>
        <p:spPr/>
        <p:txBody>
          <a:bodyPr/>
          <a:lstStyle/>
          <a:p>
            <a:fld id="{7FA2401A-6C0A-4240-B78F-43709A42D409}" type="slidenum">
              <a:rPr lang="en-GB" smtClean="0"/>
              <a:t>53</a:t>
            </a:fld>
            <a:endParaRPr lang="en-GB"/>
          </a:p>
        </p:txBody>
      </p:sp>
      <p:graphicFrame>
        <p:nvGraphicFramePr>
          <p:cNvPr id="9" name="Content Placeholder 7">
            <a:extLst>
              <a:ext uri="{FF2B5EF4-FFF2-40B4-BE49-F238E27FC236}">
                <a16:creationId xmlns:a16="http://schemas.microsoft.com/office/drawing/2014/main" id="{F288F095-3F1B-40E7-AAE0-7F14C9F2FEC7}"/>
              </a:ext>
            </a:extLst>
          </p:cNvPr>
          <p:cNvGraphicFramePr>
            <a:graphicFrameLocks noGrp="1"/>
          </p:cNvGraphicFramePr>
          <p:nvPr>
            <p:ph idx="1"/>
            <p:extLst/>
          </p:nvPr>
        </p:nvGraphicFramePr>
        <p:xfrm>
          <a:off x="2070153" y="2356523"/>
          <a:ext cx="8608179" cy="3719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6C49386E-134C-4FB6-B669-94F01BB7E1AF}"/>
              </a:ext>
            </a:extLst>
          </p:cNvPr>
          <p:cNvPicPr>
            <a:picLocks noChangeAspect="1"/>
          </p:cNvPicPr>
          <p:nvPr/>
        </p:nvPicPr>
        <p:blipFill>
          <a:blip r:embed="rId7"/>
          <a:stretch>
            <a:fillRect/>
          </a:stretch>
        </p:blipFill>
        <p:spPr>
          <a:xfrm>
            <a:off x="232475" y="216961"/>
            <a:ext cx="2558647" cy="1885935"/>
          </a:xfrm>
          <a:prstGeom prst="rect">
            <a:avLst/>
          </a:prstGeom>
        </p:spPr>
      </p:pic>
    </p:spTree>
    <p:extLst>
      <p:ext uri="{BB962C8B-B14F-4D97-AF65-F5344CB8AC3E}">
        <p14:creationId xmlns:p14="http://schemas.microsoft.com/office/powerpoint/2010/main" val="4220068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54</a:t>
            </a:fld>
            <a:endParaRPr lang="ro-RO" dirty="0"/>
          </a:p>
        </p:txBody>
      </p:sp>
      <p:sp>
        <p:nvSpPr>
          <p:cNvPr id="3" name="Rectangle 2"/>
          <p:cNvSpPr/>
          <p:nvPr/>
        </p:nvSpPr>
        <p:spPr>
          <a:xfrm>
            <a:off x="716518" y="1387853"/>
            <a:ext cx="10718100" cy="4724370"/>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29</a:t>
            </a:r>
            <a:r>
              <a:rPr lang="en-US" b="1" u="sng" dirty="0">
                <a:solidFill>
                  <a:srgbClr val="0070C0"/>
                </a:solidFill>
              </a:rPr>
              <a:t> –</a:t>
            </a:r>
            <a:r>
              <a:rPr lang="ro-RO" b="1" u="sng" dirty="0">
                <a:solidFill>
                  <a:srgbClr val="0070C0"/>
                </a:solidFill>
              </a:rPr>
              <a:t> </a:t>
            </a:r>
            <a:r>
              <a:rPr lang="it-IT" b="1" u="sng" dirty="0" err="1">
                <a:solidFill>
                  <a:srgbClr val="0070C0"/>
                </a:solidFill>
              </a:rPr>
              <a:t>Investiții</a:t>
            </a:r>
            <a:r>
              <a:rPr lang="it-IT" b="1" u="sng" dirty="0">
                <a:solidFill>
                  <a:srgbClr val="0070C0"/>
                </a:solidFill>
              </a:rPr>
              <a:t> </a:t>
            </a:r>
            <a:r>
              <a:rPr lang="it-IT" b="1" u="sng" dirty="0" err="1">
                <a:solidFill>
                  <a:srgbClr val="0070C0"/>
                </a:solidFill>
              </a:rPr>
              <a:t>în</a:t>
            </a:r>
            <a:r>
              <a:rPr lang="it-IT" b="1" u="sng" dirty="0">
                <a:solidFill>
                  <a:srgbClr val="0070C0"/>
                </a:solidFill>
              </a:rPr>
              <a:t> </a:t>
            </a:r>
            <a:r>
              <a:rPr lang="it-IT" b="1" u="sng" dirty="0" err="1">
                <a:solidFill>
                  <a:srgbClr val="0070C0"/>
                </a:solidFill>
              </a:rPr>
              <a:t>crearea</a:t>
            </a:r>
            <a:r>
              <a:rPr lang="it-IT" b="1" u="sng" dirty="0">
                <a:solidFill>
                  <a:srgbClr val="0070C0"/>
                </a:solidFill>
              </a:rPr>
              <a:t> </a:t>
            </a:r>
            <a:r>
              <a:rPr lang="it-IT" b="1" u="sng" dirty="0" err="1">
                <a:solidFill>
                  <a:srgbClr val="0070C0"/>
                </a:solidFill>
              </a:rPr>
              <a:t>și</a:t>
            </a:r>
            <a:r>
              <a:rPr lang="it-IT" b="1" u="sng" dirty="0">
                <a:solidFill>
                  <a:srgbClr val="0070C0"/>
                </a:solidFill>
              </a:rPr>
              <a:t> </a:t>
            </a:r>
            <a:r>
              <a:rPr lang="it-IT" b="1" u="sng" dirty="0" err="1">
                <a:solidFill>
                  <a:srgbClr val="0070C0"/>
                </a:solidFill>
              </a:rPr>
              <a:t>dezvoltarea</a:t>
            </a:r>
            <a:r>
              <a:rPr lang="it-IT" b="1" u="sng" dirty="0">
                <a:solidFill>
                  <a:srgbClr val="0070C0"/>
                </a:solidFill>
              </a:rPr>
              <a:t> de </a:t>
            </a:r>
            <a:r>
              <a:rPr lang="it-IT" b="1" u="sng" dirty="0" err="1">
                <a:solidFill>
                  <a:srgbClr val="0070C0"/>
                </a:solidFill>
              </a:rPr>
              <a:t>activități</a:t>
            </a:r>
            <a:r>
              <a:rPr lang="it-IT" b="1" u="sng" dirty="0">
                <a:solidFill>
                  <a:srgbClr val="0070C0"/>
                </a:solidFill>
              </a:rPr>
              <a:t> </a:t>
            </a:r>
            <a:r>
              <a:rPr lang="it-IT" b="1" u="sng" dirty="0" err="1">
                <a:solidFill>
                  <a:srgbClr val="0070C0"/>
                </a:solidFill>
              </a:rPr>
              <a:t>neagricole</a:t>
            </a:r>
            <a:endParaRPr lang="en-US"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a:t>
            </a:r>
            <a:r>
              <a:rPr lang="ro-RO" b="1" i="1" dirty="0">
                <a:solidFill>
                  <a:srgbClr val="0070C0"/>
                </a:solidFill>
              </a:rPr>
              <a:t>150.000.000</a:t>
            </a:r>
            <a:r>
              <a:rPr lang="en-US" b="1" i="1" dirty="0">
                <a:solidFill>
                  <a:srgbClr val="0070C0"/>
                </a:solidFill>
              </a:rPr>
              <a:t> Euro</a:t>
            </a:r>
            <a:endParaRPr lang="ro-RO" b="1" i="1" dirty="0">
              <a:solidFill>
                <a:srgbClr val="0070C0"/>
              </a:solidFill>
            </a:endParaRPr>
          </a:p>
          <a:p>
            <a:r>
              <a:rPr lang="ro-RO" b="1" dirty="0"/>
              <a:t>Beneficiari</a:t>
            </a:r>
          </a:p>
          <a:p>
            <a:pPr marL="625475" indent="-285750" algn="just">
              <a:buFont typeface="Arial" panose="020B0604020202020204" pitchFamily="34" charset="0"/>
              <a:buChar char="•"/>
            </a:pPr>
            <a:r>
              <a:rPr lang="ro-RO" dirty="0"/>
              <a:t>micro-întreprinderi din spațiul rural;</a:t>
            </a:r>
          </a:p>
          <a:p>
            <a:pPr marL="625475" indent="-285750" algn="just">
              <a:buFont typeface="Arial" panose="020B0604020202020204" pitchFamily="34" charset="0"/>
              <a:buChar char="•"/>
            </a:pPr>
            <a:r>
              <a:rPr lang="ro-RO" dirty="0"/>
              <a:t>beneficiarii se vor supune prevederilor legislației europene și naționale în vigoare privind acordarea ajutorului de </a:t>
            </a:r>
            <a:r>
              <a:rPr lang="ro-RO" dirty="0" err="1"/>
              <a:t>minimis</a:t>
            </a:r>
            <a:r>
              <a:rPr lang="ro-RO" dirty="0"/>
              <a:t>.</a:t>
            </a:r>
          </a:p>
          <a:p>
            <a:pPr marL="625475" indent="-285750" algn="just">
              <a:buFont typeface="Arial" panose="020B0604020202020204" pitchFamily="34" charset="0"/>
              <a:buChar char="•"/>
            </a:pPr>
            <a:endParaRPr lang="ro-RO" sz="800" dirty="0"/>
          </a:p>
          <a:p>
            <a:pPr algn="just"/>
            <a:r>
              <a:rPr lang="ro-RO" b="1" dirty="0"/>
              <a:t>Investițiile corporale și necorporale necesare dezvoltării afacerilor neagricole din zonele rurale, care vizează următoarele domenii:</a:t>
            </a:r>
          </a:p>
          <a:p>
            <a:pPr marL="625475" indent="-276225">
              <a:buFont typeface="Arial" panose="020B0604020202020204" pitchFamily="34" charset="0"/>
              <a:buChar char="•"/>
            </a:pPr>
            <a:r>
              <a:rPr lang="ro-RO" dirty="0"/>
              <a:t>producție,</a:t>
            </a:r>
          </a:p>
          <a:p>
            <a:pPr marL="625475" indent="-276225">
              <a:buFont typeface="Arial" panose="020B0604020202020204" pitchFamily="34" charset="0"/>
              <a:buChar char="•"/>
            </a:pPr>
            <a:r>
              <a:rPr lang="ro-RO" dirty="0"/>
              <a:t>servicii,</a:t>
            </a:r>
          </a:p>
          <a:p>
            <a:pPr marL="625475" indent="-276225">
              <a:buFont typeface="Arial" panose="020B0604020202020204" pitchFamily="34" charset="0"/>
              <a:buChar char="•"/>
            </a:pPr>
            <a:r>
              <a:rPr lang="ro-RO" dirty="0"/>
              <a:t>turism.</a:t>
            </a:r>
          </a:p>
          <a:p>
            <a:pPr marL="400050" algn="just"/>
            <a:endParaRPr lang="ro-RO" i="1" dirty="0"/>
          </a:p>
          <a:p>
            <a:pPr marL="285750" indent="-285750">
              <a:buFont typeface="Wingdings" panose="05000000000000000000" pitchFamily="2" charset="2"/>
              <a:buChar char="Ø"/>
            </a:pPr>
            <a:r>
              <a:rPr lang="ro-RO" b="1" dirty="0"/>
              <a:t>Valoarea sprijinului</a:t>
            </a:r>
            <a:r>
              <a:rPr lang="ro-RO" dirty="0"/>
              <a:t> va fi de maximum </a:t>
            </a:r>
            <a:r>
              <a:rPr lang="ro-RO" b="1" dirty="0"/>
              <a:t>200.000 euro/beneficiar.</a:t>
            </a:r>
            <a:endParaRPr lang="ro-RO" dirty="0"/>
          </a:p>
          <a:p>
            <a:r>
              <a:rPr lang="ro-RO" dirty="0"/>
              <a:t> </a:t>
            </a:r>
          </a:p>
          <a:p>
            <a:r>
              <a:rPr lang="ro-RO" dirty="0"/>
              <a:t>Intensitatea sprijinului public nerambursabil raportată la costurile eligibile per proiect va fi de 65%.</a:t>
            </a:r>
            <a:endParaRPr lang="ro-RO" b="1" dirty="0"/>
          </a:p>
          <a:p>
            <a:pPr algn="just"/>
            <a:r>
              <a:rPr lang="ro-RO" b="1" dirty="0"/>
              <a:t> </a:t>
            </a:r>
          </a:p>
        </p:txBody>
      </p:sp>
    </p:spTree>
    <p:extLst>
      <p:ext uri="{BB962C8B-B14F-4D97-AF65-F5344CB8AC3E}">
        <p14:creationId xmlns:p14="http://schemas.microsoft.com/office/powerpoint/2010/main" val="8383791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55</a:t>
            </a:fld>
            <a:endParaRPr lang="ro-RO" dirty="0"/>
          </a:p>
        </p:txBody>
      </p:sp>
      <p:sp>
        <p:nvSpPr>
          <p:cNvPr id="3" name="Rectangle 2"/>
          <p:cNvSpPr/>
          <p:nvPr/>
        </p:nvSpPr>
        <p:spPr>
          <a:xfrm>
            <a:off x="716518" y="1387853"/>
            <a:ext cx="10718100" cy="4324261"/>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29</a:t>
            </a:r>
            <a:r>
              <a:rPr lang="en-US" b="1" u="sng" dirty="0">
                <a:solidFill>
                  <a:srgbClr val="0070C0"/>
                </a:solidFill>
              </a:rPr>
              <a:t> –</a:t>
            </a:r>
            <a:r>
              <a:rPr lang="ro-RO" b="1" u="sng" dirty="0">
                <a:solidFill>
                  <a:srgbClr val="0070C0"/>
                </a:solidFill>
              </a:rPr>
              <a:t> </a:t>
            </a:r>
            <a:r>
              <a:rPr lang="it-IT" b="1" u="sng" dirty="0" err="1">
                <a:solidFill>
                  <a:srgbClr val="0070C0"/>
                </a:solidFill>
              </a:rPr>
              <a:t>Investiții</a:t>
            </a:r>
            <a:r>
              <a:rPr lang="it-IT" b="1" u="sng" dirty="0">
                <a:solidFill>
                  <a:srgbClr val="0070C0"/>
                </a:solidFill>
              </a:rPr>
              <a:t> </a:t>
            </a:r>
            <a:r>
              <a:rPr lang="it-IT" b="1" u="sng" dirty="0" err="1">
                <a:solidFill>
                  <a:srgbClr val="0070C0"/>
                </a:solidFill>
              </a:rPr>
              <a:t>în</a:t>
            </a:r>
            <a:r>
              <a:rPr lang="it-IT" b="1" u="sng" dirty="0">
                <a:solidFill>
                  <a:srgbClr val="0070C0"/>
                </a:solidFill>
              </a:rPr>
              <a:t> </a:t>
            </a:r>
            <a:r>
              <a:rPr lang="it-IT" b="1" u="sng" dirty="0" err="1">
                <a:solidFill>
                  <a:srgbClr val="0070C0"/>
                </a:solidFill>
              </a:rPr>
              <a:t>crearea</a:t>
            </a:r>
            <a:r>
              <a:rPr lang="it-IT" b="1" u="sng" dirty="0">
                <a:solidFill>
                  <a:srgbClr val="0070C0"/>
                </a:solidFill>
              </a:rPr>
              <a:t> </a:t>
            </a:r>
            <a:r>
              <a:rPr lang="it-IT" b="1" u="sng" dirty="0" err="1">
                <a:solidFill>
                  <a:srgbClr val="0070C0"/>
                </a:solidFill>
              </a:rPr>
              <a:t>și</a:t>
            </a:r>
            <a:r>
              <a:rPr lang="it-IT" b="1" u="sng" dirty="0">
                <a:solidFill>
                  <a:srgbClr val="0070C0"/>
                </a:solidFill>
              </a:rPr>
              <a:t> </a:t>
            </a:r>
            <a:r>
              <a:rPr lang="it-IT" b="1" u="sng" dirty="0" err="1">
                <a:solidFill>
                  <a:srgbClr val="0070C0"/>
                </a:solidFill>
              </a:rPr>
              <a:t>dezvoltarea</a:t>
            </a:r>
            <a:r>
              <a:rPr lang="it-IT" b="1" u="sng" dirty="0">
                <a:solidFill>
                  <a:srgbClr val="0070C0"/>
                </a:solidFill>
              </a:rPr>
              <a:t> de </a:t>
            </a:r>
            <a:r>
              <a:rPr lang="it-IT" b="1" u="sng" dirty="0" err="1">
                <a:solidFill>
                  <a:srgbClr val="0070C0"/>
                </a:solidFill>
              </a:rPr>
              <a:t>activități</a:t>
            </a:r>
            <a:r>
              <a:rPr lang="it-IT" b="1" u="sng" dirty="0">
                <a:solidFill>
                  <a:srgbClr val="0070C0"/>
                </a:solidFill>
              </a:rPr>
              <a:t> </a:t>
            </a:r>
            <a:r>
              <a:rPr lang="it-IT" b="1" u="sng" dirty="0" err="1">
                <a:solidFill>
                  <a:srgbClr val="0070C0"/>
                </a:solidFill>
              </a:rPr>
              <a:t>neagricole</a:t>
            </a:r>
            <a:endParaRPr lang="en-US"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a:t>
            </a:r>
            <a:r>
              <a:rPr lang="ro-RO" b="1" i="1" dirty="0">
                <a:solidFill>
                  <a:srgbClr val="0070C0"/>
                </a:solidFill>
              </a:rPr>
              <a:t>150.000.000</a:t>
            </a:r>
            <a:r>
              <a:rPr lang="en-US" b="1" i="1" dirty="0">
                <a:solidFill>
                  <a:srgbClr val="0070C0"/>
                </a:solidFill>
              </a:rPr>
              <a:t> Euro</a:t>
            </a:r>
            <a:endParaRPr lang="ro-RO" b="1" i="1" dirty="0">
              <a:solidFill>
                <a:srgbClr val="0070C0"/>
              </a:solidFill>
            </a:endParaRPr>
          </a:p>
          <a:p>
            <a:r>
              <a:rPr lang="en-US" b="1" u="sng" dirty="0" err="1"/>
              <a:t>Principiile</a:t>
            </a:r>
            <a:r>
              <a:rPr lang="en-US" b="1" u="sng" dirty="0"/>
              <a:t> </a:t>
            </a:r>
            <a:r>
              <a:rPr lang="en-US" b="1" u="sng" dirty="0" err="1"/>
              <a:t>privind</a:t>
            </a:r>
            <a:r>
              <a:rPr lang="en-US" b="1" u="sng" dirty="0"/>
              <a:t> </a:t>
            </a:r>
            <a:r>
              <a:rPr lang="en-US" b="1" u="sng" dirty="0" err="1"/>
              <a:t>selecția</a:t>
            </a:r>
            <a:endParaRPr lang="en-US" u="sng" dirty="0"/>
          </a:p>
          <a:p>
            <a:r>
              <a:rPr lang="en-US" dirty="0" err="1"/>
              <a:t>Vor</a:t>
            </a:r>
            <a:r>
              <a:rPr lang="en-US" dirty="0"/>
              <a:t> fi </a:t>
            </a:r>
            <a:r>
              <a:rPr lang="en-US" dirty="0" err="1"/>
              <a:t>prioritizate</a:t>
            </a:r>
            <a:r>
              <a:rPr lang="en-US" dirty="0"/>
              <a:t> </a:t>
            </a:r>
            <a:r>
              <a:rPr lang="en-US" dirty="0" err="1"/>
              <a:t>proiecte</a:t>
            </a:r>
            <a:r>
              <a:rPr lang="en-US" dirty="0"/>
              <a:t> care </a:t>
            </a:r>
            <a:r>
              <a:rPr lang="en-US" dirty="0" err="1"/>
              <a:t>contribuie</a:t>
            </a:r>
            <a:r>
              <a:rPr lang="en-US" dirty="0"/>
              <a:t> la </a:t>
            </a:r>
            <a:r>
              <a:rPr lang="en-US" dirty="0" err="1"/>
              <a:t>încurajarea</a:t>
            </a:r>
            <a:r>
              <a:rPr lang="en-US" dirty="0"/>
              <a:t> </a:t>
            </a:r>
            <a:r>
              <a:rPr lang="en-US" dirty="0" err="1"/>
              <a:t>diversificării</a:t>
            </a:r>
            <a:r>
              <a:rPr lang="en-US" dirty="0"/>
              <a:t> </a:t>
            </a:r>
            <a:r>
              <a:rPr lang="en-US" dirty="0" err="1"/>
              <a:t>activității</a:t>
            </a:r>
            <a:r>
              <a:rPr lang="en-US" dirty="0"/>
              <a:t> </a:t>
            </a:r>
            <a:r>
              <a:rPr lang="en-US" dirty="0" err="1"/>
              <a:t>agricole</a:t>
            </a:r>
            <a:r>
              <a:rPr lang="en-US" dirty="0"/>
              <a:t> </a:t>
            </a:r>
            <a:r>
              <a:rPr lang="en-US" dirty="0" err="1"/>
              <a:t>către</a:t>
            </a:r>
            <a:r>
              <a:rPr lang="en-US" dirty="0"/>
              <a:t> </a:t>
            </a:r>
            <a:r>
              <a:rPr lang="en-US" b="1" dirty="0" err="1"/>
              <a:t>activități</a:t>
            </a:r>
            <a:r>
              <a:rPr lang="en-US" b="1" dirty="0"/>
              <a:t> </a:t>
            </a:r>
            <a:r>
              <a:rPr lang="en-US" b="1" dirty="0" err="1"/>
              <a:t>neagricole</a:t>
            </a:r>
            <a:r>
              <a:rPr lang="en-US" b="1" dirty="0"/>
              <a:t> de </a:t>
            </a:r>
            <a:r>
              <a:rPr lang="en-US" b="1" dirty="0" err="1"/>
              <a:t>producție</a:t>
            </a:r>
            <a:r>
              <a:rPr lang="en-US" dirty="0"/>
              <a:t>, </a:t>
            </a:r>
            <a:r>
              <a:rPr lang="en-US" dirty="0" err="1"/>
              <a:t>dezvoltarea</a:t>
            </a:r>
            <a:r>
              <a:rPr lang="en-US" dirty="0"/>
              <a:t> </a:t>
            </a:r>
            <a:r>
              <a:rPr lang="en-US" b="1" dirty="0" err="1"/>
              <a:t>activităților</a:t>
            </a:r>
            <a:r>
              <a:rPr lang="en-US" b="1" dirty="0"/>
              <a:t> de </a:t>
            </a:r>
            <a:r>
              <a:rPr lang="en-US" b="1" dirty="0" err="1"/>
              <a:t>digitalizare</a:t>
            </a:r>
            <a:r>
              <a:rPr lang="en-US" dirty="0"/>
              <a:t>, de </a:t>
            </a:r>
            <a:r>
              <a:rPr lang="en-US" b="1" dirty="0" err="1"/>
              <a:t>protecție</a:t>
            </a:r>
            <a:r>
              <a:rPr lang="en-US" b="1" dirty="0"/>
              <a:t> a </a:t>
            </a:r>
            <a:r>
              <a:rPr lang="en-US" b="1" dirty="0" err="1"/>
              <a:t>mediului</a:t>
            </a:r>
            <a:r>
              <a:rPr lang="en-US" dirty="0"/>
              <a:t>, a </a:t>
            </a:r>
            <a:r>
              <a:rPr lang="en-US" b="1" dirty="0" err="1"/>
              <a:t>bioeconomiei</a:t>
            </a:r>
            <a:r>
              <a:rPr lang="en-US" dirty="0"/>
              <a:t> </a:t>
            </a:r>
            <a:r>
              <a:rPr lang="en-US" dirty="0" err="1"/>
              <a:t>și</a:t>
            </a:r>
            <a:r>
              <a:rPr lang="en-US" dirty="0"/>
              <a:t> a </a:t>
            </a:r>
            <a:r>
              <a:rPr lang="en-US" b="1" dirty="0" err="1"/>
              <a:t>economiei</a:t>
            </a:r>
            <a:r>
              <a:rPr lang="en-US" b="1" dirty="0"/>
              <a:t> </a:t>
            </a:r>
            <a:r>
              <a:rPr lang="en-US" b="1" dirty="0" err="1"/>
              <a:t>circulare</a:t>
            </a:r>
            <a:r>
              <a:rPr lang="en-US" dirty="0"/>
              <a:t>, </a:t>
            </a:r>
            <a:r>
              <a:rPr lang="en-US" dirty="0" err="1"/>
              <a:t>în</a:t>
            </a:r>
            <a:r>
              <a:rPr lang="en-US" dirty="0"/>
              <a:t> </a:t>
            </a:r>
            <a:r>
              <a:rPr lang="en-US" dirty="0" err="1"/>
              <a:t>vederea</a:t>
            </a:r>
            <a:r>
              <a:rPr lang="en-US" dirty="0"/>
              <a:t> </a:t>
            </a:r>
            <a:r>
              <a:rPr lang="en-US" dirty="0" err="1"/>
              <a:t>eficientizării</a:t>
            </a:r>
            <a:r>
              <a:rPr lang="en-US" dirty="0"/>
              <a:t> </a:t>
            </a:r>
            <a:r>
              <a:rPr lang="en-US" dirty="0" err="1"/>
              <a:t>activităților</a:t>
            </a:r>
            <a:r>
              <a:rPr lang="en-US" dirty="0"/>
              <a:t> </a:t>
            </a:r>
            <a:r>
              <a:rPr lang="en-US" dirty="0" err="1"/>
              <a:t>propuse</a:t>
            </a:r>
            <a:r>
              <a:rPr lang="en-US" dirty="0"/>
              <a:t>. De </a:t>
            </a:r>
            <a:r>
              <a:rPr lang="en-US" dirty="0" err="1"/>
              <a:t>asemenea</a:t>
            </a:r>
            <a:r>
              <a:rPr lang="en-US" dirty="0"/>
              <a:t>, </a:t>
            </a:r>
            <a:r>
              <a:rPr lang="en-US" dirty="0" err="1"/>
              <a:t>vor</a:t>
            </a:r>
            <a:r>
              <a:rPr lang="en-US" dirty="0"/>
              <a:t> fi </a:t>
            </a:r>
            <a:r>
              <a:rPr lang="en-US" dirty="0" err="1"/>
              <a:t>prioritizate</a:t>
            </a:r>
            <a:r>
              <a:rPr lang="en-US" dirty="0"/>
              <a:t> </a:t>
            </a:r>
            <a:r>
              <a:rPr lang="en-US" b="1" dirty="0" err="1"/>
              <a:t>activitățile</a:t>
            </a:r>
            <a:r>
              <a:rPr lang="en-US" b="1" dirty="0"/>
              <a:t> </a:t>
            </a:r>
            <a:r>
              <a:rPr lang="en-US" b="1" dirty="0" err="1"/>
              <a:t>turistice</a:t>
            </a:r>
            <a:r>
              <a:rPr lang="en-US" b="1" dirty="0"/>
              <a:t> </a:t>
            </a:r>
            <a:r>
              <a:rPr lang="en-US" dirty="0"/>
              <a:t>cu </a:t>
            </a:r>
            <a:r>
              <a:rPr lang="en-US" b="1" dirty="0" err="1"/>
              <a:t>tematică</a:t>
            </a:r>
            <a:r>
              <a:rPr lang="en-US" b="1" dirty="0"/>
              <a:t> </a:t>
            </a:r>
            <a:r>
              <a:rPr lang="en-US" b="1" dirty="0" err="1"/>
              <a:t>agricolă</a:t>
            </a:r>
            <a:r>
              <a:rPr lang="en-US" b="1" dirty="0"/>
              <a:t>/</a:t>
            </a:r>
            <a:r>
              <a:rPr lang="en-US" b="1" dirty="0" err="1"/>
              <a:t>meșteșugărească</a:t>
            </a:r>
            <a:r>
              <a:rPr lang="en-US" b="1" dirty="0"/>
              <a:t> </a:t>
            </a:r>
            <a:r>
              <a:rPr lang="en-US" dirty="0" err="1"/>
              <a:t>și</a:t>
            </a:r>
            <a:r>
              <a:rPr lang="en-US" dirty="0"/>
              <a:t> </a:t>
            </a:r>
            <a:r>
              <a:rPr lang="en-US" b="1" dirty="0" err="1"/>
              <a:t>activitățile</a:t>
            </a:r>
            <a:r>
              <a:rPr lang="en-US" b="1" dirty="0"/>
              <a:t> de agreement </a:t>
            </a:r>
            <a:r>
              <a:rPr lang="en-US" dirty="0" err="1"/>
              <a:t>și</a:t>
            </a:r>
            <a:r>
              <a:rPr lang="en-US" dirty="0"/>
              <a:t> </a:t>
            </a:r>
            <a:r>
              <a:rPr lang="en-US" b="1" dirty="0" err="1"/>
              <a:t>unitățile</a:t>
            </a:r>
            <a:r>
              <a:rPr lang="en-US" b="1" dirty="0"/>
              <a:t> de </a:t>
            </a:r>
            <a:r>
              <a:rPr lang="en-US" b="1" dirty="0" err="1"/>
              <a:t>alimentație</a:t>
            </a:r>
            <a:r>
              <a:rPr lang="en-US" b="1" dirty="0"/>
              <a:t> </a:t>
            </a:r>
            <a:r>
              <a:rPr lang="en-US" b="1" dirty="0" err="1"/>
              <a:t>publică</a:t>
            </a:r>
            <a:r>
              <a:rPr lang="en-US" b="1" dirty="0"/>
              <a:t>.</a:t>
            </a:r>
          </a:p>
          <a:p>
            <a:endParaRPr lang="en-US" b="1" dirty="0"/>
          </a:p>
          <a:p>
            <a:r>
              <a:rPr lang="en-US" b="1" u="sng" dirty="0" err="1"/>
              <a:t>Condiții</a:t>
            </a:r>
            <a:r>
              <a:rPr lang="en-US" b="1" u="sng" dirty="0"/>
              <a:t> de </a:t>
            </a:r>
            <a:r>
              <a:rPr lang="en-US" b="1" u="sng" dirty="0" err="1"/>
              <a:t>eligibilitate</a:t>
            </a:r>
            <a:endParaRPr lang="en-US" dirty="0"/>
          </a:p>
          <a:p>
            <a:pPr lvl="1"/>
            <a:r>
              <a:rPr lang="en-US" dirty="0"/>
              <a:t>1. </a:t>
            </a:r>
            <a:r>
              <a:rPr lang="en-US" dirty="0" err="1"/>
              <a:t>Investiția</a:t>
            </a:r>
            <a:r>
              <a:rPr lang="en-US" dirty="0"/>
              <a:t> </a:t>
            </a:r>
            <a:r>
              <a:rPr lang="en-US" dirty="0" err="1"/>
              <a:t>trebuie</a:t>
            </a:r>
            <a:r>
              <a:rPr lang="en-US" dirty="0"/>
              <a:t> </a:t>
            </a:r>
            <a:r>
              <a:rPr lang="en-US" dirty="0" err="1"/>
              <a:t>să</a:t>
            </a:r>
            <a:r>
              <a:rPr lang="en-US" dirty="0"/>
              <a:t> se </a:t>
            </a:r>
            <a:r>
              <a:rPr lang="en-US" dirty="0" err="1"/>
              <a:t>realizeze</a:t>
            </a:r>
            <a:r>
              <a:rPr lang="en-US" dirty="0"/>
              <a:t> </a:t>
            </a:r>
            <a:r>
              <a:rPr lang="en-US" dirty="0" err="1"/>
              <a:t>în</a:t>
            </a:r>
            <a:r>
              <a:rPr lang="en-US" dirty="0"/>
              <a:t> </a:t>
            </a:r>
            <a:r>
              <a:rPr lang="en-US" dirty="0" err="1"/>
              <a:t>spațiul</a:t>
            </a:r>
            <a:r>
              <a:rPr lang="en-US" dirty="0"/>
              <a:t> rural</a:t>
            </a:r>
          </a:p>
          <a:p>
            <a:pPr lvl="1"/>
            <a:r>
              <a:rPr lang="en-US" dirty="0"/>
              <a:t>2. </a:t>
            </a:r>
            <a:r>
              <a:rPr lang="en-US" dirty="0" err="1"/>
              <a:t>Solicitantul</a:t>
            </a:r>
            <a:r>
              <a:rPr lang="en-US" dirty="0"/>
              <a:t> </a:t>
            </a:r>
            <a:r>
              <a:rPr lang="en-US" dirty="0" err="1"/>
              <a:t>trebuie</a:t>
            </a:r>
            <a:r>
              <a:rPr lang="en-US" dirty="0"/>
              <a:t> </a:t>
            </a:r>
            <a:r>
              <a:rPr lang="en-US" dirty="0" err="1"/>
              <a:t>să</a:t>
            </a:r>
            <a:r>
              <a:rPr lang="en-US" dirty="0"/>
              <a:t> nu fie </a:t>
            </a:r>
            <a:r>
              <a:rPr lang="en-US" dirty="0" err="1"/>
              <a:t>în</a:t>
            </a:r>
            <a:r>
              <a:rPr lang="en-US" dirty="0"/>
              <a:t> </a:t>
            </a:r>
            <a:r>
              <a:rPr lang="en-US" dirty="0" err="1"/>
              <a:t>insolvență</a:t>
            </a:r>
            <a:r>
              <a:rPr lang="en-US" dirty="0"/>
              <a:t>, incapacitate de </a:t>
            </a:r>
            <a:r>
              <a:rPr lang="en-US" dirty="0" err="1"/>
              <a:t>plată</a:t>
            </a:r>
            <a:r>
              <a:rPr lang="en-US" dirty="0"/>
              <a:t> </a:t>
            </a:r>
            <a:r>
              <a:rPr lang="en-US" dirty="0" err="1"/>
              <a:t>sau</a:t>
            </a:r>
            <a:r>
              <a:rPr lang="en-US" dirty="0"/>
              <a:t> </a:t>
            </a:r>
            <a:r>
              <a:rPr lang="en-US" dirty="0" err="1"/>
              <a:t>în</a:t>
            </a:r>
            <a:r>
              <a:rPr lang="en-US" dirty="0"/>
              <a:t> </a:t>
            </a:r>
            <a:r>
              <a:rPr lang="en-US" dirty="0" err="1"/>
              <a:t>dificultate</a:t>
            </a:r>
            <a:endParaRPr lang="en-US" dirty="0"/>
          </a:p>
          <a:p>
            <a:pPr lvl="1"/>
            <a:r>
              <a:rPr lang="en-US" dirty="0"/>
              <a:t>3. </a:t>
            </a:r>
            <a:r>
              <a:rPr lang="en-US" dirty="0" err="1"/>
              <a:t>Investiția</a:t>
            </a:r>
            <a:r>
              <a:rPr lang="en-US" dirty="0"/>
              <a:t> </a:t>
            </a:r>
            <a:r>
              <a:rPr lang="en-US" dirty="0" err="1"/>
              <a:t>trebuie</a:t>
            </a:r>
            <a:r>
              <a:rPr lang="en-US" dirty="0"/>
              <a:t> </a:t>
            </a:r>
            <a:r>
              <a:rPr lang="en-US" dirty="0" err="1"/>
              <a:t>să</a:t>
            </a:r>
            <a:r>
              <a:rPr lang="en-US" dirty="0"/>
              <a:t> se </a:t>
            </a:r>
            <a:r>
              <a:rPr lang="en-US" dirty="0" err="1"/>
              <a:t>încadreze</a:t>
            </a:r>
            <a:r>
              <a:rPr lang="en-US" dirty="0"/>
              <a:t> </a:t>
            </a:r>
            <a:r>
              <a:rPr lang="en-US" dirty="0" err="1"/>
              <a:t>în</a:t>
            </a:r>
            <a:r>
              <a:rPr lang="en-US" dirty="0"/>
              <a:t> </a:t>
            </a:r>
            <a:r>
              <a:rPr lang="en-US" dirty="0" err="1"/>
              <a:t>cel</a:t>
            </a:r>
            <a:r>
              <a:rPr lang="en-US" dirty="0"/>
              <a:t> </a:t>
            </a:r>
            <a:r>
              <a:rPr lang="en-US" dirty="0" err="1"/>
              <a:t>puțin</a:t>
            </a:r>
            <a:r>
              <a:rPr lang="en-US" dirty="0"/>
              <a:t> </a:t>
            </a:r>
            <a:r>
              <a:rPr lang="en-US" dirty="0" err="1"/>
              <a:t>unul</a:t>
            </a:r>
            <a:r>
              <a:rPr lang="en-US" dirty="0"/>
              <a:t> din </a:t>
            </a:r>
            <a:r>
              <a:rPr lang="en-US" dirty="0" err="1"/>
              <a:t>domeniile</a:t>
            </a:r>
            <a:r>
              <a:rPr lang="en-US" dirty="0"/>
              <a:t> </a:t>
            </a:r>
            <a:r>
              <a:rPr lang="en-US" dirty="0" err="1"/>
              <a:t>sprijinite</a:t>
            </a:r>
            <a:r>
              <a:rPr lang="en-US" dirty="0"/>
              <a:t> </a:t>
            </a:r>
            <a:r>
              <a:rPr lang="en-US" dirty="0" err="1"/>
              <a:t>prin</a:t>
            </a:r>
            <a:r>
              <a:rPr lang="en-US" dirty="0"/>
              <a:t> </a:t>
            </a:r>
            <a:r>
              <a:rPr lang="en-US" dirty="0" err="1"/>
              <a:t>intervenție</a:t>
            </a:r>
            <a:r>
              <a:rPr lang="en-US" dirty="0"/>
              <a:t> </a:t>
            </a:r>
          </a:p>
          <a:p>
            <a:pPr lvl="1"/>
            <a:r>
              <a:rPr lang="en-US" dirty="0"/>
              <a:t>4. </a:t>
            </a:r>
            <a:r>
              <a:rPr lang="en-US" dirty="0" err="1"/>
              <a:t>Solicitantul</a:t>
            </a:r>
            <a:r>
              <a:rPr lang="en-US" dirty="0"/>
              <a:t> </a:t>
            </a:r>
            <a:r>
              <a:rPr lang="en-US" dirty="0" err="1"/>
              <a:t>trebuie</a:t>
            </a:r>
            <a:r>
              <a:rPr lang="en-US" dirty="0"/>
              <a:t> </a:t>
            </a:r>
            <a:r>
              <a:rPr lang="en-US" dirty="0" err="1"/>
              <a:t>să</a:t>
            </a:r>
            <a:r>
              <a:rPr lang="en-US" dirty="0"/>
              <a:t> </a:t>
            </a:r>
            <a:r>
              <a:rPr lang="en-US" dirty="0" err="1"/>
              <a:t>demonstreze</a:t>
            </a:r>
            <a:r>
              <a:rPr lang="en-US" dirty="0"/>
              <a:t> </a:t>
            </a:r>
            <a:r>
              <a:rPr lang="en-US" dirty="0" err="1"/>
              <a:t>capacitatea</a:t>
            </a:r>
            <a:r>
              <a:rPr lang="en-US" dirty="0"/>
              <a:t> de a </a:t>
            </a:r>
            <a:r>
              <a:rPr lang="en-US" dirty="0" err="1"/>
              <a:t>asigura</a:t>
            </a:r>
            <a:r>
              <a:rPr lang="en-US" dirty="0"/>
              <a:t> </a:t>
            </a:r>
            <a:r>
              <a:rPr lang="en-US" dirty="0" err="1"/>
              <a:t>cofinanțarea</a:t>
            </a:r>
            <a:r>
              <a:rPr lang="en-US" dirty="0"/>
              <a:t> </a:t>
            </a:r>
            <a:r>
              <a:rPr lang="en-US" dirty="0" err="1"/>
              <a:t>investiției</a:t>
            </a:r>
            <a:endParaRPr lang="en-US" dirty="0"/>
          </a:p>
          <a:p>
            <a:pPr lvl="1"/>
            <a:r>
              <a:rPr lang="en-US" dirty="0"/>
              <a:t>5. </a:t>
            </a:r>
            <a:r>
              <a:rPr lang="en-US" dirty="0" err="1"/>
              <a:t>Viabilitatea</a:t>
            </a:r>
            <a:r>
              <a:rPr lang="en-US" dirty="0"/>
              <a:t> </a:t>
            </a:r>
            <a:r>
              <a:rPr lang="en-US" dirty="0" err="1"/>
              <a:t>economică</a:t>
            </a:r>
            <a:r>
              <a:rPr lang="en-US" dirty="0"/>
              <a:t> a </a:t>
            </a:r>
            <a:r>
              <a:rPr lang="en-US" dirty="0" err="1"/>
              <a:t>investiției</a:t>
            </a:r>
            <a:r>
              <a:rPr lang="en-US" dirty="0"/>
              <a:t> </a:t>
            </a:r>
            <a:r>
              <a:rPr lang="en-US" dirty="0" err="1"/>
              <a:t>trebuie</a:t>
            </a:r>
            <a:r>
              <a:rPr lang="en-US" dirty="0"/>
              <a:t> </a:t>
            </a:r>
            <a:r>
              <a:rPr lang="en-US" dirty="0" err="1"/>
              <a:t>să</a:t>
            </a:r>
            <a:r>
              <a:rPr lang="en-US" dirty="0"/>
              <a:t> fie </a:t>
            </a:r>
            <a:r>
              <a:rPr lang="en-US" dirty="0" err="1"/>
              <a:t>demonstrată</a:t>
            </a:r>
            <a:r>
              <a:rPr lang="en-US" dirty="0"/>
              <a:t> </a:t>
            </a:r>
            <a:r>
              <a:rPr lang="en-US" dirty="0" err="1"/>
              <a:t>pe</a:t>
            </a:r>
            <a:r>
              <a:rPr lang="en-US" dirty="0"/>
              <a:t> </a:t>
            </a:r>
            <a:r>
              <a:rPr lang="en-US" dirty="0" err="1"/>
              <a:t>baza</a:t>
            </a:r>
            <a:r>
              <a:rPr lang="en-US" dirty="0"/>
              <a:t> </a:t>
            </a:r>
            <a:r>
              <a:rPr lang="en-US" dirty="0" err="1"/>
              <a:t>prezentării</a:t>
            </a:r>
            <a:r>
              <a:rPr lang="en-US" dirty="0"/>
              <a:t> </a:t>
            </a:r>
            <a:r>
              <a:rPr lang="en-US" dirty="0" err="1"/>
              <a:t>unei</a:t>
            </a:r>
            <a:r>
              <a:rPr lang="en-US" dirty="0"/>
              <a:t> </a:t>
            </a:r>
            <a:r>
              <a:rPr lang="en-US" dirty="0" err="1"/>
              <a:t>documentații</a:t>
            </a:r>
            <a:r>
              <a:rPr lang="en-US" dirty="0"/>
              <a:t> </a:t>
            </a:r>
            <a:r>
              <a:rPr lang="en-US" dirty="0" err="1"/>
              <a:t>tehnico-economice</a:t>
            </a:r>
            <a:endParaRPr lang="ro-RO" i="1" dirty="0"/>
          </a:p>
        </p:txBody>
      </p:sp>
    </p:spTree>
    <p:extLst>
      <p:ext uri="{BB962C8B-B14F-4D97-AF65-F5344CB8AC3E}">
        <p14:creationId xmlns:p14="http://schemas.microsoft.com/office/powerpoint/2010/main" val="12695105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56</a:t>
            </a:fld>
            <a:endParaRPr lang="ro-RO" dirty="0"/>
          </a:p>
        </p:txBody>
      </p:sp>
      <p:sp>
        <p:nvSpPr>
          <p:cNvPr id="3" name="Rectangle 2"/>
          <p:cNvSpPr/>
          <p:nvPr/>
        </p:nvSpPr>
        <p:spPr>
          <a:xfrm>
            <a:off x="856180" y="1387853"/>
            <a:ext cx="10452927" cy="3847207"/>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29</a:t>
            </a:r>
            <a:r>
              <a:rPr lang="en-US" b="1" u="sng" dirty="0">
                <a:solidFill>
                  <a:srgbClr val="0070C0"/>
                </a:solidFill>
              </a:rPr>
              <a:t> –</a:t>
            </a:r>
            <a:r>
              <a:rPr lang="ro-RO" b="1" u="sng" dirty="0">
                <a:solidFill>
                  <a:srgbClr val="0070C0"/>
                </a:solidFill>
              </a:rPr>
              <a:t> </a:t>
            </a:r>
            <a:r>
              <a:rPr lang="it-IT" b="1" u="sng" dirty="0" err="1">
                <a:solidFill>
                  <a:srgbClr val="0070C0"/>
                </a:solidFill>
              </a:rPr>
              <a:t>Investiții</a:t>
            </a:r>
            <a:r>
              <a:rPr lang="it-IT" b="1" u="sng" dirty="0">
                <a:solidFill>
                  <a:srgbClr val="0070C0"/>
                </a:solidFill>
              </a:rPr>
              <a:t> </a:t>
            </a:r>
            <a:r>
              <a:rPr lang="it-IT" b="1" u="sng" dirty="0" err="1">
                <a:solidFill>
                  <a:srgbClr val="0070C0"/>
                </a:solidFill>
              </a:rPr>
              <a:t>în</a:t>
            </a:r>
            <a:r>
              <a:rPr lang="it-IT" b="1" u="sng" dirty="0">
                <a:solidFill>
                  <a:srgbClr val="0070C0"/>
                </a:solidFill>
              </a:rPr>
              <a:t> </a:t>
            </a:r>
            <a:r>
              <a:rPr lang="it-IT" b="1" u="sng" dirty="0" err="1">
                <a:solidFill>
                  <a:srgbClr val="0070C0"/>
                </a:solidFill>
              </a:rPr>
              <a:t>crearea</a:t>
            </a:r>
            <a:r>
              <a:rPr lang="it-IT" b="1" u="sng" dirty="0">
                <a:solidFill>
                  <a:srgbClr val="0070C0"/>
                </a:solidFill>
              </a:rPr>
              <a:t> </a:t>
            </a:r>
            <a:r>
              <a:rPr lang="it-IT" b="1" u="sng" dirty="0" err="1">
                <a:solidFill>
                  <a:srgbClr val="0070C0"/>
                </a:solidFill>
              </a:rPr>
              <a:t>și</a:t>
            </a:r>
            <a:r>
              <a:rPr lang="it-IT" b="1" u="sng" dirty="0">
                <a:solidFill>
                  <a:srgbClr val="0070C0"/>
                </a:solidFill>
              </a:rPr>
              <a:t> </a:t>
            </a:r>
            <a:r>
              <a:rPr lang="it-IT" b="1" u="sng" dirty="0" err="1">
                <a:solidFill>
                  <a:srgbClr val="0070C0"/>
                </a:solidFill>
              </a:rPr>
              <a:t>dezvoltarea</a:t>
            </a:r>
            <a:r>
              <a:rPr lang="it-IT" b="1" u="sng" dirty="0">
                <a:solidFill>
                  <a:srgbClr val="0070C0"/>
                </a:solidFill>
              </a:rPr>
              <a:t> de </a:t>
            </a:r>
            <a:r>
              <a:rPr lang="it-IT" b="1" u="sng" dirty="0" err="1">
                <a:solidFill>
                  <a:srgbClr val="0070C0"/>
                </a:solidFill>
              </a:rPr>
              <a:t>activități</a:t>
            </a:r>
            <a:r>
              <a:rPr lang="it-IT" b="1" u="sng" dirty="0">
                <a:solidFill>
                  <a:srgbClr val="0070C0"/>
                </a:solidFill>
              </a:rPr>
              <a:t> </a:t>
            </a:r>
            <a:r>
              <a:rPr lang="it-IT" b="1" u="sng" dirty="0" err="1">
                <a:solidFill>
                  <a:srgbClr val="0070C0"/>
                </a:solidFill>
              </a:rPr>
              <a:t>neagricole</a:t>
            </a:r>
            <a:endParaRPr lang="en-US"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a:t>
            </a:r>
            <a:r>
              <a:rPr lang="ro-RO" b="1" i="1" dirty="0">
                <a:solidFill>
                  <a:srgbClr val="0070C0"/>
                </a:solidFill>
              </a:rPr>
              <a:t>150.000.000</a:t>
            </a:r>
            <a:r>
              <a:rPr lang="en-US" b="1" i="1" dirty="0">
                <a:solidFill>
                  <a:srgbClr val="0070C0"/>
                </a:solidFill>
              </a:rPr>
              <a:t> </a:t>
            </a:r>
            <a:r>
              <a:rPr lang="en-US" b="1" i="1" dirty="0" smtClean="0">
                <a:solidFill>
                  <a:srgbClr val="0070C0"/>
                </a:solidFill>
              </a:rPr>
              <a:t>Euro</a:t>
            </a:r>
          </a:p>
          <a:p>
            <a:r>
              <a:rPr lang="en-US" b="1" u="sng" dirty="0" err="1">
                <a:solidFill>
                  <a:srgbClr val="0070C0"/>
                </a:solidFill>
              </a:rPr>
              <a:t>Costuri</a:t>
            </a:r>
            <a:r>
              <a:rPr lang="en-US" b="1" u="sng" dirty="0">
                <a:solidFill>
                  <a:srgbClr val="0070C0"/>
                </a:solidFill>
              </a:rPr>
              <a:t> </a:t>
            </a:r>
            <a:r>
              <a:rPr lang="en-US" b="1" u="sng" dirty="0" err="1">
                <a:solidFill>
                  <a:srgbClr val="0070C0"/>
                </a:solidFill>
              </a:rPr>
              <a:t>neeligibile</a:t>
            </a:r>
            <a:r>
              <a:rPr lang="en-US" b="1" u="sng" dirty="0">
                <a:solidFill>
                  <a:srgbClr val="0070C0"/>
                </a:solidFill>
              </a:rPr>
              <a:t>: </a:t>
            </a:r>
            <a:endParaRPr lang="ro-RO" b="1" u="sng" dirty="0">
              <a:solidFill>
                <a:srgbClr val="0070C0"/>
              </a:solidFill>
            </a:endParaRPr>
          </a:p>
          <a:p>
            <a:pPr lvl="1"/>
            <a:r>
              <a:rPr lang="en-US" dirty="0"/>
              <a:t>• </a:t>
            </a:r>
            <a:r>
              <a:rPr lang="en-US" dirty="0" err="1"/>
              <a:t>costurile</a:t>
            </a:r>
            <a:r>
              <a:rPr lang="en-US" dirty="0"/>
              <a:t> de </a:t>
            </a:r>
            <a:r>
              <a:rPr lang="en-US" dirty="0" err="1"/>
              <a:t>exploatare</a:t>
            </a:r>
            <a:r>
              <a:rPr lang="en-US" dirty="0"/>
              <a:t>, </a:t>
            </a:r>
            <a:r>
              <a:rPr lang="en-US" dirty="0" err="1"/>
              <a:t>inclusiv</a:t>
            </a:r>
            <a:r>
              <a:rPr lang="en-US" dirty="0"/>
              <a:t> </a:t>
            </a:r>
            <a:r>
              <a:rPr lang="en-US" dirty="0" err="1"/>
              <a:t>cheltuielile</a:t>
            </a:r>
            <a:r>
              <a:rPr lang="en-US" dirty="0"/>
              <a:t> </a:t>
            </a:r>
            <a:r>
              <a:rPr lang="en-US" dirty="0" err="1"/>
              <a:t>specifice</a:t>
            </a:r>
            <a:r>
              <a:rPr lang="en-US" dirty="0"/>
              <a:t> de </a:t>
            </a:r>
            <a:r>
              <a:rPr lang="en-US" dirty="0" err="1"/>
              <a:t>înființare</a:t>
            </a:r>
            <a:r>
              <a:rPr lang="en-US" dirty="0"/>
              <a:t> </a:t>
            </a:r>
            <a:r>
              <a:rPr lang="en-US" dirty="0" err="1"/>
              <a:t>și</a:t>
            </a:r>
            <a:r>
              <a:rPr lang="en-US" dirty="0"/>
              <a:t> </a:t>
            </a:r>
            <a:r>
              <a:rPr lang="en-US" dirty="0" err="1"/>
              <a:t>funcționare</a:t>
            </a:r>
            <a:r>
              <a:rPr lang="en-US" dirty="0"/>
              <a:t> a </a:t>
            </a:r>
            <a:r>
              <a:rPr lang="en-US" dirty="0" err="1"/>
              <a:t>întreprinderilor</a:t>
            </a:r>
            <a:r>
              <a:rPr lang="en-US" dirty="0"/>
              <a:t>; </a:t>
            </a:r>
            <a:endParaRPr lang="ro-RO" dirty="0"/>
          </a:p>
          <a:p>
            <a:pPr lvl="1"/>
            <a:r>
              <a:rPr lang="en-US" dirty="0"/>
              <a:t>• </a:t>
            </a:r>
            <a:r>
              <a:rPr lang="en-US" dirty="0" err="1"/>
              <a:t>achiziționarea</a:t>
            </a:r>
            <a:r>
              <a:rPr lang="en-US" dirty="0"/>
              <a:t> de </a:t>
            </a:r>
            <a:r>
              <a:rPr lang="en-US" dirty="0" err="1"/>
              <a:t>vehicule</a:t>
            </a:r>
            <a:r>
              <a:rPr lang="en-US" dirty="0"/>
              <a:t> </a:t>
            </a:r>
            <a:r>
              <a:rPr lang="en-US" dirty="0" err="1"/>
              <a:t>pentru</a:t>
            </a:r>
            <a:r>
              <a:rPr lang="en-US" dirty="0"/>
              <a:t> </a:t>
            </a:r>
            <a:r>
              <a:rPr lang="en-US" dirty="0" err="1"/>
              <a:t>transportul</a:t>
            </a:r>
            <a:r>
              <a:rPr lang="en-US" dirty="0"/>
              <a:t> </a:t>
            </a:r>
            <a:r>
              <a:rPr lang="en-US" dirty="0" err="1"/>
              <a:t>rutier</a:t>
            </a:r>
            <a:r>
              <a:rPr lang="en-US" dirty="0"/>
              <a:t> de </a:t>
            </a:r>
            <a:r>
              <a:rPr lang="en-US" dirty="0" err="1"/>
              <a:t>mărfuri</a:t>
            </a:r>
            <a:r>
              <a:rPr lang="en-US" dirty="0"/>
              <a:t>, </a:t>
            </a:r>
            <a:r>
              <a:rPr lang="en-US" dirty="0" err="1"/>
              <a:t>pentru</a:t>
            </a:r>
            <a:r>
              <a:rPr lang="en-US" dirty="0"/>
              <a:t> </a:t>
            </a:r>
            <a:r>
              <a:rPr lang="en-US" dirty="0" err="1"/>
              <a:t>uz</a:t>
            </a:r>
            <a:r>
              <a:rPr lang="en-US" dirty="0"/>
              <a:t> personal </a:t>
            </a:r>
            <a:r>
              <a:rPr lang="en-US" dirty="0" err="1"/>
              <a:t>și</a:t>
            </a:r>
            <a:r>
              <a:rPr lang="en-US" dirty="0"/>
              <a:t> </a:t>
            </a:r>
            <a:r>
              <a:rPr lang="en-US" dirty="0" err="1"/>
              <a:t>pentru</a:t>
            </a:r>
            <a:r>
              <a:rPr lang="en-US" dirty="0"/>
              <a:t> transport </a:t>
            </a:r>
            <a:r>
              <a:rPr lang="en-US" dirty="0" err="1"/>
              <a:t>persoane</a:t>
            </a:r>
            <a:r>
              <a:rPr lang="en-US" dirty="0"/>
              <a:t> </a:t>
            </a:r>
            <a:r>
              <a:rPr lang="en-US" dirty="0" err="1"/>
              <a:t>în</a:t>
            </a:r>
            <a:r>
              <a:rPr lang="en-US" dirty="0"/>
              <a:t> </a:t>
            </a:r>
            <a:r>
              <a:rPr lang="en-US" dirty="0" err="1"/>
              <a:t>vederea</a:t>
            </a:r>
            <a:r>
              <a:rPr lang="en-US" dirty="0"/>
              <a:t> </a:t>
            </a:r>
            <a:r>
              <a:rPr lang="en-US" dirty="0" err="1"/>
              <a:t>desfășurării</a:t>
            </a:r>
            <a:r>
              <a:rPr lang="en-US" dirty="0"/>
              <a:t> </a:t>
            </a:r>
            <a:r>
              <a:rPr lang="en-US" dirty="0" err="1"/>
              <a:t>transportului</a:t>
            </a:r>
            <a:r>
              <a:rPr lang="en-US" dirty="0"/>
              <a:t> ca </a:t>
            </a:r>
            <a:r>
              <a:rPr lang="en-US" dirty="0" err="1"/>
              <a:t>activitate</a:t>
            </a:r>
            <a:r>
              <a:rPr lang="en-US" dirty="0"/>
              <a:t> </a:t>
            </a:r>
            <a:r>
              <a:rPr lang="en-US" dirty="0" err="1"/>
              <a:t>economică</a:t>
            </a:r>
            <a:r>
              <a:rPr lang="en-US" dirty="0"/>
              <a:t>; </a:t>
            </a:r>
            <a:endParaRPr lang="ro-RO" dirty="0"/>
          </a:p>
          <a:p>
            <a:pPr lvl="1"/>
            <a:r>
              <a:rPr lang="en-US" dirty="0"/>
              <a:t>• </a:t>
            </a:r>
            <a:r>
              <a:rPr lang="en-US" dirty="0" err="1"/>
              <a:t>prestarea</a:t>
            </a:r>
            <a:r>
              <a:rPr lang="en-US" dirty="0"/>
              <a:t> de </a:t>
            </a:r>
            <a:r>
              <a:rPr lang="en-US" dirty="0" err="1"/>
              <a:t>servicii</a:t>
            </a:r>
            <a:r>
              <a:rPr lang="en-US" dirty="0"/>
              <a:t> </a:t>
            </a:r>
            <a:r>
              <a:rPr lang="en-US" dirty="0" err="1"/>
              <a:t>agricole</a:t>
            </a:r>
            <a:r>
              <a:rPr lang="en-US" dirty="0"/>
              <a:t>, </a:t>
            </a:r>
            <a:r>
              <a:rPr lang="en-US" dirty="0" err="1"/>
              <a:t>procesarea</a:t>
            </a:r>
            <a:r>
              <a:rPr lang="en-US" dirty="0"/>
              <a:t> </a:t>
            </a:r>
            <a:r>
              <a:rPr lang="en-US" dirty="0" err="1"/>
              <a:t>și</a:t>
            </a:r>
            <a:r>
              <a:rPr lang="en-US" dirty="0"/>
              <a:t> </a:t>
            </a:r>
            <a:r>
              <a:rPr lang="en-US" dirty="0" err="1"/>
              <a:t>comercializarea</a:t>
            </a:r>
            <a:r>
              <a:rPr lang="en-US" dirty="0"/>
              <a:t> </a:t>
            </a:r>
            <a:r>
              <a:rPr lang="en-US" dirty="0" err="1"/>
              <a:t>produselor</a:t>
            </a:r>
            <a:r>
              <a:rPr lang="en-US" dirty="0"/>
              <a:t> </a:t>
            </a:r>
            <a:r>
              <a:rPr lang="en-US" dirty="0" err="1"/>
              <a:t>prevazute</a:t>
            </a:r>
            <a:r>
              <a:rPr lang="en-US" dirty="0"/>
              <a:t> </a:t>
            </a:r>
            <a:r>
              <a:rPr lang="en-US" dirty="0" err="1"/>
              <a:t>în</a:t>
            </a:r>
            <a:r>
              <a:rPr lang="en-US" dirty="0"/>
              <a:t> </a:t>
            </a:r>
            <a:r>
              <a:rPr lang="en-US" dirty="0" err="1"/>
              <a:t>Anexa</a:t>
            </a:r>
            <a:r>
              <a:rPr lang="en-US" dirty="0"/>
              <a:t> I din TFUE; </a:t>
            </a:r>
            <a:endParaRPr lang="ro-RO" dirty="0"/>
          </a:p>
          <a:p>
            <a:pPr lvl="1"/>
            <a:r>
              <a:rPr lang="en-US" dirty="0"/>
              <a:t>• </a:t>
            </a:r>
            <a:r>
              <a:rPr lang="en-US" dirty="0" err="1"/>
              <a:t>cheltuielile</a:t>
            </a:r>
            <a:r>
              <a:rPr lang="en-US" dirty="0"/>
              <a:t> </a:t>
            </a:r>
            <a:r>
              <a:rPr lang="en-US" dirty="0" err="1"/>
              <a:t>privind</a:t>
            </a:r>
            <a:r>
              <a:rPr lang="en-US" dirty="0"/>
              <a:t> </a:t>
            </a:r>
            <a:r>
              <a:rPr lang="en-US" dirty="0" err="1"/>
              <a:t>înființarea</a:t>
            </a:r>
            <a:r>
              <a:rPr lang="en-US" dirty="0"/>
              <a:t>, </a:t>
            </a:r>
            <a:r>
              <a:rPr lang="en-US" dirty="0" err="1"/>
              <a:t>modernizarea</a:t>
            </a:r>
            <a:r>
              <a:rPr lang="en-US" dirty="0"/>
              <a:t>, </a:t>
            </a:r>
            <a:r>
              <a:rPr lang="en-US" dirty="0" err="1"/>
              <a:t>extinderea</a:t>
            </a:r>
            <a:r>
              <a:rPr lang="en-US" dirty="0"/>
              <a:t>, </a:t>
            </a:r>
            <a:r>
              <a:rPr lang="en-US" dirty="0" err="1"/>
              <a:t>dotarea</a:t>
            </a:r>
            <a:r>
              <a:rPr lang="en-US" dirty="0"/>
              <a:t> </a:t>
            </a:r>
            <a:r>
              <a:rPr lang="en-US" dirty="0" err="1"/>
              <a:t>pensiunilor</a:t>
            </a:r>
            <a:r>
              <a:rPr lang="en-US" dirty="0"/>
              <a:t>; </a:t>
            </a:r>
            <a:endParaRPr lang="ro-RO" dirty="0"/>
          </a:p>
          <a:p>
            <a:pPr lvl="1"/>
            <a:r>
              <a:rPr lang="en-US" dirty="0"/>
              <a:t>• </a:t>
            </a:r>
            <a:r>
              <a:rPr lang="en-US" dirty="0" err="1"/>
              <a:t>producția</a:t>
            </a:r>
            <a:r>
              <a:rPr lang="en-US" dirty="0"/>
              <a:t> de </a:t>
            </a:r>
            <a:r>
              <a:rPr lang="en-US" dirty="0" err="1"/>
              <a:t>electricitate</a:t>
            </a:r>
            <a:r>
              <a:rPr lang="en-US" dirty="0"/>
              <a:t> din </a:t>
            </a:r>
            <a:r>
              <a:rPr lang="en-US" dirty="0" err="1"/>
              <a:t>biomasă</a:t>
            </a:r>
            <a:r>
              <a:rPr lang="en-US" dirty="0"/>
              <a:t> ca </a:t>
            </a:r>
            <a:r>
              <a:rPr lang="en-US" dirty="0" err="1"/>
              <a:t>și</a:t>
            </a:r>
            <a:r>
              <a:rPr lang="en-US" dirty="0"/>
              <a:t> </a:t>
            </a:r>
            <a:r>
              <a:rPr lang="en-US" dirty="0" err="1"/>
              <a:t>activitate</a:t>
            </a:r>
            <a:r>
              <a:rPr lang="en-US" dirty="0"/>
              <a:t> </a:t>
            </a:r>
            <a:r>
              <a:rPr lang="en-US" dirty="0" err="1"/>
              <a:t>economică</a:t>
            </a:r>
            <a:r>
              <a:rPr lang="en-US" dirty="0"/>
              <a:t>; </a:t>
            </a:r>
            <a:endParaRPr lang="ro-RO" dirty="0"/>
          </a:p>
          <a:p>
            <a:pPr lvl="1"/>
            <a:r>
              <a:rPr lang="en-US" dirty="0"/>
              <a:t>• </a:t>
            </a:r>
            <a:r>
              <a:rPr lang="en-US" dirty="0" err="1"/>
              <a:t>cheltuielile</a:t>
            </a:r>
            <a:r>
              <a:rPr lang="en-US" dirty="0"/>
              <a:t> cu </a:t>
            </a:r>
            <a:r>
              <a:rPr lang="en-US" dirty="0" err="1"/>
              <a:t>achiziționarea</a:t>
            </a:r>
            <a:r>
              <a:rPr lang="en-US" dirty="0"/>
              <a:t> de </a:t>
            </a:r>
            <a:r>
              <a:rPr lang="en-US" dirty="0" err="1"/>
              <a:t>bunuri</a:t>
            </a:r>
            <a:r>
              <a:rPr lang="en-US" dirty="0"/>
              <a:t> </a:t>
            </a:r>
            <a:r>
              <a:rPr lang="en-US" dirty="0" err="1"/>
              <a:t>și</a:t>
            </a:r>
            <a:r>
              <a:rPr lang="en-US" dirty="0"/>
              <a:t> </a:t>
            </a:r>
            <a:r>
              <a:rPr lang="en-US" dirty="0" err="1"/>
              <a:t>echipamente</a:t>
            </a:r>
            <a:r>
              <a:rPr lang="en-US" dirty="0"/>
              <a:t> ”second hand”; </a:t>
            </a:r>
            <a:r>
              <a:rPr lang="en-US" dirty="0" err="1"/>
              <a:t>Cheltuielile</a:t>
            </a:r>
            <a:r>
              <a:rPr lang="en-US" dirty="0"/>
              <a:t> </a:t>
            </a:r>
            <a:r>
              <a:rPr lang="en-US" dirty="0" err="1"/>
              <a:t>neeligibile</a:t>
            </a:r>
            <a:r>
              <a:rPr lang="en-US" dirty="0"/>
              <a:t> </a:t>
            </a:r>
            <a:r>
              <a:rPr lang="en-US" dirty="0" err="1"/>
              <a:t>generale</a:t>
            </a:r>
            <a:r>
              <a:rPr lang="en-US" dirty="0"/>
              <a:t> </a:t>
            </a:r>
            <a:r>
              <a:rPr lang="en-US" dirty="0" err="1"/>
              <a:t>vor</a:t>
            </a:r>
            <a:r>
              <a:rPr lang="en-US" dirty="0"/>
              <a:t> fi </a:t>
            </a:r>
            <a:r>
              <a:rPr lang="en-US" dirty="0" err="1"/>
              <a:t>menționate</a:t>
            </a:r>
            <a:r>
              <a:rPr lang="en-US" dirty="0"/>
              <a:t> </a:t>
            </a:r>
            <a:r>
              <a:rPr lang="en-US" dirty="0" err="1"/>
              <a:t>în</a:t>
            </a:r>
            <a:r>
              <a:rPr lang="en-US" dirty="0"/>
              <a:t> </a:t>
            </a:r>
            <a:r>
              <a:rPr lang="en-US" dirty="0" err="1"/>
              <a:t>secțiunea</a:t>
            </a:r>
            <a:r>
              <a:rPr lang="en-US" dirty="0"/>
              <a:t> 4.7 "</a:t>
            </a:r>
            <a:r>
              <a:rPr lang="en-US" dirty="0" err="1"/>
              <a:t>Elemente</a:t>
            </a:r>
            <a:r>
              <a:rPr lang="en-US" dirty="0"/>
              <a:t> </a:t>
            </a:r>
            <a:r>
              <a:rPr lang="en-US" dirty="0" err="1"/>
              <a:t>comune</a:t>
            </a:r>
            <a:r>
              <a:rPr lang="en-US" dirty="0"/>
              <a:t> </a:t>
            </a:r>
            <a:r>
              <a:rPr lang="en-US" dirty="0" err="1"/>
              <a:t>pentru</a:t>
            </a:r>
            <a:r>
              <a:rPr lang="en-US" dirty="0"/>
              <a:t> </a:t>
            </a:r>
            <a:r>
              <a:rPr lang="en-US" dirty="0" err="1"/>
              <a:t>tipurile</a:t>
            </a:r>
            <a:r>
              <a:rPr lang="en-US" dirty="0"/>
              <a:t> de </a:t>
            </a:r>
            <a:r>
              <a:rPr lang="en-US" dirty="0" err="1"/>
              <a:t>intervenții</a:t>
            </a:r>
            <a:r>
              <a:rPr lang="en-US" dirty="0"/>
              <a:t> </a:t>
            </a:r>
            <a:r>
              <a:rPr lang="en-US" dirty="0" err="1"/>
              <a:t>pentru</a:t>
            </a:r>
            <a:r>
              <a:rPr lang="en-US" dirty="0"/>
              <a:t> </a:t>
            </a:r>
            <a:r>
              <a:rPr lang="en-US" dirty="0" err="1"/>
              <a:t>dezvoltarea</a:t>
            </a:r>
            <a:r>
              <a:rPr lang="en-US" dirty="0"/>
              <a:t> </a:t>
            </a:r>
            <a:r>
              <a:rPr lang="en-US" dirty="0" err="1"/>
              <a:t>rurala</a:t>
            </a:r>
            <a:r>
              <a:rPr lang="en-US" dirty="0"/>
              <a:t>̆". </a:t>
            </a:r>
          </a:p>
          <a:p>
            <a:pPr>
              <a:spcBef>
                <a:spcPts val="600"/>
              </a:spcBef>
            </a:pPr>
            <a:endParaRPr lang="ro-RO" b="1" i="1" dirty="0">
              <a:solidFill>
                <a:srgbClr val="0070C0"/>
              </a:solidFill>
            </a:endParaRPr>
          </a:p>
        </p:txBody>
      </p:sp>
    </p:spTree>
    <p:extLst>
      <p:ext uri="{BB962C8B-B14F-4D97-AF65-F5344CB8AC3E}">
        <p14:creationId xmlns:p14="http://schemas.microsoft.com/office/powerpoint/2010/main" val="34025014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67DC4F-FE47-45E5-98CE-82DC48C92219}"/>
              </a:ext>
            </a:extLst>
          </p:cNvPr>
          <p:cNvSpPr>
            <a:spLocks noGrp="1"/>
          </p:cNvSpPr>
          <p:nvPr>
            <p:ph type="sldNum" sz="quarter" idx="12"/>
          </p:nvPr>
        </p:nvSpPr>
        <p:spPr/>
        <p:txBody>
          <a:bodyPr/>
          <a:lstStyle/>
          <a:p>
            <a:fld id="{7FA2401A-6C0A-4240-B78F-43709A42D409}" type="slidenum">
              <a:rPr lang="en-GB" smtClean="0"/>
              <a:t>57</a:t>
            </a:fld>
            <a:endParaRPr lang="en-GB"/>
          </a:p>
        </p:txBody>
      </p:sp>
      <p:pic>
        <p:nvPicPr>
          <p:cNvPr id="5" name="Picture 4">
            <a:extLst>
              <a:ext uri="{FF2B5EF4-FFF2-40B4-BE49-F238E27FC236}">
                <a16:creationId xmlns:a16="http://schemas.microsoft.com/office/drawing/2014/main" id="{ED98B069-C88D-4393-891B-B49A5950F90E}"/>
              </a:ext>
            </a:extLst>
          </p:cNvPr>
          <p:cNvPicPr>
            <a:picLocks noChangeAspect="1"/>
          </p:cNvPicPr>
          <p:nvPr/>
        </p:nvPicPr>
        <p:blipFill>
          <a:blip r:embed="rId3"/>
          <a:stretch>
            <a:fillRect/>
          </a:stretch>
        </p:blipFill>
        <p:spPr>
          <a:xfrm>
            <a:off x="129125" y="136526"/>
            <a:ext cx="2942923" cy="1757082"/>
          </a:xfrm>
          <a:prstGeom prst="ellipse">
            <a:avLst/>
          </a:prstGeom>
          <a:ln>
            <a:noFill/>
          </a:ln>
          <a:effectLst>
            <a:softEdge rad="112500"/>
          </a:effectLst>
        </p:spPr>
      </p:pic>
      <p:sp>
        <p:nvSpPr>
          <p:cNvPr id="8" name="Title 7">
            <a:extLst>
              <a:ext uri="{FF2B5EF4-FFF2-40B4-BE49-F238E27FC236}">
                <a16:creationId xmlns:a16="http://schemas.microsoft.com/office/drawing/2014/main" id="{FD9F466F-17B4-4B13-8A65-BA4DDAD5B013}"/>
              </a:ext>
            </a:extLst>
          </p:cNvPr>
          <p:cNvSpPr>
            <a:spLocks noGrp="1"/>
          </p:cNvSpPr>
          <p:nvPr>
            <p:ph type="title"/>
          </p:nvPr>
        </p:nvSpPr>
        <p:spPr>
          <a:xfrm>
            <a:off x="3775909" y="662015"/>
            <a:ext cx="5101389" cy="706101"/>
          </a:xfr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a:normAutofit/>
          </a:bodyPr>
          <a:lstStyle/>
          <a:p>
            <a:pPr algn="ctr"/>
            <a:r>
              <a:rPr lang="ro-RO" sz="2400" b="1" dirty="0">
                <a:latin typeface="Trebuchet MS" panose="020B0603020202020204" pitchFamily="34" charset="0"/>
              </a:rPr>
              <a:t>INFRASTUCTURA</a:t>
            </a:r>
            <a:endParaRPr lang="en-GB" sz="2400" b="1" dirty="0">
              <a:latin typeface="Trebuchet MS" panose="020B0603020202020204" pitchFamily="34" charset="0"/>
            </a:endParaRPr>
          </a:p>
        </p:txBody>
      </p:sp>
      <p:graphicFrame>
        <p:nvGraphicFramePr>
          <p:cNvPr id="12" name="Content Placeholder 11">
            <a:extLst>
              <a:ext uri="{FF2B5EF4-FFF2-40B4-BE49-F238E27FC236}">
                <a16:creationId xmlns:a16="http://schemas.microsoft.com/office/drawing/2014/main" id="{88DDDFAB-5A80-4F45-916D-7533F0D1172C}"/>
              </a:ext>
            </a:extLst>
          </p:cNvPr>
          <p:cNvGraphicFramePr>
            <a:graphicFrameLocks noGrp="1"/>
          </p:cNvGraphicFramePr>
          <p:nvPr>
            <p:ph idx="1"/>
            <p:extLst/>
          </p:nvPr>
        </p:nvGraphicFramePr>
        <p:xfrm>
          <a:off x="753978" y="2073637"/>
          <a:ext cx="11145253" cy="43932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a:extLst>
              <a:ext uri="{FF2B5EF4-FFF2-40B4-BE49-F238E27FC236}">
                <a16:creationId xmlns:a16="http://schemas.microsoft.com/office/drawing/2014/main" id="{E9A65C30-A39C-4AE8-8123-847B7E343E5C}"/>
              </a:ext>
            </a:extLst>
          </p:cNvPr>
          <p:cNvPicPr>
            <a:picLocks noChangeAspect="1"/>
          </p:cNvPicPr>
          <p:nvPr/>
        </p:nvPicPr>
        <p:blipFill>
          <a:blip r:embed="rId9"/>
          <a:stretch>
            <a:fillRect/>
          </a:stretch>
        </p:blipFill>
        <p:spPr>
          <a:xfrm>
            <a:off x="9579253" y="136525"/>
            <a:ext cx="2591592" cy="1757082"/>
          </a:xfrm>
          <a:prstGeom prst="ellipse">
            <a:avLst/>
          </a:prstGeom>
          <a:ln>
            <a:noFill/>
          </a:ln>
          <a:effectLst>
            <a:softEdge rad="112500"/>
          </a:effectLst>
        </p:spPr>
      </p:pic>
      <p:sp>
        <p:nvSpPr>
          <p:cNvPr id="3" name="TextBox 2">
            <a:extLst>
              <a:ext uri="{FF2B5EF4-FFF2-40B4-BE49-F238E27FC236}">
                <a16:creationId xmlns:a16="http://schemas.microsoft.com/office/drawing/2014/main" id="{EFC47BF4-AB07-443B-A230-48C4356AD908}"/>
              </a:ext>
            </a:extLst>
          </p:cNvPr>
          <p:cNvSpPr txBox="1"/>
          <p:nvPr/>
        </p:nvSpPr>
        <p:spPr>
          <a:xfrm>
            <a:off x="4235115" y="1673527"/>
            <a:ext cx="3721769" cy="400110"/>
          </a:xfrm>
          <a:prstGeom prst="rect">
            <a:avLst/>
          </a:prstGeom>
          <a:noFill/>
        </p:spPr>
        <p:txBody>
          <a:bodyPr wrap="square" rtlCol="0">
            <a:spAutoFit/>
          </a:bodyPr>
          <a:lstStyle/>
          <a:p>
            <a:r>
              <a:rPr lang="ro-RO" sz="2000" b="1" dirty="0">
                <a:latin typeface="Trebuchet MS" panose="020B0603020202020204" pitchFamily="34" charset="0"/>
              </a:rPr>
              <a:t>Buget total: 803,5 mil. euro</a:t>
            </a:r>
            <a:endParaRPr lang="en-GB" sz="2000" b="1" dirty="0">
              <a:latin typeface="Trebuchet MS" panose="020B0603020202020204" pitchFamily="34" charset="0"/>
            </a:endParaRPr>
          </a:p>
        </p:txBody>
      </p:sp>
    </p:spTree>
    <p:extLst>
      <p:ext uri="{BB962C8B-B14F-4D97-AF65-F5344CB8AC3E}">
        <p14:creationId xmlns:p14="http://schemas.microsoft.com/office/powerpoint/2010/main" val="25787469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58</a:t>
            </a:fld>
            <a:endParaRPr lang="ro-RO" dirty="0"/>
          </a:p>
        </p:txBody>
      </p:sp>
      <p:sp>
        <p:nvSpPr>
          <p:cNvPr id="3" name="Rectangle 2"/>
          <p:cNvSpPr/>
          <p:nvPr/>
        </p:nvSpPr>
        <p:spPr>
          <a:xfrm>
            <a:off x="720435" y="1050212"/>
            <a:ext cx="10760365" cy="5678478"/>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25</a:t>
            </a:r>
            <a:r>
              <a:rPr lang="en-US" b="1" u="sng" dirty="0">
                <a:solidFill>
                  <a:srgbClr val="0070C0"/>
                </a:solidFill>
              </a:rPr>
              <a:t> –</a:t>
            </a:r>
            <a:r>
              <a:rPr lang="ro-RO" b="1" u="sng" dirty="0">
                <a:solidFill>
                  <a:srgbClr val="0070C0"/>
                </a:solidFill>
              </a:rPr>
              <a:t> Modernizarea infrastructurii de irigații</a:t>
            </a:r>
            <a:endParaRPr lang="en-US"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a:t>
            </a:r>
            <a:r>
              <a:rPr lang="ro-RO" b="1" i="1" dirty="0">
                <a:solidFill>
                  <a:srgbClr val="0070C0"/>
                </a:solidFill>
              </a:rPr>
              <a:t>400.000.000 </a:t>
            </a:r>
            <a:r>
              <a:rPr lang="en-US" b="1" i="1" dirty="0">
                <a:solidFill>
                  <a:srgbClr val="0070C0"/>
                </a:solidFill>
              </a:rPr>
              <a:t>Euro</a:t>
            </a:r>
            <a:endParaRPr lang="ro-RO" b="1" i="1" dirty="0">
              <a:solidFill>
                <a:srgbClr val="0070C0"/>
              </a:solidFill>
            </a:endParaRPr>
          </a:p>
          <a:p>
            <a:r>
              <a:rPr lang="ro-RO" b="1" dirty="0"/>
              <a:t>Beneficiari</a:t>
            </a:r>
          </a:p>
          <a:p>
            <a:pPr marL="625475" indent="-285750" algn="just">
              <a:buFont typeface="Arial" panose="020B0604020202020204" pitchFamily="34" charset="0"/>
              <a:buChar char="•"/>
            </a:pPr>
            <a:r>
              <a:rPr lang="ro-RO" dirty="0"/>
              <a:t>Organizații ale utilizatorilor de apă înființate în conformitate cu legislația în vigoare</a:t>
            </a:r>
          </a:p>
          <a:p>
            <a:endParaRPr lang="ro-RO" sz="800" dirty="0"/>
          </a:p>
          <a:p>
            <a:r>
              <a:rPr lang="ro-RO" b="1" dirty="0"/>
              <a:t>Investițiile corporale:</a:t>
            </a:r>
          </a:p>
          <a:p>
            <a:pPr marL="685800" indent="-228600" algn="just">
              <a:buFont typeface="Arial" panose="020B0604020202020204" pitchFamily="34" charset="0"/>
              <a:buChar char="•"/>
            </a:pPr>
            <a:r>
              <a:rPr lang="ro-RO" dirty="0"/>
              <a:t>Modernizarea infrastructurii de irigații (stații de punere sub presiune și rețeaua aferentă), a clădirilor aferente stațiilor de punere sub presiune și/sau racordarea la utilități, montarea sistemelor de contorizare a apei, montarea de echipamente pentru producerea </a:t>
            </a:r>
            <a:r>
              <a:rPr lang="ro-RO" dirty="0" err="1"/>
              <a:t>şi</a:t>
            </a:r>
            <a:r>
              <a:rPr lang="ro-RO" dirty="0"/>
              <a:t> utilizarea energiei din surse regenerabile (solară, eoliană, </a:t>
            </a:r>
            <a:r>
              <a:rPr lang="ro-RO" dirty="0" err="1"/>
              <a:t>aerotermală</a:t>
            </a:r>
            <a:r>
              <a:rPr lang="ro-RO" dirty="0"/>
              <a:t>, geotermală, hidrotermală, etc.), ca parte componentă a proiectului, iar energia obținută va fi destinată exclusiv consumului propriu, precum și investițiile care vor viza utilizarea apei recuperate ca sursă alternativă de alimentare cu apă.</a:t>
            </a:r>
          </a:p>
          <a:p>
            <a:pPr marL="457200" algn="just"/>
            <a:endParaRPr lang="ro-RO" sz="800" dirty="0"/>
          </a:p>
          <a:p>
            <a:pPr algn="just"/>
            <a:r>
              <a:rPr lang="ro-RO" b="1" dirty="0"/>
              <a:t>Investiții în active necorporale:</a:t>
            </a:r>
          </a:p>
          <a:p>
            <a:pPr marL="685800" indent="-285750" algn="just">
              <a:buFont typeface="Arial" panose="020B0604020202020204" pitchFamily="34" charset="0"/>
              <a:buChar char="•"/>
            </a:pPr>
            <a:r>
              <a:rPr lang="ro-RO" dirty="0"/>
              <a:t>Legat de investițiile propuse prin proiect sunt eligibile </a:t>
            </a:r>
            <a:r>
              <a:rPr lang="ro-RO" b="1" dirty="0"/>
              <a:t>costurile generale</a:t>
            </a:r>
            <a:r>
              <a:rPr lang="ro-RO" dirty="0"/>
              <a:t> direct legate de acestea, după caz, menționate în secțiunea </a:t>
            </a:r>
            <a:r>
              <a:rPr lang="ro-RO" i="1" dirty="0"/>
              <a:t>4.7 "Elemente comune pentru tipurile de intervenții pentru dezvoltarea rurală".</a:t>
            </a:r>
          </a:p>
          <a:p>
            <a:pPr marL="400050" algn="just"/>
            <a:endParaRPr lang="ro-RO" i="1" dirty="0"/>
          </a:p>
          <a:p>
            <a:pPr marL="285750" indent="-285750">
              <a:buFont typeface="Wingdings" panose="05000000000000000000" pitchFamily="2" charset="2"/>
              <a:buChar char="Ø"/>
            </a:pPr>
            <a:r>
              <a:rPr lang="ro-RO" b="1" dirty="0"/>
              <a:t>Valoarea sprijinului</a:t>
            </a:r>
            <a:r>
              <a:rPr lang="ro-RO" dirty="0"/>
              <a:t> va fi de maximum </a:t>
            </a:r>
            <a:r>
              <a:rPr lang="ro-RO" b="1" dirty="0"/>
              <a:t>1.500.000 euro/beneficiar</a:t>
            </a:r>
            <a:endParaRPr lang="ro-RO" dirty="0"/>
          </a:p>
          <a:p>
            <a:r>
              <a:rPr lang="ro-RO" dirty="0"/>
              <a:t> Intensitatea sprijinului public nerambursabil raportată la costurile eligibile per proiect va fi de 100%.</a:t>
            </a:r>
            <a:endParaRPr lang="ro-RO" b="1" dirty="0"/>
          </a:p>
          <a:p>
            <a:pPr algn="just"/>
            <a:r>
              <a:rPr lang="ro-RO" b="1" dirty="0"/>
              <a:t> </a:t>
            </a:r>
          </a:p>
        </p:txBody>
      </p:sp>
    </p:spTree>
    <p:extLst>
      <p:ext uri="{BB962C8B-B14F-4D97-AF65-F5344CB8AC3E}">
        <p14:creationId xmlns:p14="http://schemas.microsoft.com/office/powerpoint/2010/main" val="3751652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59</a:t>
            </a:fld>
            <a:endParaRPr lang="ro-RO" dirty="0"/>
          </a:p>
        </p:txBody>
      </p:sp>
      <p:sp>
        <p:nvSpPr>
          <p:cNvPr id="3" name="Rectangle 2"/>
          <p:cNvSpPr/>
          <p:nvPr/>
        </p:nvSpPr>
        <p:spPr>
          <a:xfrm>
            <a:off x="720435" y="1050212"/>
            <a:ext cx="10760365" cy="4878259"/>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25</a:t>
            </a:r>
            <a:r>
              <a:rPr lang="en-US" b="1" u="sng" dirty="0">
                <a:solidFill>
                  <a:srgbClr val="0070C0"/>
                </a:solidFill>
              </a:rPr>
              <a:t> –</a:t>
            </a:r>
            <a:r>
              <a:rPr lang="ro-RO" b="1" u="sng" dirty="0">
                <a:solidFill>
                  <a:srgbClr val="0070C0"/>
                </a:solidFill>
              </a:rPr>
              <a:t> Modernizarea infrastructurii de irigații</a:t>
            </a:r>
            <a:endParaRPr lang="en-US"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a:t>
            </a:r>
            <a:r>
              <a:rPr lang="ro-RO" b="1" i="1" dirty="0">
                <a:solidFill>
                  <a:srgbClr val="0070C0"/>
                </a:solidFill>
              </a:rPr>
              <a:t>400.000.000 </a:t>
            </a:r>
            <a:r>
              <a:rPr lang="en-US" b="1" i="1" dirty="0" smtClean="0">
                <a:solidFill>
                  <a:srgbClr val="0070C0"/>
                </a:solidFill>
              </a:rPr>
              <a:t>Euro</a:t>
            </a:r>
          </a:p>
          <a:p>
            <a:r>
              <a:rPr lang="en-US" b="1" u="sng" dirty="0" err="1" smtClean="0">
                <a:solidFill>
                  <a:srgbClr val="0070C0"/>
                </a:solidFill>
              </a:rPr>
              <a:t>Condiții</a:t>
            </a:r>
            <a:r>
              <a:rPr lang="en-US" b="1" u="sng" dirty="0" smtClean="0">
                <a:solidFill>
                  <a:srgbClr val="0070C0"/>
                </a:solidFill>
              </a:rPr>
              <a:t> </a:t>
            </a:r>
            <a:r>
              <a:rPr lang="en-US" b="1" u="sng" dirty="0" err="1">
                <a:solidFill>
                  <a:srgbClr val="0070C0"/>
                </a:solidFill>
              </a:rPr>
              <a:t>eligibilitate</a:t>
            </a:r>
            <a:r>
              <a:rPr lang="en-US" b="1" u="sng" dirty="0" smtClean="0">
                <a:solidFill>
                  <a:srgbClr val="0070C0"/>
                </a:solidFill>
              </a:rPr>
              <a:t>:</a:t>
            </a:r>
          </a:p>
          <a:p>
            <a:endParaRPr lang="en-US" b="1" u="sng" dirty="0">
              <a:solidFill>
                <a:srgbClr val="0070C0"/>
              </a:solidFill>
            </a:endParaRPr>
          </a:p>
          <a:p>
            <a:r>
              <a:rPr lang="en-US" dirty="0" smtClean="0"/>
              <a:t>1</a:t>
            </a:r>
            <a:r>
              <a:rPr lang="en-US" dirty="0"/>
              <a:t>. </a:t>
            </a:r>
            <a:r>
              <a:rPr lang="en-US" dirty="0" err="1"/>
              <a:t>Solicitantul</a:t>
            </a:r>
            <a:r>
              <a:rPr lang="en-US" dirty="0"/>
              <a:t> </a:t>
            </a:r>
            <a:r>
              <a:rPr lang="en-US" dirty="0" err="1"/>
              <a:t>să</a:t>
            </a:r>
            <a:r>
              <a:rPr lang="en-US" dirty="0"/>
              <a:t> </a:t>
            </a:r>
            <a:r>
              <a:rPr lang="en-US" dirty="0" err="1"/>
              <a:t>facă</a:t>
            </a:r>
            <a:r>
              <a:rPr lang="en-US" dirty="0"/>
              <a:t> </a:t>
            </a:r>
            <a:r>
              <a:rPr lang="en-US" dirty="0" err="1"/>
              <a:t>dovada</a:t>
            </a:r>
            <a:r>
              <a:rPr lang="en-US" dirty="0"/>
              <a:t> </a:t>
            </a:r>
            <a:r>
              <a:rPr lang="en-US" dirty="0" err="1"/>
              <a:t>deținerii</a:t>
            </a:r>
            <a:r>
              <a:rPr lang="en-US" dirty="0"/>
              <a:t> </a:t>
            </a:r>
            <a:r>
              <a:rPr lang="en-US" dirty="0" err="1"/>
              <a:t>terenului</a:t>
            </a:r>
            <a:r>
              <a:rPr lang="en-US" dirty="0"/>
              <a:t>/</a:t>
            </a:r>
            <a:r>
              <a:rPr lang="en-US" dirty="0" err="1"/>
              <a:t>activului</a:t>
            </a:r>
            <a:r>
              <a:rPr lang="en-US" dirty="0"/>
              <a:t> </a:t>
            </a:r>
            <a:r>
              <a:rPr lang="en-US" dirty="0" err="1"/>
              <a:t>fizic</a:t>
            </a:r>
            <a:r>
              <a:rPr lang="en-US" dirty="0"/>
              <a:t> </a:t>
            </a:r>
            <a:r>
              <a:rPr lang="en-US" dirty="0" err="1"/>
              <a:t>aferent</a:t>
            </a:r>
            <a:r>
              <a:rPr lang="en-US" dirty="0"/>
              <a:t> </a:t>
            </a:r>
            <a:r>
              <a:rPr lang="en-US" dirty="0" err="1"/>
              <a:t>investiției</a:t>
            </a:r>
            <a:r>
              <a:rPr lang="en-US" dirty="0"/>
              <a:t>, </a:t>
            </a:r>
            <a:r>
              <a:rPr lang="en-US" dirty="0" err="1"/>
              <a:t>iar</a:t>
            </a:r>
            <a:r>
              <a:rPr lang="en-US" dirty="0"/>
              <a:t> </a:t>
            </a:r>
            <a:r>
              <a:rPr lang="en-US" dirty="0" err="1"/>
              <a:t>în</a:t>
            </a:r>
            <a:r>
              <a:rPr lang="en-US" dirty="0"/>
              <a:t> </a:t>
            </a:r>
            <a:r>
              <a:rPr lang="en-US" dirty="0" err="1"/>
              <a:t>cazul</a:t>
            </a:r>
            <a:r>
              <a:rPr lang="en-US" dirty="0"/>
              <a:t> </a:t>
            </a:r>
            <a:r>
              <a:rPr lang="en-US" dirty="0" err="1"/>
              <a:t>în</a:t>
            </a:r>
            <a:r>
              <a:rPr lang="en-US" dirty="0"/>
              <a:t> care </a:t>
            </a:r>
            <a:r>
              <a:rPr lang="en-US" dirty="0" err="1"/>
              <a:t>terenul</a:t>
            </a:r>
            <a:r>
              <a:rPr lang="en-US" dirty="0"/>
              <a:t> se </a:t>
            </a:r>
            <a:r>
              <a:rPr lang="en-US" dirty="0" err="1"/>
              <a:t>află</a:t>
            </a:r>
            <a:r>
              <a:rPr lang="en-US" dirty="0"/>
              <a:t> </a:t>
            </a:r>
            <a:r>
              <a:rPr lang="en-US" dirty="0" err="1"/>
              <a:t>în</a:t>
            </a:r>
            <a:r>
              <a:rPr lang="en-US" dirty="0"/>
              <a:t> </a:t>
            </a:r>
            <a:r>
              <a:rPr lang="en-US" dirty="0" err="1"/>
              <a:t>proprietatea</a:t>
            </a:r>
            <a:r>
              <a:rPr lang="en-US" dirty="0"/>
              <a:t> </a:t>
            </a:r>
            <a:r>
              <a:rPr lang="en-US" dirty="0" err="1"/>
              <a:t>statului</a:t>
            </a:r>
            <a:r>
              <a:rPr lang="en-US" dirty="0"/>
              <a:t>/</a:t>
            </a:r>
            <a:r>
              <a:rPr lang="en-US" dirty="0" err="1"/>
              <a:t>unităților</a:t>
            </a:r>
            <a:r>
              <a:rPr lang="en-US" dirty="0"/>
              <a:t> </a:t>
            </a:r>
            <a:r>
              <a:rPr lang="en-US" dirty="0" err="1"/>
              <a:t>administrativ</a:t>
            </a:r>
            <a:r>
              <a:rPr lang="en-US" dirty="0"/>
              <a:t> </a:t>
            </a:r>
            <a:r>
              <a:rPr lang="en-US" dirty="0" err="1"/>
              <a:t>teritoriale</a:t>
            </a:r>
            <a:r>
              <a:rPr lang="en-US" dirty="0"/>
              <a:t>, </a:t>
            </a:r>
            <a:r>
              <a:rPr lang="en-US" dirty="0" err="1"/>
              <a:t>să</a:t>
            </a:r>
            <a:r>
              <a:rPr lang="en-US" dirty="0"/>
              <a:t> </a:t>
            </a:r>
            <a:r>
              <a:rPr lang="en-US" dirty="0" err="1"/>
              <a:t>prezinte</a:t>
            </a:r>
            <a:r>
              <a:rPr lang="en-US" dirty="0"/>
              <a:t> </a:t>
            </a:r>
            <a:r>
              <a:rPr lang="en-US" dirty="0" err="1"/>
              <a:t>acordul</a:t>
            </a:r>
            <a:r>
              <a:rPr lang="en-US" dirty="0"/>
              <a:t> </a:t>
            </a:r>
            <a:r>
              <a:rPr lang="en-US" dirty="0" err="1"/>
              <a:t>administratorului</a:t>
            </a:r>
            <a:r>
              <a:rPr lang="en-US" dirty="0"/>
              <a:t> </a:t>
            </a:r>
            <a:r>
              <a:rPr lang="en-US" dirty="0" err="1"/>
              <a:t>acestuia</a:t>
            </a:r>
            <a:r>
              <a:rPr lang="en-US" dirty="0"/>
              <a:t> </a:t>
            </a:r>
            <a:r>
              <a:rPr lang="en-US" dirty="0" err="1"/>
              <a:t>pentru</a:t>
            </a:r>
            <a:r>
              <a:rPr lang="en-US" dirty="0"/>
              <a:t> </a:t>
            </a:r>
            <a:r>
              <a:rPr lang="en-US" dirty="0" err="1"/>
              <a:t>realizarea</a:t>
            </a:r>
            <a:r>
              <a:rPr lang="en-US" dirty="0"/>
              <a:t> </a:t>
            </a:r>
            <a:r>
              <a:rPr lang="en-US" dirty="0" err="1"/>
              <a:t>investiției</a:t>
            </a:r>
            <a:endParaRPr lang="en-US" dirty="0"/>
          </a:p>
          <a:p>
            <a:r>
              <a:rPr lang="en-US" dirty="0"/>
              <a:t>2. </a:t>
            </a:r>
            <a:r>
              <a:rPr lang="en-US" dirty="0" err="1"/>
              <a:t>Sistemul</a:t>
            </a:r>
            <a:r>
              <a:rPr lang="en-US" dirty="0"/>
              <a:t> de </a:t>
            </a:r>
            <a:r>
              <a:rPr lang="en-US" dirty="0" err="1"/>
              <a:t>irigații</a:t>
            </a:r>
            <a:r>
              <a:rPr lang="en-US" dirty="0"/>
              <a:t> </a:t>
            </a:r>
            <a:r>
              <a:rPr lang="en-US" dirty="0" err="1"/>
              <a:t>prevăzut</a:t>
            </a:r>
            <a:r>
              <a:rPr lang="en-US" dirty="0"/>
              <a:t> </a:t>
            </a:r>
            <a:r>
              <a:rPr lang="en-US" dirty="0" err="1"/>
              <a:t>prin</a:t>
            </a:r>
            <a:r>
              <a:rPr lang="en-US" dirty="0"/>
              <a:t> </a:t>
            </a:r>
            <a:r>
              <a:rPr lang="en-US" dirty="0" err="1"/>
              <a:t>proiect</a:t>
            </a:r>
            <a:r>
              <a:rPr lang="en-US" dirty="0"/>
              <a:t> </a:t>
            </a:r>
            <a:r>
              <a:rPr lang="en-US" dirty="0" err="1"/>
              <a:t>trebuie</a:t>
            </a:r>
            <a:r>
              <a:rPr lang="en-US" dirty="0"/>
              <a:t> </a:t>
            </a:r>
            <a:r>
              <a:rPr lang="en-US" dirty="0" err="1"/>
              <a:t>să</a:t>
            </a:r>
            <a:r>
              <a:rPr lang="en-US" dirty="0"/>
              <a:t> fie </a:t>
            </a:r>
            <a:r>
              <a:rPr lang="en-US" dirty="0" err="1"/>
              <a:t>racordat</a:t>
            </a:r>
            <a:r>
              <a:rPr lang="en-US" dirty="0"/>
              <a:t> la o </a:t>
            </a:r>
            <a:r>
              <a:rPr lang="en-US" dirty="0" err="1"/>
              <a:t>infrastructură</a:t>
            </a:r>
            <a:r>
              <a:rPr lang="en-US" dirty="0"/>
              <a:t> </a:t>
            </a:r>
            <a:r>
              <a:rPr lang="en-US" dirty="0" err="1"/>
              <a:t>principală</a:t>
            </a:r>
            <a:r>
              <a:rPr lang="en-US" dirty="0"/>
              <a:t> </a:t>
            </a:r>
            <a:r>
              <a:rPr lang="en-US" dirty="0" err="1"/>
              <a:t>funcțională</a:t>
            </a:r>
            <a:r>
              <a:rPr lang="en-US" dirty="0"/>
              <a:t> </a:t>
            </a:r>
            <a:r>
              <a:rPr lang="en-US" dirty="0" err="1"/>
              <a:t>sau</a:t>
            </a:r>
            <a:r>
              <a:rPr lang="en-US" dirty="0"/>
              <a:t> </a:t>
            </a:r>
            <a:r>
              <a:rPr lang="en-US" dirty="0" err="1"/>
              <a:t>să</a:t>
            </a:r>
            <a:r>
              <a:rPr lang="en-US" dirty="0"/>
              <a:t> </a:t>
            </a:r>
            <a:r>
              <a:rPr lang="en-US" dirty="0" err="1"/>
              <a:t>facă</a:t>
            </a:r>
            <a:r>
              <a:rPr lang="en-US" dirty="0"/>
              <a:t> </a:t>
            </a:r>
            <a:r>
              <a:rPr lang="en-US" dirty="0" err="1"/>
              <a:t>dovada</a:t>
            </a:r>
            <a:r>
              <a:rPr lang="en-US" dirty="0"/>
              <a:t> </a:t>
            </a:r>
            <a:r>
              <a:rPr lang="en-US" dirty="0" err="1"/>
              <a:t>existenței</a:t>
            </a:r>
            <a:r>
              <a:rPr lang="en-US" dirty="0"/>
              <a:t> </a:t>
            </a:r>
            <a:r>
              <a:rPr lang="en-US" dirty="0" err="1"/>
              <a:t>sursei</a:t>
            </a:r>
            <a:r>
              <a:rPr lang="en-US" dirty="0"/>
              <a:t> de </a:t>
            </a:r>
            <a:r>
              <a:rPr lang="en-US" dirty="0" err="1"/>
              <a:t>apă</a:t>
            </a:r>
            <a:endParaRPr lang="en-US" dirty="0"/>
          </a:p>
          <a:p>
            <a:r>
              <a:rPr lang="en-US" dirty="0"/>
              <a:t>3. </a:t>
            </a:r>
            <a:r>
              <a:rPr lang="en-US" dirty="0" err="1"/>
              <a:t>Sunt</a:t>
            </a:r>
            <a:r>
              <a:rPr lang="en-US" dirty="0"/>
              <a:t> </a:t>
            </a:r>
            <a:r>
              <a:rPr lang="en-US" dirty="0" err="1"/>
              <a:t>respectate</a:t>
            </a:r>
            <a:r>
              <a:rPr lang="en-US" dirty="0"/>
              <a:t> </a:t>
            </a:r>
            <a:r>
              <a:rPr lang="en-US" dirty="0" err="1"/>
              <a:t>condițiile</a:t>
            </a:r>
            <a:r>
              <a:rPr lang="en-US" dirty="0"/>
              <a:t> </a:t>
            </a:r>
            <a:r>
              <a:rPr lang="en-US" dirty="0" err="1"/>
              <a:t>specificate</a:t>
            </a:r>
            <a:r>
              <a:rPr lang="en-US" dirty="0"/>
              <a:t> </a:t>
            </a:r>
            <a:r>
              <a:rPr lang="en-US" dirty="0" err="1"/>
              <a:t>în</a:t>
            </a:r>
            <a:r>
              <a:rPr lang="en-US" dirty="0"/>
              <a:t> art. 74 din </a:t>
            </a:r>
            <a:r>
              <a:rPr lang="en-US" dirty="0" err="1"/>
              <a:t>Regulamentul</a:t>
            </a:r>
            <a:r>
              <a:rPr lang="en-US" dirty="0"/>
              <a:t> (UE) </a:t>
            </a:r>
            <a:r>
              <a:rPr lang="en-US" dirty="0" err="1"/>
              <a:t>nr</a:t>
            </a:r>
            <a:r>
              <a:rPr lang="en-US" dirty="0"/>
              <a:t>. 2115/2021</a:t>
            </a:r>
          </a:p>
          <a:p>
            <a:r>
              <a:rPr lang="en-US" dirty="0"/>
              <a:t>4. La </a:t>
            </a:r>
            <a:r>
              <a:rPr lang="en-US" dirty="0" err="1"/>
              <a:t>nivelul</a:t>
            </a:r>
            <a:r>
              <a:rPr lang="en-US" dirty="0"/>
              <a:t> </a:t>
            </a:r>
            <a:r>
              <a:rPr lang="en-US" dirty="0" err="1"/>
              <a:t>proiectului</a:t>
            </a:r>
            <a:r>
              <a:rPr lang="en-US" dirty="0"/>
              <a:t>, </a:t>
            </a:r>
            <a:r>
              <a:rPr lang="en-US" dirty="0" err="1"/>
              <a:t>este</a:t>
            </a:r>
            <a:r>
              <a:rPr lang="en-US" dirty="0"/>
              <a:t> </a:t>
            </a:r>
            <a:r>
              <a:rPr lang="en-US" dirty="0" err="1"/>
              <a:t>demonstrat</a:t>
            </a:r>
            <a:r>
              <a:rPr lang="en-US" dirty="0"/>
              <a:t> </a:t>
            </a:r>
            <a:r>
              <a:rPr lang="en-US" dirty="0" err="1"/>
              <a:t>faptul</a:t>
            </a:r>
            <a:r>
              <a:rPr lang="en-US" dirty="0"/>
              <a:t> </a:t>
            </a:r>
            <a:r>
              <a:rPr lang="en-US" dirty="0" err="1"/>
              <a:t>că</a:t>
            </a:r>
            <a:r>
              <a:rPr lang="en-US" dirty="0"/>
              <a:t>:</a:t>
            </a:r>
          </a:p>
          <a:p>
            <a:pPr lvl="1"/>
            <a:r>
              <a:rPr lang="en-US" dirty="0"/>
              <a:t>a) </a:t>
            </a:r>
            <a:r>
              <a:rPr lang="en-US" dirty="0" err="1"/>
              <a:t>în</a:t>
            </a:r>
            <a:r>
              <a:rPr lang="en-US" dirty="0"/>
              <a:t> </a:t>
            </a:r>
            <a:r>
              <a:rPr lang="en-US" dirty="0" err="1"/>
              <a:t>urma</a:t>
            </a:r>
            <a:r>
              <a:rPr lang="en-US" dirty="0"/>
              <a:t> </a:t>
            </a:r>
            <a:r>
              <a:rPr lang="en-US" dirty="0" err="1"/>
              <a:t>evaluării</a:t>
            </a:r>
            <a:r>
              <a:rPr lang="en-US" dirty="0"/>
              <a:t> ex-ante, </a:t>
            </a:r>
            <a:r>
              <a:rPr lang="en-US" dirty="0" err="1"/>
              <a:t>investiţia</a:t>
            </a:r>
            <a:r>
              <a:rPr lang="en-US" dirty="0"/>
              <a:t> </a:t>
            </a:r>
            <a:r>
              <a:rPr lang="en-US" dirty="0" err="1"/>
              <a:t>asigură</a:t>
            </a:r>
            <a:r>
              <a:rPr lang="en-US" dirty="0"/>
              <a:t> </a:t>
            </a:r>
            <a:r>
              <a:rPr lang="en-US" dirty="0" err="1"/>
              <a:t>posibile</a:t>
            </a:r>
            <a:r>
              <a:rPr lang="en-US" dirty="0"/>
              <a:t> </a:t>
            </a:r>
            <a:r>
              <a:rPr lang="en-US" dirty="0" err="1"/>
              <a:t>economii</a:t>
            </a:r>
            <a:r>
              <a:rPr lang="en-US" dirty="0"/>
              <a:t> de </a:t>
            </a:r>
            <a:r>
              <a:rPr lang="en-US" dirty="0" err="1"/>
              <a:t>apă</a:t>
            </a:r>
            <a:r>
              <a:rPr lang="en-US" dirty="0"/>
              <a:t> de minimum </a:t>
            </a:r>
            <a:r>
              <a:rPr lang="en-US" dirty="0" smtClean="0"/>
              <a:t>8% </a:t>
            </a:r>
            <a:r>
              <a:rPr lang="en-US" dirty="0" err="1" smtClean="0"/>
              <a:t>și</a:t>
            </a:r>
            <a:endParaRPr lang="en-US" dirty="0"/>
          </a:p>
          <a:p>
            <a:pPr lvl="1"/>
            <a:r>
              <a:rPr lang="en-US" dirty="0"/>
              <a:t>b) </a:t>
            </a:r>
            <a:r>
              <a:rPr lang="en-US" dirty="0" err="1"/>
              <a:t>în</a:t>
            </a:r>
            <a:r>
              <a:rPr lang="en-US" dirty="0"/>
              <a:t> </a:t>
            </a:r>
            <a:r>
              <a:rPr lang="en-US" dirty="0" err="1"/>
              <a:t>cazul</a:t>
            </a:r>
            <a:r>
              <a:rPr lang="en-US" dirty="0"/>
              <a:t> </a:t>
            </a:r>
            <a:r>
              <a:rPr lang="en-US" dirty="0" err="1"/>
              <a:t>în</a:t>
            </a:r>
            <a:r>
              <a:rPr lang="en-US" dirty="0"/>
              <a:t> care </a:t>
            </a:r>
            <a:r>
              <a:rPr lang="en-US" dirty="0" err="1"/>
              <a:t>investiţia</a:t>
            </a:r>
            <a:r>
              <a:rPr lang="en-US" dirty="0"/>
              <a:t> </a:t>
            </a:r>
            <a:r>
              <a:rPr lang="en-US" dirty="0" err="1"/>
              <a:t>afectează</a:t>
            </a:r>
            <a:r>
              <a:rPr lang="en-US" dirty="0"/>
              <a:t> </a:t>
            </a:r>
            <a:r>
              <a:rPr lang="en-US" dirty="0" err="1"/>
              <a:t>corpuri</a:t>
            </a:r>
            <a:r>
              <a:rPr lang="en-US" dirty="0"/>
              <a:t> de </a:t>
            </a:r>
            <a:r>
              <a:rPr lang="en-US" dirty="0" err="1"/>
              <a:t>apă</a:t>
            </a:r>
            <a:r>
              <a:rPr lang="en-US" dirty="0"/>
              <a:t> </a:t>
            </a:r>
            <a:r>
              <a:rPr lang="en-US" dirty="0" err="1"/>
              <a:t>subterană</a:t>
            </a:r>
            <a:r>
              <a:rPr lang="en-US" dirty="0"/>
              <a:t> </a:t>
            </a:r>
            <a:r>
              <a:rPr lang="en-US" dirty="0" err="1"/>
              <a:t>sau</a:t>
            </a:r>
            <a:r>
              <a:rPr lang="en-US" dirty="0"/>
              <a:t> de </a:t>
            </a:r>
            <a:r>
              <a:rPr lang="en-US" dirty="0" err="1"/>
              <a:t>suprafaţă</a:t>
            </a:r>
            <a:r>
              <a:rPr lang="en-US" dirty="0"/>
              <a:t> care au </a:t>
            </a:r>
            <a:r>
              <a:rPr lang="en-US" dirty="0" err="1"/>
              <a:t>fost</a:t>
            </a:r>
            <a:r>
              <a:rPr lang="en-US" dirty="0"/>
              <a:t> </a:t>
            </a:r>
            <a:r>
              <a:rPr lang="en-US" dirty="0" err="1"/>
              <a:t>identificate</a:t>
            </a:r>
            <a:r>
              <a:rPr lang="en-US" dirty="0"/>
              <a:t> ca </a:t>
            </a:r>
            <a:r>
              <a:rPr lang="en-US" dirty="0" err="1"/>
              <a:t>nesatisfăcătoare</a:t>
            </a:r>
            <a:r>
              <a:rPr lang="en-US" dirty="0"/>
              <a:t> </a:t>
            </a:r>
            <a:r>
              <a:rPr lang="en-US" dirty="0" err="1"/>
              <a:t>în</a:t>
            </a:r>
            <a:r>
              <a:rPr lang="en-US" dirty="0"/>
              <a:t> </a:t>
            </a:r>
            <a:r>
              <a:rPr lang="en-US" dirty="0" err="1"/>
              <a:t>planul</a:t>
            </a:r>
            <a:r>
              <a:rPr lang="en-US" dirty="0"/>
              <a:t> </a:t>
            </a:r>
            <a:r>
              <a:rPr lang="en-US" dirty="0" err="1"/>
              <a:t>coresupunzător</a:t>
            </a:r>
            <a:r>
              <a:rPr lang="en-US" dirty="0"/>
              <a:t> de management al </a:t>
            </a:r>
            <a:r>
              <a:rPr lang="en-US" dirty="0" err="1"/>
              <a:t>bazinului</a:t>
            </a:r>
            <a:r>
              <a:rPr lang="en-US" dirty="0"/>
              <a:t> </a:t>
            </a:r>
            <a:r>
              <a:rPr lang="en-US" dirty="0" err="1"/>
              <a:t>hidrografic</a:t>
            </a:r>
            <a:r>
              <a:rPr lang="en-US" dirty="0"/>
              <a:t> din motive legate de </a:t>
            </a:r>
            <a:r>
              <a:rPr lang="en-US" dirty="0" err="1"/>
              <a:t>cantitatea</a:t>
            </a:r>
            <a:r>
              <a:rPr lang="en-US" dirty="0"/>
              <a:t> de </a:t>
            </a:r>
            <a:r>
              <a:rPr lang="en-US" dirty="0" err="1"/>
              <a:t>apă</a:t>
            </a:r>
            <a:r>
              <a:rPr lang="en-US" dirty="0"/>
              <a:t>, </a:t>
            </a:r>
            <a:r>
              <a:rPr lang="en-US" dirty="0" err="1"/>
              <a:t>este</a:t>
            </a:r>
            <a:r>
              <a:rPr lang="en-US" dirty="0"/>
              <a:t> </a:t>
            </a:r>
            <a:r>
              <a:rPr lang="en-US" dirty="0" err="1"/>
              <a:t>realizată</a:t>
            </a:r>
            <a:r>
              <a:rPr lang="en-US" dirty="0"/>
              <a:t> o </a:t>
            </a:r>
            <a:r>
              <a:rPr lang="en-US" dirty="0" err="1"/>
              <a:t>reducere</a:t>
            </a:r>
            <a:r>
              <a:rPr lang="en-US" dirty="0"/>
              <a:t> </a:t>
            </a:r>
            <a:r>
              <a:rPr lang="en-US" dirty="0" err="1"/>
              <a:t>efectivă</a:t>
            </a:r>
            <a:r>
              <a:rPr lang="en-US" dirty="0"/>
              <a:t> a </a:t>
            </a:r>
            <a:r>
              <a:rPr lang="en-US" dirty="0" err="1"/>
              <a:t>utilizării</a:t>
            </a:r>
            <a:r>
              <a:rPr lang="en-US" dirty="0"/>
              <a:t> </a:t>
            </a:r>
            <a:r>
              <a:rPr lang="en-US" dirty="0" err="1"/>
              <a:t>apei</a:t>
            </a:r>
            <a:r>
              <a:rPr lang="en-US" dirty="0"/>
              <a:t> de minimum 50% din </a:t>
            </a:r>
            <a:r>
              <a:rPr lang="en-US" dirty="0" err="1"/>
              <a:t>posibilele</a:t>
            </a:r>
            <a:r>
              <a:rPr lang="en-US" dirty="0"/>
              <a:t> </a:t>
            </a:r>
            <a:r>
              <a:rPr lang="en-US" dirty="0" err="1"/>
              <a:t>economii</a:t>
            </a:r>
            <a:r>
              <a:rPr lang="en-US" dirty="0"/>
              <a:t> </a:t>
            </a:r>
            <a:r>
              <a:rPr lang="en-US" dirty="0" err="1"/>
              <a:t>stabilite</a:t>
            </a:r>
            <a:r>
              <a:rPr lang="en-US" dirty="0"/>
              <a:t> la </a:t>
            </a:r>
            <a:r>
              <a:rPr lang="en-US" dirty="0" err="1"/>
              <a:t>punctul</a:t>
            </a:r>
            <a:r>
              <a:rPr lang="en-US" dirty="0"/>
              <a:t> a) </a:t>
            </a:r>
            <a:r>
              <a:rPr lang="en-US" dirty="0" err="1"/>
              <a:t>sau</a:t>
            </a:r>
            <a:r>
              <a:rPr lang="en-US" dirty="0"/>
              <a:t> </a:t>
            </a:r>
            <a:r>
              <a:rPr lang="en-US" dirty="0" err="1"/>
              <a:t>în</a:t>
            </a:r>
            <a:r>
              <a:rPr lang="en-US" dirty="0"/>
              <a:t> </a:t>
            </a:r>
            <a:r>
              <a:rPr lang="en-US" dirty="0" err="1"/>
              <a:t>conformitate</a:t>
            </a:r>
            <a:r>
              <a:rPr lang="en-US" dirty="0"/>
              <a:t> cu </a:t>
            </a:r>
            <a:r>
              <a:rPr lang="en-US" dirty="0" err="1"/>
              <a:t>procentul</a:t>
            </a:r>
            <a:r>
              <a:rPr lang="en-US" dirty="0"/>
              <a:t> </a:t>
            </a:r>
            <a:r>
              <a:rPr lang="en-US" dirty="0" err="1"/>
              <a:t>stabilit</a:t>
            </a:r>
            <a:r>
              <a:rPr lang="en-US" dirty="0"/>
              <a:t> de </a:t>
            </a:r>
            <a:r>
              <a:rPr lang="en-US" dirty="0" err="1"/>
              <a:t>autoritatea</a:t>
            </a:r>
            <a:r>
              <a:rPr lang="en-US" dirty="0"/>
              <a:t> </a:t>
            </a:r>
            <a:r>
              <a:rPr lang="en-US" dirty="0" err="1"/>
              <a:t>competentă</a:t>
            </a:r>
            <a:r>
              <a:rPr lang="en-US" dirty="0"/>
              <a:t> (</a:t>
            </a:r>
            <a:r>
              <a:rPr lang="en-US" dirty="0" err="1"/>
              <a:t>dacă</a:t>
            </a:r>
            <a:r>
              <a:rPr lang="en-US" dirty="0"/>
              <a:t> </a:t>
            </a:r>
            <a:r>
              <a:rPr lang="en-US" dirty="0" err="1"/>
              <a:t>este</a:t>
            </a:r>
            <a:r>
              <a:rPr lang="en-US" dirty="0"/>
              <a:t> </a:t>
            </a:r>
            <a:r>
              <a:rPr lang="en-US" dirty="0" err="1"/>
              <a:t>cazul</a:t>
            </a:r>
            <a:r>
              <a:rPr lang="en-US" dirty="0"/>
              <a:t>), care </a:t>
            </a:r>
            <a:r>
              <a:rPr lang="en-US" dirty="0" err="1"/>
              <a:t>să</a:t>
            </a:r>
            <a:r>
              <a:rPr lang="en-US" dirty="0"/>
              <a:t> </a:t>
            </a:r>
            <a:r>
              <a:rPr lang="en-US" dirty="0" err="1"/>
              <a:t>contribuie</a:t>
            </a:r>
            <a:r>
              <a:rPr lang="en-US" dirty="0"/>
              <a:t> la </a:t>
            </a:r>
            <a:r>
              <a:rPr lang="en-US" dirty="0" err="1"/>
              <a:t>atingerea</a:t>
            </a:r>
            <a:r>
              <a:rPr lang="en-US" dirty="0"/>
              <a:t> </a:t>
            </a:r>
            <a:r>
              <a:rPr lang="en-US" dirty="0" err="1"/>
              <a:t>stării</a:t>
            </a:r>
            <a:r>
              <a:rPr lang="en-US" dirty="0"/>
              <a:t> </a:t>
            </a:r>
            <a:r>
              <a:rPr lang="en-US" dirty="0" err="1"/>
              <a:t>bune</a:t>
            </a:r>
            <a:r>
              <a:rPr lang="en-US" dirty="0"/>
              <a:t> a </a:t>
            </a:r>
            <a:r>
              <a:rPr lang="en-US" dirty="0" err="1"/>
              <a:t>acelor</a:t>
            </a:r>
            <a:r>
              <a:rPr lang="en-US" dirty="0"/>
              <a:t> </a:t>
            </a:r>
            <a:r>
              <a:rPr lang="en-US" dirty="0" err="1"/>
              <a:t>corpuri</a:t>
            </a:r>
            <a:r>
              <a:rPr lang="en-US" dirty="0"/>
              <a:t> de </a:t>
            </a:r>
            <a:r>
              <a:rPr lang="en-US" dirty="0" err="1"/>
              <a:t>apă</a:t>
            </a:r>
            <a:endParaRPr lang="ro-RO" b="1" i="1" dirty="0">
              <a:solidFill>
                <a:srgbClr val="0070C0"/>
              </a:solidFill>
            </a:endParaRPr>
          </a:p>
        </p:txBody>
      </p:sp>
    </p:spTree>
    <p:extLst>
      <p:ext uri="{BB962C8B-B14F-4D97-AF65-F5344CB8AC3E}">
        <p14:creationId xmlns:p14="http://schemas.microsoft.com/office/powerpoint/2010/main" val="1172036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53474" y="529213"/>
            <a:ext cx="59485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o-RO" sz="3600" dirty="0">
                <a:solidFill>
                  <a:schemeClr val="accent2"/>
                </a:solidFill>
                <a:effectLst>
                  <a:outerShdw blurRad="38100" dist="38100" dir="2700000" algn="tl">
                    <a:srgbClr val="000000">
                      <a:alpha val="43137"/>
                    </a:srgbClr>
                  </a:outerShdw>
                </a:effectLst>
                <a:latin typeface="Algerian" panose="04020705040A02060702" pitchFamily="82" charset="0"/>
              </a:rPr>
              <a:t>BUGETUL PAC 2021</a:t>
            </a:r>
            <a:r>
              <a:rPr lang="en-US" sz="3600" dirty="0">
                <a:solidFill>
                  <a:schemeClr val="accent2"/>
                </a:solidFill>
                <a:effectLst>
                  <a:outerShdw blurRad="38100" dist="38100" dir="2700000" algn="tl">
                    <a:srgbClr val="000000">
                      <a:alpha val="43137"/>
                    </a:srgbClr>
                  </a:outerShdw>
                </a:effectLst>
                <a:latin typeface="Algerian" panose="04020705040A02060702" pitchFamily="82" charset="0"/>
              </a:rPr>
              <a:t> </a:t>
            </a:r>
            <a:r>
              <a:rPr lang="ro-RO" sz="3600" dirty="0">
                <a:solidFill>
                  <a:schemeClr val="accent2"/>
                </a:solidFill>
                <a:effectLst>
                  <a:outerShdw blurRad="38100" dist="38100" dir="2700000" algn="tl">
                    <a:srgbClr val="000000">
                      <a:alpha val="43137"/>
                    </a:srgbClr>
                  </a:outerShdw>
                </a:effectLst>
                <a:latin typeface="Algerian" panose="04020705040A02060702" pitchFamily="82" charset="0"/>
              </a:rPr>
              <a:t>-</a:t>
            </a:r>
            <a:r>
              <a:rPr lang="en-US" sz="3600" dirty="0">
                <a:solidFill>
                  <a:schemeClr val="accent2"/>
                </a:solidFill>
                <a:effectLst>
                  <a:outerShdw blurRad="38100" dist="38100" dir="2700000" algn="tl">
                    <a:srgbClr val="000000">
                      <a:alpha val="43137"/>
                    </a:srgbClr>
                  </a:outerShdw>
                </a:effectLst>
                <a:latin typeface="Algerian" panose="04020705040A02060702" pitchFamily="82" charset="0"/>
              </a:rPr>
              <a:t> </a:t>
            </a:r>
            <a:r>
              <a:rPr lang="ro-RO" sz="3600" dirty="0">
                <a:solidFill>
                  <a:schemeClr val="accent2"/>
                </a:solidFill>
                <a:effectLst>
                  <a:outerShdw blurRad="38100" dist="38100" dir="2700000" algn="tl">
                    <a:srgbClr val="000000">
                      <a:alpha val="43137"/>
                    </a:srgbClr>
                  </a:outerShdw>
                </a:effectLst>
                <a:latin typeface="Algerian" panose="04020705040A02060702" pitchFamily="82" charset="0"/>
              </a:rPr>
              <a:t>2027</a:t>
            </a:r>
            <a:endParaRPr lang="pt-BR" sz="3600" dirty="0">
              <a:solidFill>
                <a:schemeClr val="accent2"/>
              </a:solidFill>
              <a:effectLst>
                <a:outerShdw blurRad="38100" dist="38100" dir="2700000" algn="tl">
                  <a:srgbClr val="000000">
                    <a:alpha val="43137"/>
                  </a:srgbClr>
                </a:outerShdw>
              </a:effectLst>
              <a:latin typeface="Algerian" panose="04020705040A02060702" pitchFamily="82" charset="0"/>
            </a:endParaRPr>
          </a:p>
        </p:txBody>
      </p:sp>
      <p:sp>
        <p:nvSpPr>
          <p:cNvPr id="19459" name="Rectangle 2"/>
          <p:cNvSpPr>
            <a:spLocks noChangeArrowheads="1"/>
          </p:cNvSpPr>
          <p:nvPr/>
        </p:nvSpPr>
        <p:spPr bwMode="auto">
          <a:xfrm>
            <a:off x="1457326" y="1864903"/>
            <a:ext cx="943741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85750" indent="-285750" algn="just">
              <a:buFont typeface="Wingdings" panose="05000000000000000000" pitchFamily="2" charset="2"/>
              <a:buChar char="Ø"/>
            </a:pPr>
            <a:r>
              <a:rPr lang="ro-RO" altLang="en-US" b="1" dirty="0"/>
              <a:t>Propunerea Comisiei pentru cadrul financiar multianual (CFM) aferent perioadei 2021-2027 include 365 de mi</a:t>
            </a:r>
            <a:r>
              <a:rPr lang="en-US" altLang="en-US" b="1" dirty="0" err="1"/>
              <a:t>liarde</a:t>
            </a:r>
            <a:r>
              <a:rPr lang="ro-RO" altLang="en-US" b="1" dirty="0"/>
              <a:t> EUR pentru PAC (în prețuri curente). Acest cuantum corespunde unei proporții medii de 28,5 % din bugetul general al UE pentru perioada 2021-2027.</a:t>
            </a:r>
            <a:endParaRPr lang="en-US" altLang="en-US" b="1" dirty="0"/>
          </a:p>
          <a:p>
            <a:pPr marL="285750" indent="-285750" algn="just">
              <a:buFont typeface="Wingdings" panose="05000000000000000000" pitchFamily="2" charset="2"/>
              <a:buChar char="Ø"/>
            </a:pPr>
            <a:endParaRPr lang="ro-RO" altLang="en-US" b="1" dirty="0"/>
          </a:p>
          <a:p>
            <a:pPr marL="285750" indent="-285750" algn="just">
              <a:buFont typeface="Wingdings" panose="05000000000000000000" pitchFamily="2" charset="2"/>
              <a:buChar char="Ø"/>
            </a:pPr>
            <a:r>
              <a:rPr lang="ro-RO" altLang="en-US" dirty="0"/>
              <a:t>Pentru România este propusă suma de </a:t>
            </a:r>
            <a:r>
              <a:rPr lang="ro-RO" altLang="en-US" b="1" dirty="0"/>
              <a:t>20,5 miliarde EUR </a:t>
            </a:r>
            <a:r>
              <a:rPr lang="ro-RO" altLang="en-US" dirty="0"/>
              <a:t>din care 13,3 miliarde este destinată plăților directe, 363 mil EUR alocate către măsurile de sprijinire a pieței (FEGA), </a:t>
            </a:r>
            <a:r>
              <a:rPr lang="en-US" altLang="en-US" dirty="0" err="1"/>
              <a:t>iar</a:t>
            </a:r>
            <a:r>
              <a:rPr lang="en-US" altLang="en-US" dirty="0"/>
              <a:t> </a:t>
            </a:r>
            <a:r>
              <a:rPr lang="ro-RO" altLang="en-US" dirty="0"/>
              <a:t>6,7 </a:t>
            </a:r>
            <a:r>
              <a:rPr lang="en-US" altLang="en-US" dirty="0" err="1"/>
              <a:t>miliarde</a:t>
            </a:r>
            <a:r>
              <a:rPr lang="en-US" altLang="en-US" dirty="0"/>
              <a:t> </a:t>
            </a:r>
            <a:r>
              <a:rPr lang="ro-RO" altLang="en-US" dirty="0"/>
              <a:t>EUR</a:t>
            </a:r>
            <a:r>
              <a:rPr lang="en-US" altLang="en-US" dirty="0"/>
              <a:t> </a:t>
            </a:r>
            <a:r>
              <a:rPr lang="ro-RO" altLang="en-US" dirty="0"/>
              <a:t>alocate pentru dezvoltarea rurală (FEADR).</a:t>
            </a:r>
            <a:endParaRPr lang="en-US" altLang="en-US" dirty="0"/>
          </a:p>
          <a:p>
            <a:pPr marL="285750" indent="-285750" algn="just">
              <a:buFont typeface="Wingdings" panose="05000000000000000000" pitchFamily="2" charset="2"/>
              <a:buChar char="Ø"/>
            </a:pPr>
            <a:endParaRPr lang="en-US" altLang="en-US" dirty="0"/>
          </a:p>
          <a:p>
            <a:pPr marL="285750" indent="-285750" algn="just">
              <a:buFont typeface="Wingdings" panose="05000000000000000000" pitchFamily="2" charset="2"/>
              <a:buChar char="Ø"/>
            </a:pPr>
            <a:r>
              <a:rPr lang="ro-RO" altLang="en-US" dirty="0"/>
              <a:t>Propunerea Comisiei pentru CFM include totodată </a:t>
            </a:r>
            <a:r>
              <a:rPr lang="ro-RO" altLang="en-US" dirty="0" err="1"/>
              <a:t>şi</a:t>
            </a:r>
            <a:r>
              <a:rPr lang="ro-RO" altLang="en-US" dirty="0"/>
              <a:t> </a:t>
            </a:r>
            <a:r>
              <a:rPr lang="ro-RO" altLang="en-US" b="1" dirty="0"/>
              <a:t>o rată de </a:t>
            </a:r>
            <a:r>
              <a:rPr lang="ro-RO" altLang="en-US" b="1" dirty="0" err="1"/>
              <a:t>cofinanţare</a:t>
            </a:r>
            <a:r>
              <a:rPr lang="ro-RO" altLang="en-US" b="1" dirty="0"/>
              <a:t> mai mare a Statelor Membre</a:t>
            </a:r>
            <a:r>
              <a:rPr lang="ro-RO" altLang="en-US" dirty="0"/>
              <a:t>, de la </a:t>
            </a:r>
            <a:r>
              <a:rPr lang="ro-RO" altLang="en-US" dirty="0" err="1"/>
              <a:t>aprox</a:t>
            </a:r>
            <a:r>
              <a:rPr lang="ro-RO" altLang="en-US" dirty="0"/>
              <a:t> 85% FEADR cat este în prezent la o </a:t>
            </a:r>
            <a:r>
              <a:rPr lang="ro-RO" altLang="en-US" dirty="0" err="1"/>
              <a:t>variaţie</a:t>
            </a:r>
            <a:r>
              <a:rPr lang="ro-RO" altLang="en-US" dirty="0"/>
              <a:t> cuprinsă între 65 </a:t>
            </a:r>
            <a:r>
              <a:rPr lang="ro-RO" altLang="en-US" dirty="0" err="1"/>
              <a:t>şi</a:t>
            </a:r>
            <a:r>
              <a:rPr lang="ro-RO" altLang="en-US" dirty="0"/>
              <a:t> 80%, ceea ce duce la 9.3 mld euro buget total Pilon II. </a:t>
            </a:r>
            <a:r>
              <a:rPr lang="ro-RO" altLang="en-US" b="1" dirty="0"/>
              <a:t> </a:t>
            </a:r>
            <a:endParaRPr lang="en-US" altLang="en-US" b="1" dirty="0"/>
          </a:p>
          <a:p>
            <a:pPr marL="285750" indent="-285750" algn="just">
              <a:buFont typeface="Wingdings" panose="05000000000000000000" pitchFamily="2" charset="2"/>
              <a:buChar char="Ø"/>
            </a:pPr>
            <a:endParaRPr lang="ro-RO" altLang="en-US" b="1" dirty="0"/>
          </a:p>
          <a:p>
            <a:pPr marL="285750" indent="-285750" algn="just">
              <a:buFont typeface="Wingdings" panose="05000000000000000000" pitchFamily="2" charset="2"/>
              <a:buChar char="Ø"/>
            </a:pPr>
            <a:r>
              <a:rPr lang="ro-RO" altLang="en-US" dirty="0"/>
              <a:t>Propunerea MADR este ca pentru Pilonul II să se </a:t>
            </a:r>
            <a:r>
              <a:rPr lang="ro-RO" altLang="en-US" dirty="0" err="1"/>
              <a:t>menţină</a:t>
            </a:r>
            <a:r>
              <a:rPr lang="ro-RO" altLang="en-US" dirty="0"/>
              <a:t> alocarea din FEADR cel </a:t>
            </a:r>
            <a:r>
              <a:rPr lang="ro-RO" altLang="en-US" dirty="0" err="1"/>
              <a:t>puţin</a:t>
            </a:r>
            <a:r>
              <a:rPr lang="ro-RO" altLang="en-US" dirty="0"/>
              <a:t> la nivelul actualei perioade.</a:t>
            </a:r>
            <a:endParaRPr lang="ro-RO" altLang="en-US" b="1" dirty="0"/>
          </a:p>
        </p:txBody>
      </p:sp>
      <p:grpSp>
        <p:nvGrpSpPr>
          <p:cNvPr id="4" name="Group 25"/>
          <p:cNvGrpSpPr>
            <a:grpSpLocks/>
          </p:cNvGrpSpPr>
          <p:nvPr/>
        </p:nvGrpSpPr>
        <p:grpSpPr bwMode="auto">
          <a:xfrm>
            <a:off x="1143001" y="1063625"/>
            <a:ext cx="9915525" cy="439738"/>
            <a:chOff x="-9526" y="1453588"/>
            <a:chExt cx="9915526" cy="438712"/>
          </a:xfrm>
        </p:grpSpPr>
        <p:grpSp>
          <p:nvGrpSpPr>
            <p:cNvPr id="5" name="Group 5"/>
            <p:cNvGrpSpPr>
              <a:grpSpLocks/>
            </p:cNvGrpSpPr>
            <p:nvPr/>
          </p:nvGrpSpPr>
          <p:grpSpPr bwMode="auto">
            <a:xfrm>
              <a:off x="-9525" y="1455738"/>
              <a:ext cx="9915525" cy="436562"/>
              <a:chOff x="-10160" y="1837006"/>
              <a:chExt cx="9916160" cy="435655"/>
            </a:xfrm>
          </p:grpSpPr>
          <p:cxnSp>
            <p:nvCxnSpPr>
              <p:cNvPr id="7" name="Straight Connector 6"/>
              <p:cNvCxnSpPr/>
              <p:nvPr/>
            </p:nvCxnSpPr>
            <p:spPr>
              <a:xfrm>
                <a:off x="304184" y="2057712"/>
                <a:ext cx="9601816" cy="15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Pentagon 8"/>
              <p:cNvSpPr/>
              <p:nvPr/>
            </p:nvSpPr>
            <p:spPr>
              <a:xfrm>
                <a:off x="-10161" y="1836441"/>
                <a:ext cx="1295483" cy="436220"/>
              </a:xfrm>
              <a:prstGeom prst="homePlate">
                <a:avLst/>
              </a:prstGeom>
              <a:solidFill>
                <a:srgbClr val="00B050"/>
              </a:solidFill>
              <a:ln/>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endParaRPr lang="en-US" sz="2000" b="1" dirty="0">
                  <a:solidFill>
                    <a:schemeClr val="bg1"/>
                  </a:solidFill>
                  <a:effectLst>
                    <a:outerShdw blurRad="38100" dist="38100" dir="2700000" algn="tl">
                      <a:srgbClr val="000000">
                        <a:alpha val="43137"/>
                      </a:srgbClr>
                    </a:outerShdw>
                  </a:effectLst>
                </a:endParaRPr>
              </a:p>
            </p:txBody>
          </p:sp>
        </p:grpSp>
        <p:sp>
          <p:nvSpPr>
            <p:cNvPr id="6" name="Pentagon 5"/>
            <p:cNvSpPr/>
            <p:nvPr/>
          </p:nvSpPr>
          <p:spPr bwMode="auto">
            <a:xfrm>
              <a:off x="-9526" y="1453588"/>
              <a:ext cx="1295400" cy="437128"/>
            </a:xfrm>
            <a:prstGeom prst="homePlate">
              <a:avLst/>
            </a:prstGeom>
            <a:solidFill>
              <a:srgbClr val="00B050"/>
            </a:solidFill>
            <a:ln/>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endParaRPr lang="en-US" sz="20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9286853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60</a:t>
            </a:fld>
            <a:endParaRPr lang="ro-RO" dirty="0"/>
          </a:p>
        </p:txBody>
      </p:sp>
      <p:sp>
        <p:nvSpPr>
          <p:cNvPr id="3" name="Rectangle 2"/>
          <p:cNvSpPr/>
          <p:nvPr/>
        </p:nvSpPr>
        <p:spPr>
          <a:xfrm>
            <a:off x="720435" y="1025634"/>
            <a:ext cx="10745809" cy="5478423"/>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26</a:t>
            </a:r>
            <a:r>
              <a:rPr lang="en-US" b="1" u="sng" dirty="0">
                <a:solidFill>
                  <a:srgbClr val="0070C0"/>
                </a:solidFill>
              </a:rPr>
              <a:t> –</a:t>
            </a:r>
            <a:r>
              <a:rPr lang="ro-RO" b="1" u="sng" dirty="0">
                <a:solidFill>
                  <a:srgbClr val="0070C0"/>
                </a:solidFill>
              </a:rPr>
              <a:t> Înființarea sistemelor de irigații</a:t>
            </a:r>
            <a:r>
              <a:rPr lang="ro-RO" b="1" dirty="0">
                <a:solidFill>
                  <a:srgbClr val="0070C0"/>
                </a:solidFill>
              </a:rPr>
              <a:t>			</a:t>
            </a:r>
            <a:r>
              <a:rPr lang="ro-RO" b="1" i="1" dirty="0">
                <a:solidFill>
                  <a:srgbClr val="0070C0"/>
                </a:solidFill>
              </a:rPr>
              <a:t>Alocare publică</a:t>
            </a:r>
            <a:r>
              <a:rPr lang="en-US" b="1" i="1" dirty="0">
                <a:solidFill>
                  <a:srgbClr val="0070C0"/>
                </a:solidFill>
              </a:rPr>
              <a:t>: 102</a:t>
            </a:r>
            <a:r>
              <a:rPr lang="ro-RO" b="1" i="1" dirty="0">
                <a:solidFill>
                  <a:srgbClr val="0070C0"/>
                </a:solidFill>
              </a:rPr>
              <a:t>.</a:t>
            </a:r>
            <a:r>
              <a:rPr lang="en-US" b="1" i="1" dirty="0">
                <a:solidFill>
                  <a:srgbClr val="0070C0"/>
                </a:solidFill>
              </a:rPr>
              <a:t>421</a:t>
            </a:r>
            <a:r>
              <a:rPr lang="ro-RO" b="1" i="1" dirty="0">
                <a:solidFill>
                  <a:srgbClr val="0070C0"/>
                </a:solidFill>
              </a:rPr>
              <a:t>.</a:t>
            </a:r>
            <a:r>
              <a:rPr lang="en-US" b="1" i="1" dirty="0">
                <a:solidFill>
                  <a:srgbClr val="0070C0"/>
                </a:solidFill>
              </a:rPr>
              <a:t>176 </a:t>
            </a:r>
            <a:r>
              <a:rPr lang="ro-RO" b="1" i="1" dirty="0">
                <a:solidFill>
                  <a:srgbClr val="0070C0"/>
                </a:solidFill>
              </a:rPr>
              <a:t> </a:t>
            </a:r>
            <a:r>
              <a:rPr lang="en-US" b="1" i="1" dirty="0">
                <a:solidFill>
                  <a:srgbClr val="0070C0"/>
                </a:solidFill>
              </a:rPr>
              <a:t>Euro</a:t>
            </a:r>
            <a:endParaRPr lang="ro-RO" b="1" i="1" dirty="0">
              <a:solidFill>
                <a:srgbClr val="0070C0"/>
              </a:solidFill>
            </a:endParaRPr>
          </a:p>
          <a:p>
            <a:endParaRPr lang="ro-RO" b="1" dirty="0"/>
          </a:p>
          <a:p>
            <a:r>
              <a:rPr lang="ro-RO" b="1" dirty="0"/>
              <a:t>Beneficiari</a:t>
            </a:r>
          </a:p>
          <a:p>
            <a:pPr marL="625475" indent="-285750" algn="just">
              <a:buFont typeface="Arial" panose="020B0604020202020204" pitchFamily="34" charset="0"/>
              <a:buChar char="•"/>
            </a:pPr>
            <a:r>
              <a:rPr lang="ro-RO" dirty="0"/>
              <a:t>Fermieri și formele asociative ale acestora, cu excepția persoanelor fizice</a:t>
            </a:r>
            <a:endParaRPr lang="ro-RO" sz="800" dirty="0"/>
          </a:p>
          <a:p>
            <a:r>
              <a:rPr lang="ro-RO" b="1" dirty="0"/>
              <a:t>Investițiile corporale:</a:t>
            </a:r>
          </a:p>
          <a:p>
            <a:pPr marL="685800" indent="-228600" algn="just">
              <a:buFont typeface="Arial" panose="020B0604020202020204" pitchFamily="34" charset="0"/>
              <a:buChar char="•"/>
            </a:pPr>
            <a:r>
              <a:rPr lang="ro-RO" dirty="0"/>
              <a:t>Înființarea sistemelor locale de irigații la nivelul fermei, inclusiv montarea sistemelor de contorizare a apei, construcția/modernizarea bazinelor de colectare și stocare a apei de irigat, montarea de echipamente pentru producerea și utilizarea energiei din surse regenerabile (solară, eoliană, </a:t>
            </a:r>
            <a:r>
              <a:rPr lang="ro-RO" dirty="0" err="1"/>
              <a:t>aerotermală</a:t>
            </a:r>
            <a:r>
              <a:rPr lang="ro-RO" dirty="0"/>
              <a:t>, geotermală, hidrotermală, etc.), ca parte componentă a proiectului, iar energia obținută va fi destinată exclusiv consumului propriu, precum și investițiile care vor viza utilizarea apei recuperate ca sursă alternativă de alimentare cu apă.</a:t>
            </a:r>
          </a:p>
          <a:p>
            <a:pPr marL="457200" algn="just"/>
            <a:endParaRPr lang="ro-RO" sz="800" dirty="0"/>
          </a:p>
          <a:p>
            <a:pPr algn="just"/>
            <a:r>
              <a:rPr lang="ro-RO" b="1" dirty="0"/>
              <a:t>Investiții în active necorporale:</a:t>
            </a:r>
          </a:p>
          <a:p>
            <a:pPr marL="685800" indent="-285750" algn="just">
              <a:buFont typeface="Arial" panose="020B0604020202020204" pitchFamily="34" charset="0"/>
              <a:buChar char="•"/>
            </a:pPr>
            <a:r>
              <a:rPr lang="ro-RO" dirty="0"/>
              <a:t>Legat de investițiile propuse prin proiect sunt eligibile </a:t>
            </a:r>
            <a:r>
              <a:rPr lang="ro-RO" b="1" dirty="0"/>
              <a:t>costurile generale</a:t>
            </a:r>
            <a:r>
              <a:rPr lang="ro-RO" dirty="0"/>
              <a:t> direct legate de acestea, după caz, menționate în secțiunea </a:t>
            </a:r>
            <a:r>
              <a:rPr lang="ro-RO" i="1" dirty="0"/>
              <a:t>4.7 "Elemente comune pentru tipurile de intervenții pentru dezvoltarea rurală".</a:t>
            </a:r>
          </a:p>
          <a:p>
            <a:pPr marL="400050" algn="just"/>
            <a:endParaRPr lang="ro-RO" i="1" dirty="0"/>
          </a:p>
          <a:p>
            <a:pPr marL="285750" indent="-285750">
              <a:buFont typeface="Wingdings" panose="05000000000000000000" pitchFamily="2" charset="2"/>
              <a:buChar char="Ø"/>
            </a:pPr>
            <a:r>
              <a:rPr lang="ro-RO" b="1" dirty="0"/>
              <a:t>Valoarea sprijinului</a:t>
            </a:r>
            <a:r>
              <a:rPr lang="ro-RO" dirty="0"/>
              <a:t> va fi de maximum </a:t>
            </a:r>
            <a:r>
              <a:rPr lang="ro-RO" b="1" dirty="0"/>
              <a:t>500.000 euro/beneficiar</a:t>
            </a:r>
            <a:endParaRPr lang="ro-RO" dirty="0"/>
          </a:p>
          <a:p>
            <a:r>
              <a:rPr lang="ro-RO" dirty="0"/>
              <a:t> Intensitatea sprijinului public nerambursabil raportată la costurile eligibile per proiect va fi de 65%.</a:t>
            </a:r>
            <a:endParaRPr lang="ro-RO" b="1" dirty="0"/>
          </a:p>
          <a:p>
            <a:pPr algn="just"/>
            <a:r>
              <a:rPr lang="ro-RO" b="1" dirty="0"/>
              <a:t> </a:t>
            </a:r>
          </a:p>
        </p:txBody>
      </p:sp>
    </p:spTree>
    <p:extLst>
      <p:ext uri="{BB962C8B-B14F-4D97-AF65-F5344CB8AC3E}">
        <p14:creationId xmlns:p14="http://schemas.microsoft.com/office/powerpoint/2010/main" val="15643458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61</a:t>
            </a:fld>
            <a:endParaRPr lang="ro-RO" dirty="0"/>
          </a:p>
        </p:txBody>
      </p:sp>
      <p:sp>
        <p:nvSpPr>
          <p:cNvPr id="3" name="Rectangle 2"/>
          <p:cNvSpPr/>
          <p:nvPr/>
        </p:nvSpPr>
        <p:spPr>
          <a:xfrm>
            <a:off x="1108361" y="1241944"/>
            <a:ext cx="9947565" cy="3693319"/>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26</a:t>
            </a:r>
            <a:r>
              <a:rPr lang="en-US" b="1" u="sng" dirty="0">
                <a:solidFill>
                  <a:srgbClr val="0070C0"/>
                </a:solidFill>
              </a:rPr>
              <a:t> –</a:t>
            </a:r>
            <a:r>
              <a:rPr lang="ro-RO" b="1" u="sng" dirty="0">
                <a:solidFill>
                  <a:srgbClr val="0070C0"/>
                </a:solidFill>
              </a:rPr>
              <a:t> Înființarea sistemelor de irigații</a:t>
            </a:r>
            <a:r>
              <a:rPr lang="ro-RO" b="1" dirty="0">
                <a:solidFill>
                  <a:srgbClr val="0070C0"/>
                </a:solidFill>
              </a:rPr>
              <a:t>			</a:t>
            </a:r>
            <a:r>
              <a:rPr lang="ro-RO" b="1" i="1" dirty="0">
                <a:solidFill>
                  <a:srgbClr val="0070C0"/>
                </a:solidFill>
              </a:rPr>
              <a:t>Alocare publică</a:t>
            </a:r>
            <a:r>
              <a:rPr lang="en-US" b="1" i="1" dirty="0">
                <a:solidFill>
                  <a:srgbClr val="0070C0"/>
                </a:solidFill>
              </a:rPr>
              <a:t>: 102</a:t>
            </a:r>
            <a:r>
              <a:rPr lang="ro-RO" b="1" i="1" dirty="0">
                <a:solidFill>
                  <a:srgbClr val="0070C0"/>
                </a:solidFill>
              </a:rPr>
              <a:t>.</a:t>
            </a:r>
            <a:r>
              <a:rPr lang="en-US" b="1" i="1" dirty="0">
                <a:solidFill>
                  <a:srgbClr val="0070C0"/>
                </a:solidFill>
              </a:rPr>
              <a:t>421</a:t>
            </a:r>
            <a:r>
              <a:rPr lang="ro-RO" b="1" i="1" dirty="0">
                <a:solidFill>
                  <a:srgbClr val="0070C0"/>
                </a:solidFill>
              </a:rPr>
              <a:t>.</a:t>
            </a:r>
            <a:r>
              <a:rPr lang="en-US" b="1" i="1" dirty="0">
                <a:solidFill>
                  <a:srgbClr val="0070C0"/>
                </a:solidFill>
              </a:rPr>
              <a:t>176 </a:t>
            </a:r>
            <a:r>
              <a:rPr lang="ro-RO" b="1" i="1" dirty="0">
                <a:solidFill>
                  <a:srgbClr val="0070C0"/>
                </a:solidFill>
              </a:rPr>
              <a:t> </a:t>
            </a:r>
            <a:r>
              <a:rPr lang="en-US" b="1" i="1" dirty="0">
                <a:solidFill>
                  <a:srgbClr val="0070C0"/>
                </a:solidFill>
              </a:rPr>
              <a:t>Euro</a:t>
            </a:r>
            <a:endParaRPr lang="ro-RO" b="1" i="1" dirty="0">
              <a:solidFill>
                <a:srgbClr val="0070C0"/>
              </a:solidFill>
            </a:endParaRPr>
          </a:p>
          <a:p>
            <a:endParaRPr lang="ro-RO" b="1" dirty="0"/>
          </a:p>
          <a:p>
            <a:r>
              <a:rPr lang="en-US" b="1" u="sng" dirty="0" err="1">
                <a:solidFill>
                  <a:srgbClr val="0070C0"/>
                </a:solidFill>
              </a:rPr>
              <a:t>Condiții</a:t>
            </a:r>
            <a:r>
              <a:rPr lang="en-US" b="1" u="sng" dirty="0">
                <a:solidFill>
                  <a:srgbClr val="0070C0"/>
                </a:solidFill>
              </a:rPr>
              <a:t> </a:t>
            </a:r>
            <a:r>
              <a:rPr lang="en-US" b="1" u="sng" dirty="0" err="1">
                <a:solidFill>
                  <a:srgbClr val="0070C0"/>
                </a:solidFill>
              </a:rPr>
              <a:t>eligibilitate</a:t>
            </a:r>
            <a:r>
              <a:rPr lang="en-US" b="1" u="sng" dirty="0" smtClean="0">
                <a:solidFill>
                  <a:srgbClr val="0070C0"/>
                </a:solidFill>
              </a:rPr>
              <a:t>:</a:t>
            </a:r>
          </a:p>
          <a:p>
            <a:endParaRPr lang="en-US" b="1" u="sng" dirty="0">
              <a:solidFill>
                <a:srgbClr val="0070C0"/>
              </a:solidFill>
            </a:endParaRPr>
          </a:p>
          <a:p>
            <a:pPr marL="285750" lvl="0" indent="-285750">
              <a:buFont typeface="Arial" panose="020B0604020202020204" pitchFamily="34" charset="0"/>
              <a:buChar char="•"/>
            </a:pPr>
            <a:r>
              <a:rPr lang="en-US" dirty="0" err="1"/>
              <a:t>Solicitantul</a:t>
            </a:r>
            <a:r>
              <a:rPr lang="en-US" dirty="0"/>
              <a:t> </a:t>
            </a:r>
            <a:r>
              <a:rPr lang="en-US" dirty="0" err="1"/>
              <a:t>să</a:t>
            </a:r>
            <a:r>
              <a:rPr lang="en-US" dirty="0"/>
              <a:t> </a:t>
            </a:r>
            <a:r>
              <a:rPr lang="en-US" dirty="0" err="1"/>
              <a:t>facă</a:t>
            </a:r>
            <a:r>
              <a:rPr lang="en-US" dirty="0"/>
              <a:t> </a:t>
            </a:r>
            <a:r>
              <a:rPr lang="en-US" dirty="0" err="1"/>
              <a:t>dovada</a:t>
            </a:r>
            <a:r>
              <a:rPr lang="en-US" dirty="0"/>
              <a:t> </a:t>
            </a:r>
            <a:r>
              <a:rPr lang="en-US" dirty="0" err="1"/>
              <a:t>deținerii</a:t>
            </a:r>
            <a:r>
              <a:rPr lang="en-US" dirty="0"/>
              <a:t> </a:t>
            </a:r>
            <a:r>
              <a:rPr lang="en-US" dirty="0" err="1"/>
              <a:t>terenului</a:t>
            </a:r>
            <a:r>
              <a:rPr lang="en-US" dirty="0"/>
              <a:t>/</a:t>
            </a:r>
            <a:r>
              <a:rPr lang="en-US" dirty="0" err="1"/>
              <a:t>activului</a:t>
            </a:r>
            <a:r>
              <a:rPr lang="en-US" dirty="0"/>
              <a:t> </a:t>
            </a:r>
            <a:r>
              <a:rPr lang="en-US" dirty="0" err="1"/>
              <a:t>fizic</a:t>
            </a:r>
            <a:r>
              <a:rPr lang="en-US" dirty="0"/>
              <a:t> </a:t>
            </a:r>
            <a:r>
              <a:rPr lang="en-US" dirty="0" err="1"/>
              <a:t>aferent</a:t>
            </a:r>
            <a:r>
              <a:rPr lang="en-US" dirty="0"/>
              <a:t> </a:t>
            </a:r>
            <a:r>
              <a:rPr lang="en-US" dirty="0" err="1"/>
              <a:t>investiției</a:t>
            </a:r>
            <a:r>
              <a:rPr lang="en-US" dirty="0"/>
              <a:t>, </a:t>
            </a:r>
            <a:r>
              <a:rPr lang="en-US" dirty="0" err="1"/>
              <a:t>iar</a:t>
            </a:r>
            <a:r>
              <a:rPr lang="en-US" dirty="0"/>
              <a:t> </a:t>
            </a:r>
            <a:r>
              <a:rPr lang="en-US" dirty="0" err="1"/>
              <a:t>în</a:t>
            </a:r>
            <a:r>
              <a:rPr lang="en-US" dirty="0"/>
              <a:t> </a:t>
            </a:r>
            <a:r>
              <a:rPr lang="en-US" dirty="0" err="1"/>
              <a:t>cazul</a:t>
            </a:r>
            <a:r>
              <a:rPr lang="en-US" dirty="0"/>
              <a:t> </a:t>
            </a:r>
            <a:r>
              <a:rPr lang="en-US" dirty="0" err="1"/>
              <a:t>în</a:t>
            </a:r>
            <a:r>
              <a:rPr lang="en-US" dirty="0"/>
              <a:t> care </a:t>
            </a:r>
            <a:r>
              <a:rPr lang="en-US" dirty="0" err="1"/>
              <a:t>terenul</a:t>
            </a:r>
            <a:r>
              <a:rPr lang="en-US" dirty="0"/>
              <a:t> se </a:t>
            </a:r>
            <a:r>
              <a:rPr lang="en-US" dirty="0" err="1"/>
              <a:t>află</a:t>
            </a:r>
            <a:r>
              <a:rPr lang="en-US" dirty="0"/>
              <a:t> </a:t>
            </a:r>
            <a:r>
              <a:rPr lang="en-US" dirty="0" err="1"/>
              <a:t>în</a:t>
            </a:r>
            <a:r>
              <a:rPr lang="en-US" dirty="0"/>
              <a:t> </a:t>
            </a:r>
            <a:r>
              <a:rPr lang="en-US" dirty="0" err="1"/>
              <a:t>proprietatea</a:t>
            </a:r>
            <a:r>
              <a:rPr lang="en-US" dirty="0"/>
              <a:t> </a:t>
            </a:r>
            <a:r>
              <a:rPr lang="en-US" dirty="0" err="1"/>
              <a:t>statului</a:t>
            </a:r>
            <a:r>
              <a:rPr lang="en-US" dirty="0"/>
              <a:t>/</a:t>
            </a:r>
            <a:r>
              <a:rPr lang="en-US" dirty="0" err="1"/>
              <a:t>unităților</a:t>
            </a:r>
            <a:r>
              <a:rPr lang="en-US" dirty="0"/>
              <a:t> </a:t>
            </a:r>
            <a:r>
              <a:rPr lang="en-US" dirty="0" err="1"/>
              <a:t>administrativ</a:t>
            </a:r>
            <a:r>
              <a:rPr lang="en-US" dirty="0"/>
              <a:t> </a:t>
            </a:r>
            <a:r>
              <a:rPr lang="en-US" dirty="0" err="1"/>
              <a:t>teritoriale</a:t>
            </a:r>
            <a:r>
              <a:rPr lang="en-US" dirty="0"/>
              <a:t>, </a:t>
            </a:r>
            <a:r>
              <a:rPr lang="en-US" dirty="0" err="1"/>
              <a:t>să</a:t>
            </a:r>
            <a:r>
              <a:rPr lang="en-US" dirty="0"/>
              <a:t> </a:t>
            </a:r>
            <a:r>
              <a:rPr lang="en-US" dirty="0" err="1"/>
              <a:t>prezinte</a:t>
            </a:r>
            <a:r>
              <a:rPr lang="en-US" dirty="0"/>
              <a:t> </a:t>
            </a:r>
            <a:r>
              <a:rPr lang="en-US" dirty="0" err="1"/>
              <a:t>acordul</a:t>
            </a:r>
            <a:r>
              <a:rPr lang="en-US" dirty="0"/>
              <a:t> </a:t>
            </a:r>
            <a:r>
              <a:rPr lang="en-US" dirty="0" err="1"/>
              <a:t>administratorului</a:t>
            </a:r>
            <a:r>
              <a:rPr lang="en-US" dirty="0"/>
              <a:t> </a:t>
            </a:r>
            <a:r>
              <a:rPr lang="en-US" dirty="0" err="1"/>
              <a:t>acestuia</a:t>
            </a:r>
            <a:r>
              <a:rPr lang="en-US" dirty="0"/>
              <a:t> </a:t>
            </a:r>
            <a:r>
              <a:rPr lang="en-US" dirty="0" err="1"/>
              <a:t>pentru</a:t>
            </a:r>
            <a:r>
              <a:rPr lang="en-US" dirty="0"/>
              <a:t> </a:t>
            </a:r>
            <a:r>
              <a:rPr lang="en-US" dirty="0" err="1"/>
              <a:t>realizarea</a:t>
            </a:r>
            <a:r>
              <a:rPr lang="en-US" dirty="0"/>
              <a:t> </a:t>
            </a:r>
            <a:r>
              <a:rPr lang="en-US" dirty="0" err="1"/>
              <a:t>investiției</a:t>
            </a:r>
            <a:r>
              <a:rPr lang="en-US" dirty="0"/>
              <a:t>;</a:t>
            </a:r>
          </a:p>
          <a:p>
            <a:pPr marL="285750" lvl="0" indent="-285750">
              <a:buFont typeface="Arial" panose="020B0604020202020204" pitchFamily="34" charset="0"/>
              <a:buChar char="•"/>
            </a:pPr>
            <a:r>
              <a:rPr lang="en-US" dirty="0" err="1"/>
              <a:t>Viabilitatea</a:t>
            </a:r>
            <a:r>
              <a:rPr lang="en-US" dirty="0"/>
              <a:t> </a:t>
            </a:r>
            <a:r>
              <a:rPr lang="en-US" dirty="0" err="1"/>
              <a:t>economică</a:t>
            </a:r>
            <a:r>
              <a:rPr lang="en-US" dirty="0"/>
              <a:t> a </a:t>
            </a:r>
            <a:r>
              <a:rPr lang="en-US" dirty="0" err="1"/>
              <a:t>investiției</a:t>
            </a:r>
            <a:r>
              <a:rPr lang="en-US" dirty="0"/>
              <a:t> </a:t>
            </a:r>
            <a:r>
              <a:rPr lang="en-US" dirty="0" err="1"/>
              <a:t>trebuie</a:t>
            </a:r>
            <a:r>
              <a:rPr lang="en-US" dirty="0"/>
              <a:t> </a:t>
            </a:r>
            <a:r>
              <a:rPr lang="en-US" dirty="0" err="1"/>
              <a:t>să</a:t>
            </a:r>
            <a:r>
              <a:rPr lang="en-US" dirty="0"/>
              <a:t> fie </a:t>
            </a:r>
            <a:r>
              <a:rPr lang="en-US" dirty="0" err="1"/>
              <a:t>demonstrată</a:t>
            </a:r>
            <a:r>
              <a:rPr lang="en-US" dirty="0"/>
              <a:t> </a:t>
            </a:r>
            <a:r>
              <a:rPr lang="en-US" dirty="0" err="1"/>
              <a:t>în</a:t>
            </a:r>
            <a:r>
              <a:rPr lang="en-US" dirty="0"/>
              <a:t> </a:t>
            </a:r>
            <a:r>
              <a:rPr lang="en-US" dirty="0" err="1"/>
              <a:t>baza</a:t>
            </a:r>
            <a:r>
              <a:rPr lang="en-US" dirty="0"/>
              <a:t> </a:t>
            </a:r>
            <a:r>
              <a:rPr lang="en-US" dirty="0" err="1"/>
              <a:t>documentației</a:t>
            </a:r>
            <a:r>
              <a:rPr lang="en-US" dirty="0"/>
              <a:t> </a:t>
            </a:r>
            <a:r>
              <a:rPr lang="en-US" dirty="0" err="1"/>
              <a:t>tehnico-economice</a:t>
            </a:r>
            <a:r>
              <a:rPr lang="en-US" dirty="0"/>
              <a:t>;</a:t>
            </a:r>
          </a:p>
          <a:p>
            <a:pPr marL="285750" lvl="0" indent="-285750">
              <a:buFont typeface="Arial" panose="020B0604020202020204" pitchFamily="34" charset="0"/>
              <a:buChar char="•"/>
            </a:pPr>
            <a:r>
              <a:rPr lang="en-US" dirty="0" err="1"/>
              <a:t>Solicitantul</a:t>
            </a:r>
            <a:r>
              <a:rPr lang="en-US" dirty="0"/>
              <a:t> </a:t>
            </a:r>
            <a:r>
              <a:rPr lang="en-US" dirty="0" err="1"/>
              <a:t>trebuie</a:t>
            </a:r>
            <a:r>
              <a:rPr lang="en-US" dirty="0"/>
              <a:t> </a:t>
            </a:r>
            <a:r>
              <a:rPr lang="en-US" dirty="0" err="1"/>
              <a:t>să</a:t>
            </a:r>
            <a:r>
              <a:rPr lang="en-US" dirty="0"/>
              <a:t> </a:t>
            </a:r>
            <a:r>
              <a:rPr lang="en-US" dirty="0" err="1"/>
              <a:t>demonstreze</a:t>
            </a:r>
            <a:r>
              <a:rPr lang="en-US" dirty="0"/>
              <a:t> </a:t>
            </a:r>
            <a:r>
              <a:rPr lang="en-US" dirty="0" err="1"/>
              <a:t>asigurarea</a:t>
            </a:r>
            <a:r>
              <a:rPr lang="en-US" dirty="0"/>
              <a:t> </a:t>
            </a:r>
            <a:r>
              <a:rPr lang="en-US" dirty="0" err="1"/>
              <a:t>cofinanțării</a:t>
            </a:r>
            <a:r>
              <a:rPr lang="en-US" dirty="0"/>
              <a:t> </a:t>
            </a:r>
            <a:r>
              <a:rPr lang="en-US" dirty="0" err="1"/>
              <a:t>investiției</a:t>
            </a:r>
            <a:r>
              <a:rPr lang="en-US" dirty="0"/>
              <a:t>;</a:t>
            </a:r>
          </a:p>
          <a:p>
            <a:pPr marL="285750" lvl="0" indent="-285750">
              <a:buFont typeface="Arial" panose="020B0604020202020204" pitchFamily="34" charset="0"/>
              <a:buChar char="•"/>
            </a:pPr>
            <a:r>
              <a:rPr lang="en-US" dirty="0" err="1"/>
              <a:t>Investiția</a:t>
            </a:r>
            <a:r>
              <a:rPr lang="en-US" dirty="0"/>
              <a:t> </a:t>
            </a:r>
            <a:r>
              <a:rPr lang="en-US" dirty="0" err="1"/>
              <a:t>vizează</a:t>
            </a:r>
            <a:r>
              <a:rPr lang="en-US" dirty="0"/>
              <a:t> </a:t>
            </a:r>
            <a:r>
              <a:rPr lang="en-US" dirty="0" err="1"/>
              <a:t>suprafețe</a:t>
            </a:r>
            <a:r>
              <a:rPr lang="en-US" dirty="0"/>
              <a:t> de </a:t>
            </a:r>
            <a:r>
              <a:rPr lang="en-US" dirty="0" err="1"/>
              <a:t>teren</a:t>
            </a:r>
            <a:r>
              <a:rPr lang="en-US" dirty="0"/>
              <a:t> </a:t>
            </a:r>
            <a:r>
              <a:rPr lang="en-US" dirty="0" err="1"/>
              <a:t>agricol</a:t>
            </a:r>
            <a:r>
              <a:rPr lang="en-US" dirty="0"/>
              <a:t> care nu </a:t>
            </a:r>
            <a:r>
              <a:rPr lang="en-US" dirty="0" err="1"/>
              <a:t>sunt</a:t>
            </a:r>
            <a:r>
              <a:rPr lang="en-US" dirty="0"/>
              <a:t> </a:t>
            </a:r>
            <a:r>
              <a:rPr lang="en-US" dirty="0" err="1"/>
              <a:t>deservite</a:t>
            </a:r>
            <a:r>
              <a:rPr lang="en-US" dirty="0"/>
              <a:t> de o </a:t>
            </a:r>
            <a:r>
              <a:rPr lang="en-US" dirty="0" err="1"/>
              <a:t>infrastructură</a:t>
            </a:r>
            <a:r>
              <a:rPr lang="en-US" dirty="0"/>
              <a:t> de </a:t>
            </a:r>
            <a:r>
              <a:rPr lang="en-US" dirty="0" err="1"/>
              <a:t>irigații</a:t>
            </a:r>
            <a:r>
              <a:rPr lang="en-US" dirty="0"/>
              <a:t> </a:t>
            </a:r>
            <a:r>
              <a:rPr lang="en-US" dirty="0" err="1"/>
              <a:t>existentă</a:t>
            </a:r>
            <a:r>
              <a:rPr lang="en-US" dirty="0"/>
              <a:t>, </a:t>
            </a:r>
            <a:r>
              <a:rPr lang="en-US" dirty="0" err="1"/>
              <a:t>aflată</a:t>
            </a:r>
            <a:r>
              <a:rPr lang="en-US" dirty="0"/>
              <a:t> </a:t>
            </a:r>
            <a:r>
              <a:rPr lang="en-US" dirty="0" err="1"/>
              <a:t>în</a:t>
            </a:r>
            <a:r>
              <a:rPr lang="en-US" dirty="0"/>
              <a:t> </a:t>
            </a:r>
            <a:r>
              <a:rPr lang="en-US" dirty="0" err="1"/>
              <a:t>administrarea</a:t>
            </a:r>
            <a:r>
              <a:rPr lang="en-US" dirty="0"/>
              <a:t>/</a:t>
            </a:r>
            <a:r>
              <a:rPr lang="en-US" dirty="0" err="1"/>
              <a:t>proprietatea</a:t>
            </a:r>
            <a:r>
              <a:rPr lang="en-US" dirty="0"/>
              <a:t> ANIF/FOUAI/OUAI;</a:t>
            </a:r>
          </a:p>
          <a:p>
            <a:pPr marL="285750" indent="-285750">
              <a:buFont typeface="Arial" panose="020B0604020202020204" pitchFamily="34" charset="0"/>
              <a:buChar char="•"/>
            </a:pPr>
            <a:r>
              <a:rPr lang="en-US" dirty="0" err="1"/>
              <a:t>Sunt</a:t>
            </a:r>
            <a:r>
              <a:rPr lang="en-US" dirty="0"/>
              <a:t> </a:t>
            </a:r>
            <a:r>
              <a:rPr lang="en-US" dirty="0" err="1"/>
              <a:t>respectate</a:t>
            </a:r>
            <a:r>
              <a:rPr lang="en-US" dirty="0"/>
              <a:t> </a:t>
            </a:r>
            <a:r>
              <a:rPr lang="en-US" dirty="0" err="1"/>
              <a:t>condițiile</a:t>
            </a:r>
            <a:r>
              <a:rPr lang="en-US" dirty="0"/>
              <a:t> </a:t>
            </a:r>
            <a:r>
              <a:rPr lang="en-US" dirty="0" err="1"/>
              <a:t>specificate</a:t>
            </a:r>
            <a:r>
              <a:rPr lang="en-US" dirty="0"/>
              <a:t> </a:t>
            </a:r>
            <a:r>
              <a:rPr lang="en-US" dirty="0" err="1"/>
              <a:t>în</a:t>
            </a:r>
            <a:r>
              <a:rPr lang="en-US" dirty="0"/>
              <a:t> art. 74 din </a:t>
            </a:r>
            <a:r>
              <a:rPr lang="en-US" dirty="0" err="1"/>
              <a:t>Regulamentul</a:t>
            </a:r>
            <a:r>
              <a:rPr lang="en-US" dirty="0"/>
              <a:t> (UE) </a:t>
            </a:r>
            <a:r>
              <a:rPr lang="en-US" dirty="0" err="1"/>
              <a:t>nr</a:t>
            </a:r>
            <a:r>
              <a:rPr lang="en-US" dirty="0"/>
              <a:t>. 2115/2021.</a:t>
            </a:r>
            <a:r>
              <a:rPr lang="ro-RO" b="1" dirty="0" smtClean="0"/>
              <a:t> </a:t>
            </a:r>
            <a:endParaRPr lang="ro-RO" b="1" dirty="0"/>
          </a:p>
        </p:txBody>
      </p:sp>
    </p:spTree>
    <p:extLst>
      <p:ext uri="{BB962C8B-B14F-4D97-AF65-F5344CB8AC3E}">
        <p14:creationId xmlns:p14="http://schemas.microsoft.com/office/powerpoint/2010/main" val="2347482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62</a:t>
            </a:fld>
            <a:endParaRPr lang="ro-RO" dirty="0"/>
          </a:p>
        </p:txBody>
      </p:sp>
      <p:sp>
        <p:nvSpPr>
          <p:cNvPr id="3" name="Rectangle 2"/>
          <p:cNvSpPr/>
          <p:nvPr/>
        </p:nvSpPr>
        <p:spPr>
          <a:xfrm>
            <a:off x="794326" y="1258544"/>
            <a:ext cx="10679919" cy="4724370"/>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27</a:t>
            </a:r>
            <a:r>
              <a:rPr lang="en-US" b="1" u="sng" dirty="0">
                <a:solidFill>
                  <a:srgbClr val="0070C0"/>
                </a:solidFill>
              </a:rPr>
              <a:t> –</a:t>
            </a:r>
            <a:r>
              <a:rPr lang="ro-RO" b="1" u="sng" dirty="0">
                <a:solidFill>
                  <a:srgbClr val="0070C0"/>
                </a:solidFill>
              </a:rPr>
              <a:t> Crearea/modernizarea infrastructurii de acces agricolă</a:t>
            </a:r>
            <a:endParaRPr lang="en-US"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10</a:t>
            </a:r>
            <a:r>
              <a:rPr lang="ro-RO" b="1" i="1" dirty="0">
                <a:solidFill>
                  <a:srgbClr val="0070C0"/>
                </a:solidFill>
              </a:rPr>
              <a:t>0.000.000</a:t>
            </a:r>
            <a:r>
              <a:rPr lang="en-US" b="1" i="1" dirty="0">
                <a:solidFill>
                  <a:srgbClr val="0070C0"/>
                </a:solidFill>
              </a:rPr>
              <a:t> </a:t>
            </a:r>
            <a:r>
              <a:rPr lang="ro-RO" b="1" i="1" dirty="0">
                <a:solidFill>
                  <a:srgbClr val="0070C0"/>
                </a:solidFill>
              </a:rPr>
              <a:t> </a:t>
            </a:r>
            <a:r>
              <a:rPr lang="en-US" b="1" i="1" dirty="0">
                <a:solidFill>
                  <a:srgbClr val="0070C0"/>
                </a:solidFill>
              </a:rPr>
              <a:t>Euro</a:t>
            </a:r>
            <a:endParaRPr lang="ro-RO" b="1" i="1" dirty="0">
              <a:solidFill>
                <a:srgbClr val="0070C0"/>
              </a:solidFill>
            </a:endParaRPr>
          </a:p>
          <a:p>
            <a:r>
              <a:rPr lang="ro-RO" b="1" dirty="0"/>
              <a:t>Beneficiari</a:t>
            </a:r>
          </a:p>
          <a:p>
            <a:pPr marL="625475" indent="-285750" algn="just">
              <a:buFont typeface="Arial" panose="020B0604020202020204" pitchFamily="34" charset="0"/>
              <a:buChar char="•"/>
            </a:pPr>
            <a:r>
              <a:rPr lang="ro-RO" dirty="0"/>
              <a:t>Unitățile Administrativ Teritoriale și asociațiile acestora înființate conform legislației naționale în vigoare</a:t>
            </a:r>
            <a:endParaRPr lang="ro-RO" sz="800" dirty="0"/>
          </a:p>
          <a:p>
            <a:r>
              <a:rPr lang="ro-RO" b="1" dirty="0"/>
              <a:t>Investițiile corporale:</a:t>
            </a:r>
          </a:p>
          <a:p>
            <a:pPr marL="685800" indent="-228600" algn="just">
              <a:buFont typeface="Arial" panose="020B0604020202020204" pitchFamily="34" charset="0"/>
              <a:buChar char="•"/>
            </a:pPr>
            <a:r>
              <a:rPr lang="ro-RO" dirty="0"/>
              <a:t>Construcția, extinderea </a:t>
            </a:r>
            <a:r>
              <a:rPr lang="ro-RO" dirty="0" err="1"/>
              <a:t>şi</a:t>
            </a:r>
            <a:r>
              <a:rPr lang="ro-RO" dirty="0"/>
              <a:t>/sau modernizarea drumurilor agricole către ferme (căi de acces din afara exploatațiilor agricole).</a:t>
            </a:r>
          </a:p>
          <a:p>
            <a:pPr marL="457200" algn="just"/>
            <a:endParaRPr lang="ro-RO" sz="800" dirty="0"/>
          </a:p>
          <a:p>
            <a:pPr algn="just"/>
            <a:r>
              <a:rPr lang="ro-RO" b="1" dirty="0"/>
              <a:t>Investiții în active necorporale:</a:t>
            </a:r>
          </a:p>
          <a:p>
            <a:pPr marL="685800" indent="-285750" algn="just">
              <a:buFont typeface="Arial" panose="020B0604020202020204" pitchFamily="34" charset="0"/>
              <a:buChar char="•"/>
            </a:pPr>
            <a:r>
              <a:rPr lang="ro-RO" dirty="0"/>
              <a:t>Legat de investițiile propuse prin proiect sunt eligibile </a:t>
            </a:r>
            <a:r>
              <a:rPr lang="ro-RO" b="1" dirty="0"/>
              <a:t>costurile generale</a:t>
            </a:r>
            <a:r>
              <a:rPr lang="ro-RO" dirty="0"/>
              <a:t> direct legate de acestea, după caz, menționate în secțiunea </a:t>
            </a:r>
            <a:r>
              <a:rPr lang="ro-RO" i="1" dirty="0"/>
              <a:t>4.7 "Elemente comune pentru tipurile de intervenții pentru dezvoltarea rurală".</a:t>
            </a:r>
          </a:p>
          <a:p>
            <a:pPr marL="400050" algn="just"/>
            <a:endParaRPr lang="ro-RO" i="1" dirty="0"/>
          </a:p>
          <a:p>
            <a:pPr marL="285750" indent="-285750">
              <a:buFont typeface="Wingdings" panose="05000000000000000000" pitchFamily="2" charset="2"/>
              <a:buChar char="Ø"/>
            </a:pPr>
            <a:r>
              <a:rPr lang="ro-RO" b="1" dirty="0"/>
              <a:t>Valoarea sprijinului</a:t>
            </a:r>
            <a:r>
              <a:rPr lang="ro-RO" dirty="0"/>
              <a:t> va fi de maximum </a:t>
            </a:r>
            <a:r>
              <a:rPr lang="ro-RO" b="1" dirty="0"/>
              <a:t>1.000.000 euro/beneficiar</a:t>
            </a:r>
            <a:endParaRPr lang="ro-RO" dirty="0"/>
          </a:p>
          <a:p>
            <a:r>
              <a:rPr lang="ro-RO" dirty="0"/>
              <a:t> </a:t>
            </a:r>
          </a:p>
          <a:p>
            <a:r>
              <a:rPr lang="ro-RO" dirty="0"/>
              <a:t>Intensitatea sprijinului public nerambursabil raportată la costurile eligibile per proiect va fi de 100%.</a:t>
            </a:r>
            <a:endParaRPr lang="ro-RO" b="1" dirty="0"/>
          </a:p>
          <a:p>
            <a:pPr algn="just"/>
            <a:r>
              <a:rPr lang="ro-RO" b="1" dirty="0"/>
              <a:t> </a:t>
            </a:r>
          </a:p>
        </p:txBody>
      </p:sp>
    </p:spTree>
    <p:extLst>
      <p:ext uri="{BB962C8B-B14F-4D97-AF65-F5344CB8AC3E}">
        <p14:creationId xmlns:p14="http://schemas.microsoft.com/office/powerpoint/2010/main" val="21168038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63</a:t>
            </a:fld>
            <a:endParaRPr lang="ro-RO" dirty="0"/>
          </a:p>
        </p:txBody>
      </p:sp>
      <p:sp>
        <p:nvSpPr>
          <p:cNvPr id="3" name="Rectangle 2"/>
          <p:cNvSpPr/>
          <p:nvPr/>
        </p:nvSpPr>
        <p:spPr>
          <a:xfrm>
            <a:off x="1069629" y="1474854"/>
            <a:ext cx="9854009" cy="2385268"/>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27</a:t>
            </a:r>
            <a:r>
              <a:rPr lang="en-US" b="1" u="sng" dirty="0">
                <a:solidFill>
                  <a:srgbClr val="0070C0"/>
                </a:solidFill>
              </a:rPr>
              <a:t> –</a:t>
            </a:r>
            <a:r>
              <a:rPr lang="ro-RO" b="1" u="sng" dirty="0">
                <a:solidFill>
                  <a:srgbClr val="0070C0"/>
                </a:solidFill>
              </a:rPr>
              <a:t> Crearea/modernizarea infrastructurii de acces agricolă</a:t>
            </a:r>
            <a:endParaRPr lang="en-US"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10</a:t>
            </a:r>
            <a:r>
              <a:rPr lang="ro-RO" b="1" i="1" dirty="0">
                <a:solidFill>
                  <a:srgbClr val="0070C0"/>
                </a:solidFill>
              </a:rPr>
              <a:t>0.000.000</a:t>
            </a:r>
            <a:r>
              <a:rPr lang="en-US" b="1" i="1" dirty="0">
                <a:solidFill>
                  <a:srgbClr val="0070C0"/>
                </a:solidFill>
              </a:rPr>
              <a:t> </a:t>
            </a:r>
            <a:r>
              <a:rPr lang="ro-RO" b="1" i="1" dirty="0">
                <a:solidFill>
                  <a:srgbClr val="0070C0"/>
                </a:solidFill>
              </a:rPr>
              <a:t> </a:t>
            </a:r>
            <a:r>
              <a:rPr lang="en-US" b="1" i="1" dirty="0">
                <a:solidFill>
                  <a:srgbClr val="0070C0"/>
                </a:solidFill>
              </a:rPr>
              <a:t>Euro</a:t>
            </a:r>
            <a:endParaRPr lang="ro-RO" b="1" i="1" dirty="0">
              <a:solidFill>
                <a:srgbClr val="0070C0"/>
              </a:solidFill>
            </a:endParaRPr>
          </a:p>
          <a:p>
            <a:r>
              <a:rPr lang="en-US" b="1" u="sng" dirty="0" err="1">
                <a:solidFill>
                  <a:srgbClr val="0070C0"/>
                </a:solidFill>
              </a:rPr>
              <a:t>Condiții</a:t>
            </a:r>
            <a:r>
              <a:rPr lang="en-US" b="1" u="sng" dirty="0">
                <a:solidFill>
                  <a:srgbClr val="0070C0"/>
                </a:solidFill>
              </a:rPr>
              <a:t> </a:t>
            </a:r>
            <a:r>
              <a:rPr lang="en-US" b="1" u="sng" dirty="0" err="1">
                <a:solidFill>
                  <a:srgbClr val="0070C0"/>
                </a:solidFill>
              </a:rPr>
              <a:t>eligibilitate</a:t>
            </a:r>
            <a:r>
              <a:rPr lang="en-US" b="1" u="sng" dirty="0">
                <a:solidFill>
                  <a:srgbClr val="0070C0"/>
                </a:solidFill>
              </a:rPr>
              <a:t>:</a:t>
            </a:r>
          </a:p>
          <a:p>
            <a:r>
              <a:rPr lang="en-US" dirty="0"/>
              <a:t> </a:t>
            </a:r>
          </a:p>
          <a:p>
            <a:r>
              <a:rPr lang="en-US" dirty="0"/>
              <a:t>1. </a:t>
            </a:r>
            <a:r>
              <a:rPr lang="en-US" dirty="0" err="1"/>
              <a:t>Solicitantul</a:t>
            </a:r>
            <a:r>
              <a:rPr lang="en-US" dirty="0"/>
              <a:t> </a:t>
            </a:r>
            <a:r>
              <a:rPr lang="en-US" dirty="0" err="1"/>
              <a:t>trebuie</a:t>
            </a:r>
            <a:r>
              <a:rPr lang="en-US" dirty="0"/>
              <a:t> </a:t>
            </a:r>
            <a:r>
              <a:rPr lang="en-US" dirty="0" err="1"/>
              <a:t>să</a:t>
            </a:r>
            <a:r>
              <a:rPr lang="en-US" dirty="0"/>
              <a:t> nu fie </a:t>
            </a:r>
            <a:r>
              <a:rPr lang="en-US" dirty="0" err="1"/>
              <a:t>în</a:t>
            </a:r>
            <a:r>
              <a:rPr lang="en-US" dirty="0"/>
              <a:t> </a:t>
            </a:r>
            <a:r>
              <a:rPr lang="en-US" dirty="0" err="1"/>
              <a:t>insolvență</a:t>
            </a:r>
            <a:r>
              <a:rPr lang="en-US" dirty="0"/>
              <a:t> </a:t>
            </a:r>
            <a:r>
              <a:rPr lang="en-US" dirty="0" err="1"/>
              <a:t>sau</a:t>
            </a:r>
            <a:r>
              <a:rPr lang="en-US" dirty="0"/>
              <a:t> incapacitate de </a:t>
            </a:r>
            <a:r>
              <a:rPr lang="en-US" dirty="0" err="1"/>
              <a:t>plată</a:t>
            </a:r>
            <a:endParaRPr lang="en-US" dirty="0"/>
          </a:p>
          <a:p>
            <a:r>
              <a:rPr lang="en-US" dirty="0"/>
              <a:t>2. </a:t>
            </a:r>
            <a:r>
              <a:rPr lang="en-US" dirty="0" err="1"/>
              <a:t>Investiția</a:t>
            </a:r>
            <a:r>
              <a:rPr lang="en-US" dirty="0"/>
              <a:t> </a:t>
            </a:r>
            <a:r>
              <a:rPr lang="en-US" dirty="0" err="1"/>
              <a:t>trebuie</a:t>
            </a:r>
            <a:r>
              <a:rPr lang="en-US" dirty="0"/>
              <a:t> </a:t>
            </a:r>
            <a:r>
              <a:rPr lang="en-US" dirty="0" err="1"/>
              <a:t>să</a:t>
            </a:r>
            <a:r>
              <a:rPr lang="en-US" dirty="0"/>
              <a:t> fie </a:t>
            </a:r>
            <a:r>
              <a:rPr lang="en-US" dirty="0" err="1"/>
              <a:t>racordată</a:t>
            </a:r>
            <a:r>
              <a:rPr lang="en-US" dirty="0"/>
              <a:t> la un drum existent </a:t>
            </a:r>
            <a:r>
              <a:rPr lang="en-US" dirty="0" err="1"/>
              <a:t>sau</a:t>
            </a:r>
            <a:r>
              <a:rPr lang="en-US" dirty="0"/>
              <a:t> se </a:t>
            </a:r>
            <a:r>
              <a:rPr lang="en-US" dirty="0" err="1"/>
              <a:t>asigură</a:t>
            </a:r>
            <a:r>
              <a:rPr lang="en-US" dirty="0"/>
              <a:t> </a:t>
            </a:r>
            <a:r>
              <a:rPr lang="en-US" dirty="0" err="1"/>
              <a:t>conectivitatea</a:t>
            </a:r>
            <a:r>
              <a:rPr lang="en-US" dirty="0"/>
              <a:t> la </a:t>
            </a:r>
            <a:r>
              <a:rPr lang="en-US" dirty="0" err="1"/>
              <a:t>acesta</a:t>
            </a:r>
            <a:r>
              <a:rPr lang="en-US" dirty="0"/>
              <a:t> </a:t>
            </a:r>
            <a:r>
              <a:rPr lang="en-US" dirty="0" err="1"/>
              <a:t>printr</a:t>
            </a:r>
            <a:r>
              <a:rPr lang="en-US" dirty="0"/>
              <a:t>-o </a:t>
            </a:r>
            <a:r>
              <a:rPr lang="en-US" dirty="0" err="1"/>
              <a:t>altă</a:t>
            </a:r>
            <a:r>
              <a:rPr lang="en-US" dirty="0"/>
              <a:t> </a:t>
            </a:r>
            <a:r>
              <a:rPr lang="en-US" dirty="0" err="1"/>
              <a:t>metodă</a:t>
            </a:r>
            <a:r>
              <a:rPr lang="en-US" dirty="0"/>
              <a:t> (de ex: </a:t>
            </a:r>
            <a:r>
              <a:rPr lang="en-US" dirty="0" err="1"/>
              <a:t>debarcader</a:t>
            </a:r>
            <a:r>
              <a:rPr lang="en-US" dirty="0"/>
              <a:t>, </a:t>
            </a:r>
            <a:r>
              <a:rPr lang="en-US" dirty="0" err="1"/>
              <a:t>ponton</a:t>
            </a:r>
            <a:r>
              <a:rPr lang="en-US" dirty="0"/>
              <a:t> de </a:t>
            </a:r>
            <a:r>
              <a:rPr lang="en-US" dirty="0" err="1"/>
              <a:t>acostare</a:t>
            </a:r>
            <a:r>
              <a:rPr lang="en-US" dirty="0"/>
              <a:t> nave transport </a:t>
            </a:r>
            <a:r>
              <a:rPr lang="en-US" dirty="0" err="1"/>
              <a:t>cereale</a:t>
            </a:r>
            <a:r>
              <a:rPr lang="en-US" dirty="0"/>
              <a:t>, </a:t>
            </a:r>
            <a:r>
              <a:rPr lang="en-US" dirty="0" err="1"/>
              <a:t>etc</a:t>
            </a:r>
            <a:r>
              <a:rPr lang="en-US" dirty="0"/>
              <a:t>)</a:t>
            </a:r>
          </a:p>
          <a:p>
            <a:r>
              <a:rPr lang="en-US" dirty="0"/>
              <a:t>3. </a:t>
            </a:r>
            <a:r>
              <a:rPr lang="en-US" dirty="0" err="1"/>
              <a:t>Solicitantul</a:t>
            </a:r>
            <a:r>
              <a:rPr lang="en-US" dirty="0"/>
              <a:t> </a:t>
            </a:r>
            <a:r>
              <a:rPr lang="en-US" dirty="0" err="1"/>
              <a:t>trebuie</a:t>
            </a:r>
            <a:r>
              <a:rPr lang="en-US" dirty="0"/>
              <a:t> </a:t>
            </a:r>
            <a:r>
              <a:rPr lang="en-US" dirty="0" err="1"/>
              <a:t>să</a:t>
            </a:r>
            <a:r>
              <a:rPr lang="en-US" dirty="0"/>
              <a:t> </a:t>
            </a:r>
            <a:r>
              <a:rPr lang="en-US" dirty="0" err="1"/>
              <a:t>facă</a:t>
            </a:r>
            <a:r>
              <a:rPr lang="en-US" dirty="0"/>
              <a:t> </a:t>
            </a:r>
            <a:r>
              <a:rPr lang="en-US" dirty="0" err="1"/>
              <a:t>dovada</a:t>
            </a:r>
            <a:r>
              <a:rPr lang="en-US" dirty="0"/>
              <a:t> </a:t>
            </a:r>
            <a:r>
              <a:rPr lang="en-US" dirty="0" err="1"/>
              <a:t>proprietății</a:t>
            </a:r>
            <a:r>
              <a:rPr lang="en-US" dirty="0"/>
              <a:t>/</a:t>
            </a:r>
            <a:r>
              <a:rPr lang="en-US" dirty="0" err="1"/>
              <a:t>administrării</a:t>
            </a:r>
            <a:r>
              <a:rPr lang="en-US" dirty="0"/>
              <a:t> </a:t>
            </a:r>
            <a:r>
              <a:rPr lang="en-US" dirty="0" err="1"/>
              <a:t>terenului</a:t>
            </a:r>
            <a:r>
              <a:rPr lang="en-US" dirty="0"/>
              <a:t> </a:t>
            </a:r>
            <a:r>
              <a:rPr lang="en-US" dirty="0" err="1"/>
              <a:t>pe</a:t>
            </a:r>
            <a:r>
              <a:rPr lang="en-US" dirty="0"/>
              <a:t> care se </a:t>
            </a:r>
            <a:r>
              <a:rPr lang="en-US" dirty="0" err="1"/>
              <a:t>realizează</a:t>
            </a:r>
            <a:r>
              <a:rPr lang="en-US" dirty="0"/>
              <a:t> </a:t>
            </a:r>
            <a:r>
              <a:rPr lang="en-US" dirty="0" err="1"/>
              <a:t>investiția</a:t>
            </a:r>
            <a:r>
              <a:rPr lang="ro-RO" b="1" dirty="0" smtClean="0"/>
              <a:t> </a:t>
            </a:r>
            <a:endParaRPr lang="ro-RO" b="1" dirty="0"/>
          </a:p>
        </p:txBody>
      </p:sp>
    </p:spTree>
    <p:extLst>
      <p:ext uri="{BB962C8B-B14F-4D97-AF65-F5344CB8AC3E}">
        <p14:creationId xmlns:p14="http://schemas.microsoft.com/office/powerpoint/2010/main" val="3651126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64</a:t>
            </a:fld>
            <a:endParaRPr lang="ro-RO" dirty="0"/>
          </a:p>
        </p:txBody>
      </p:sp>
      <p:sp>
        <p:nvSpPr>
          <p:cNvPr id="3" name="Rectangle 2"/>
          <p:cNvSpPr/>
          <p:nvPr/>
        </p:nvSpPr>
        <p:spPr>
          <a:xfrm>
            <a:off x="553287" y="1106144"/>
            <a:ext cx="11068442" cy="5001369"/>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28</a:t>
            </a:r>
            <a:r>
              <a:rPr lang="en-US" b="1" u="sng" dirty="0">
                <a:solidFill>
                  <a:srgbClr val="0070C0"/>
                </a:solidFill>
              </a:rPr>
              <a:t> –</a:t>
            </a:r>
            <a:r>
              <a:rPr lang="ro-RO" b="1" u="sng" dirty="0">
                <a:solidFill>
                  <a:srgbClr val="0070C0"/>
                </a:solidFill>
              </a:rPr>
              <a:t> Crearea/modernizarea infrastructurii rutiere de bază din spațiul rural</a:t>
            </a:r>
            <a:endParaRPr lang="en-US"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200</a:t>
            </a:r>
            <a:r>
              <a:rPr lang="ro-RO" b="1" i="1" dirty="0">
                <a:solidFill>
                  <a:srgbClr val="0070C0"/>
                </a:solidFill>
              </a:rPr>
              <a:t>.</a:t>
            </a:r>
            <a:r>
              <a:rPr lang="en-US" b="1" i="1" dirty="0">
                <a:solidFill>
                  <a:srgbClr val="0070C0"/>
                </a:solidFill>
              </a:rPr>
              <a:t>988</a:t>
            </a:r>
            <a:r>
              <a:rPr lang="ro-RO" b="1" i="1" dirty="0">
                <a:solidFill>
                  <a:srgbClr val="0070C0"/>
                </a:solidFill>
              </a:rPr>
              <a:t>.</a:t>
            </a:r>
            <a:r>
              <a:rPr lang="en-US" b="1" i="1" dirty="0">
                <a:solidFill>
                  <a:srgbClr val="0070C0"/>
                </a:solidFill>
              </a:rPr>
              <a:t>235 Euro</a:t>
            </a:r>
            <a:endParaRPr lang="ro-RO" b="1" i="1" dirty="0">
              <a:solidFill>
                <a:srgbClr val="0070C0"/>
              </a:solidFill>
            </a:endParaRPr>
          </a:p>
          <a:p>
            <a:r>
              <a:rPr lang="ro-RO" b="1" dirty="0"/>
              <a:t>Beneficiari</a:t>
            </a:r>
          </a:p>
          <a:p>
            <a:pPr marL="625475" indent="-285750" algn="just">
              <a:buFont typeface="Arial" panose="020B0604020202020204" pitchFamily="34" charset="0"/>
              <a:buChar char="•"/>
            </a:pPr>
            <a:r>
              <a:rPr lang="ro-RO" dirty="0"/>
              <a:t>Comunele (Unități Administrativ Teritoriale) și asociațiile acestora înființate conform legislației naționale în vigoare</a:t>
            </a:r>
            <a:endParaRPr lang="ro-RO" sz="800" dirty="0"/>
          </a:p>
          <a:p>
            <a:r>
              <a:rPr lang="ro-RO" b="1" dirty="0"/>
              <a:t>Investițiile corporale:</a:t>
            </a:r>
          </a:p>
          <a:p>
            <a:pPr marL="685800" indent="-228600" algn="just">
              <a:buFont typeface="Arial" panose="020B0604020202020204" pitchFamily="34" charset="0"/>
              <a:buChar char="•"/>
            </a:pPr>
            <a:r>
              <a:rPr lang="pt-BR" dirty="0" err="1"/>
              <a:t>Construcția</a:t>
            </a:r>
            <a:r>
              <a:rPr lang="pt-BR" dirty="0"/>
              <a:t>, </a:t>
            </a:r>
            <a:r>
              <a:rPr lang="pt-BR" dirty="0" err="1"/>
              <a:t>extinderea</a:t>
            </a:r>
            <a:r>
              <a:rPr lang="pt-BR" dirty="0"/>
              <a:t> </a:t>
            </a:r>
            <a:r>
              <a:rPr lang="pt-BR" dirty="0" err="1"/>
              <a:t>și</a:t>
            </a:r>
            <a:r>
              <a:rPr lang="pt-BR" dirty="0"/>
              <a:t>/</a:t>
            </a:r>
            <a:r>
              <a:rPr lang="pt-BR" dirty="0" err="1"/>
              <a:t>sau</a:t>
            </a:r>
            <a:r>
              <a:rPr lang="pt-BR" dirty="0"/>
              <a:t> </a:t>
            </a:r>
            <a:r>
              <a:rPr lang="pt-BR" dirty="0" err="1"/>
              <a:t>modernizarea</a:t>
            </a:r>
            <a:r>
              <a:rPr lang="pt-BR" dirty="0"/>
              <a:t> </a:t>
            </a:r>
            <a:r>
              <a:rPr lang="pt-BR" dirty="0" err="1"/>
              <a:t>rețelei</a:t>
            </a:r>
            <a:r>
              <a:rPr lang="pt-BR" dirty="0"/>
              <a:t> de </a:t>
            </a:r>
            <a:r>
              <a:rPr lang="pt-BR" dirty="0" err="1"/>
              <a:t>drumuri</a:t>
            </a:r>
            <a:r>
              <a:rPr lang="pt-BR" dirty="0"/>
              <a:t> de </a:t>
            </a:r>
            <a:r>
              <a:rPr lang="pt-BR" dirty="0" err="1"/>
              <a:t>interes</a:t>
            </a:r>
            <a:r>
              <a:rPr lang="pt-BR" dirty="0"/>
              <a:t> local</a:t>
            </a:r>
            <a:r>
              <a:rPr lang="ro-RO" dirty="0"/>
              <a:t>.</a:t>
            </a:r>
          </a:p>
          <a:p>
            <a:pPr marL="457200" algn="just"/>
            <a:endParaRPr lang="ro-RO" sz="800" dirty="0"/>
          </a:p>
          <a:p>
            <a:pPr algn="just"/>
            <a:r>
              <a:rPr lang="ro-RO" b="1" dirty="0"/>
              <a:t>Investiții în active necorporale:</a:t>
            </a:r>
          </a:p>
          <a:p>
            <a:pPr marL="685800" indent="-285750" algn="just">
              <a:buFont typeface="Arial" panose="020B0604020202020204" pitchFamily="34" charset="0"/>
              <a:buChar char="•"/>
            </a:pPr>
            <a:r>
              <a:rPr lang="ro-RO" dirty="0"/>
              <a:t>Legat de investițiile propuse prin proiect sunt eligibile </a:t>
            </a:r>
            <a:r>
              <a:rPr lang="ro-RO" b="1" dirty="0"/>
              <a:t>costurile generale</a:t>
            </a:r>
            <a:r>
              <a:rPr lang="ro-RO" dirty="0"/>
              <a:t> direct legate de acestea, după caz, menționate în secțiunea </a:t>
            </a:r>
            <a:r>
              <a:rPr lang="ro-RO" i="1" dirty="0"/>
              <a:t>4.7 "Elemente comune pentru tipurile de intervenții pentru dezvoltarea rurală</a:t>
            </a:r>
            <a:r>
              <a:rPr lang="ro-RO" i="1" dirty="0" smtClean="0"/>
              <a:t>".</a:t>
            </a:r>
            <a:endParaRPr lang="ro-RO" i="1" dirty="0"/>
          </a:p>
          <a:p>
            <a:pPr marL="285750" indent="-285750">
              <a:buFont typeface="Wingdings" panose="05000000000000000000" pitchFamily="2" charset="2"/>
              <a:buChar char="Ø"/>
            </a:pPr>
            <a:r>
              <a:rPr lang="ro-RO" b="1" dirty="0"/>
              <a:t>Valoarea sprijinului</a:t>
            </a:r>
            <a:r>
              <a:rPr lang="ro-RO" dirty="0"/>
              <a:t> va fi de maximum </a:t>
            </a:r>
            <a:r>
              <a:rPr lang="ro-RO" b="1" dirty="0"/>
              <a:t>1.000.000 </a:t>
            </a:r>
            <a:r>
              <a:rPr lang="ro-RO" b="1" dirty="0" smtClean="0"/>
              <a:t>euro/beneficiar</a:t>
            </a:r>
            <a:r>
              <a:rPr lang="en-US" dirty="0" smtClean="0"/>
              <a:t>. </a:t>
            </a:r>
            <a:r>
              <a:rPr lang="ro-RO" dirty="0" smtClean="0"/>
              <a:t>Intensitatea </a:t>
            </a:r>
            <a:r>
              <a:rPr lang="ro-RO" dirty="0"/>
              <a:t>sprijinului public nerambursabil raportată la costurile eligibile per proiect va fi de 100</a:t>
            </a:r>
            <a:r>
              <a:rPr lang="ro-RO" dirty="0" smtClean="0"/>
              <a:t>%.</a:t>
            </a:r>
            <a:endParaRPr lang="en-US" dirty="0" smtClean="0"/>
          </a:p>
          <a:p>
            <a:pPr marL="285750" indent="-285750">
              <a:buFont typeface="Wingdings" panose="05000000000000000000" pitchFamily="2" charset="2"/>
              <a:buChar char="Ø"/>
            </a:pPr>
            <a:endParaRPr lang="ro-RO" b="1" dirty="0"/>
          </a:p>
          <a:p>
            <a:r>
              <a:rPr lang="ro-RO" b="1" dirty="0"/>
              <a:t> </a:t>
            </a:r>
            <a:r>
              <a:rPr lang="en-US" b="1" u="sng" dirty="0" err="1">
                <a:solidFill>
                  <a:srgbClr val="0070C0"/>
                </a:solidFill>
              </a:rPr>
              <a:t>Condiții</a:t>
            </a:r>
            <a:r>
              <a:rPr lang="en-US" b="1" u="sng" dirty="0">
                <a:solidFill>
                  <a:srgbClr val="0070C0"/>
                </a:solidFill>
              </a:rPr>
              <a:t> </a:t>
            </a:r>
            <a:r>
              <a:rPr lang="en-US" b="1" u="sng" dirty="0" err="1">
                <a:solidFill>
                  <a:srgbClr val="0070C0"/>
                </a:solidFill>
              </a:rPr>
              <a:t>eligibilitate</a:t>
            </a:r>
            <a:r>
              <a:rPr lang="en-US" b="1" u="sng" dirty="0">
                <a:solidFill>
                  <a:srgbClr val="0070C0"/>
                </a:solidFill>
              </a:rPr>
              <a:t>:</a:t>
            </a:r>
          </a:p>
          <a:p>
            <a:pPr lvl="1"/>
            <a:r>
              <a:rPr lang="en-US" dirty="0"/>
              <a:t>1. </a:t>
            </a:r>
            <a:r>
              <a:rPr lang="en-US" dirty="0" err="1"/>
              <a:t>Solicitantul</a:t>
            </a:r>
            <a:r>
              <a:rPr lang="en-US" dirty="0"/>
              <a:t> </a:t>
            </a:r>
            <a:r>
              <a:rPr lang="en-US" dirty="0" err="1"/>
              <a:t>trebuie</a:t>
            </a:r>
            <a:r>
              <a:rPr lang="en-US" dirty="0"/>
              <a:t> </a:t>
            </a:r>
            <a:r>
              <a:rPr lang="en-US" dirty="0" err="1"/>
              <a:t>să</a:t>
            </a:r>
            <a:r>
              <a:rPr lang="en-US" dirty="0"/>
              <a:t> nu fie </a:t>
            </a:r>
            <a:r>
              <a:rPr lang="en-US" dirty="0" err="1"/>
              <a:t>în</a:t>
            </a:r>
            <a:r>
              <a:rPr lang="en-US" dirty="0"/>
              <a:t> incapacitate de </a:t>
            </a:r>
            <a:r>
              <a:rPr lang="en-US" dirty="0" err="1"/>
              <a:t>plată</a:t>
            </a:r>
            <a:endParaRPr lang="en-US" dirty="0"/>
          </a:p>
          <a:p>
            <a:pPr lvl="1"/>
            <a:r>
              <a:rPr lang="en-US" dirty="0"/>
              <a:t>2. </a:t>
            </a:r>
            <a:r>
              <a:rPr lang="en-US" dirty="0" err="1"/>
              <a:t>Investiția</a:t>
            </a:r>
            <a:r>
              <a:rPr lang="en-US" dirty="0"/>
              <a:t> </a:t>
            </a:r>
            <a:r>
              <a:rPr lang="en-US" dirty="0" err="1"/>
              <a:t>trebuie</a:t>
            </a:r>
            <a:r>
              <a:rPr lang="en-US" dirty="0"/>
              <a:t> </a:t>
            </a:r>
            <a:r>
              <a:rPr lang="en-US" dirty="0" err="1"/>
              <a:t>să</a:t>
            </a:r>
            <a:r>
              <a:rPr lang="en-US" dirty="0"/>
              <a:t> se </a:t>
            </a:r>
            <a:r>
              <a:rPr lang="en-US" dirty="0" err="1"/>
              <a:t>realizeze</a:t>
            </a:r>
            <a:r>
              <a:rPr lang="en-US" dirty="0"/>
              <a:t> </a:t>
            </a:r>
            <a:r>
              <a:rPr lang="en-US" dirty="0" err="1"/>
              <a:t>în</a:t>
            </a:r>
            <a:r>
              <a:rPr lang="en-US" dirty="0"/>
              <a:t> </a:t>
            </a:r>
            <a:r>
              <a:rPr lang="en-US" dirty="0" err="1"/>
              <a:t>spațiul</a:t>
            </a:r>
            <a:r>
              <a:rPr lang="en-US" dirty="0"/>
              <a:t> rural</a:t>
            </a:r>
          </a:p>
          <a:p>
            <a:pPr lvl="1"/>
            <a:r>
              <a:rPr lang="en-US" dirty="0"/>
              <a:t>3. </a:t>
            </a:r>
            <a:r>
              <a:rPr lang="en-US" dirty="0" err="1"/>
              <a:t>Solicitantul</a:t>
            </a:r>
            <a:r>
              <a:rPr lang="en-US" dirty="0"/>
              <a:t> </a:t>
            </a:r>
            <a:r>
              <a:rPr lang="en-US" dirty="0" err="1"/>
              <a:t>trebuie</a:t>
            </a:r>
            <a:r>
              <a:rPr lang="en-US" dirty="0"/>
              <a:t> </a:t>
            </a:r>
            <a:r>
              <a:rPr lang="en-US" dirty="0" err="1"/>
              <a:t>să</a:t>
            </a:r>
            <a:r>
              <a:rPr lang="en-US" dirty="0"/>
              <a:t> </a:t>
            </a:r>
            <a:r>
              <a:rPr lang="en-US" dirty="0" err="1"/>
              <a:t>facă</a:t>
            </a:r>
            <a:r>
              <a:rPr lang="en-US" dirty="0"/>
              <a:t> </a:t>
            </a:r>
            <a:r>
              <a:rPr lang="en-US" dirty="0" err="1"/>
              <a:t>dovada</a:t>
            </a:r>
            <a:r>
              <a:rPr lang="en-US" dirty="0"/>
              <a:t> </a:t>
            </a:r>
            <a:r>
              <a:rPr lang="en-US" dirty="0" err="1"/>
              <a:t>proprietății</a:t>
            </a:r>
            <a:r>
              <a:rPr lang="en-US" dirty="0"/>
              <a:t>/</a:t>
            </a:r>
            <a:r>
              <a:rPr lang="en-US" dirty="0" err="1"/>
              <a:t>administrării</a:t>
            </a:r>
            <a:r>
              <a:rPr lang="en-US" dirty="0"/>
              <a:t> </a:t>
            </a:r>
            <a:r>
              <a:rPr lang="en-US" dirty="0" err="1"/>
              <a:t>terenului</a:t>
            </a:r>
            <a:r>
              <a:rPr lang="en-US" dirty="0"/>
              <a:t>/</a:t>
            </a:r>
            <a:r>
              <a:rPr lang="en-US" dirty="0" err="1"/>
              <a:t>bunului</a:t>
            </a:r>
            <a:r>
              <a:rPr lang="en-US" dirty="0"/>
              <a:t> </a:t>
            </a:r>
            <a:r>
              <a:rPr lang="en-US" dirty="0" err="1"/>
              <a:t>pe</a:t>
            </a:r>
            <a:r>
              <a:rPr lang="en-US" dirty="0"/>
              <a:t> care se </a:t>
            </a:r>
            <a:r>
              <a:rPr lang="en-US" dirty="0" err="1"/>
              <a:t>realizează</a:t>
            </a:r>
            <a:r>
              <a:rPr lang="en-US" dirty="0"/>
              <a:t> </a:t>
            </a:r>
            <a:r>
              <a:rPr lang="en-US" dirty="0" err="1"/>
              <a:t>investiția</a:t>
            </a:r>
            <a:r>
              <a:rPr lang="ro-RO" dirty="0"/>
              <a:t> </a:t>
            </a:r>
          </a:p>
        </p:txBody>
      </p:sp>
    </p:spTree>
    <p:extLst>
      <p:ext uri="{BB962C8B-B14F-4D97-AF65-F5344CB8AC3E}">
        <p14:creationId xmlns:p14="http://schemas.microsoft.com/office/powerpoint/2010/main" val="3200420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F96D3-0DE7-4201-A97F-6E8CA2317A2D}"/>
              </a:ext>
            </a:extLst>
          </p:cNvPr>
          <p:cNvSpPr>
            <a:spLocks noGrp="1"/>
          </p:cNvSpPr>
          <p:nvPr>
            <p:ph type="title"/>
          </p:nvPr>
        </p:nvSpPr>
        <p:spPr>
          <a:xfrm>
            <a:off x="3841390" y="501650"/>
            <a:ext cx="5041232" cy="643335"/>
          </a:xfrm>
          <a:solidFill>
            <a:schemeClr val="accent4">
              <a:lumMod val="20000"/>
              <a:lumOff val="80000"/>
            </a:schemeClr>
          </a:solidFill>
        </p:spPr>
        <p:txBody>
          <a:bodyPr tIns="144000" anchor="t">
            <a:noAutofit/>
          </a:bodyPr>
          <a:lstStyle/>
          <a:p>
            <a:pPr algn="ctr"/>
            <a:r>
              <a:rPr lang="ro-RO" sz="2000" b="1" dirty="0">
                <a:latin typeface="Trebuchet MS" panose="020B0603020202020204" pitchFamily="34" charset="0"/>
              </a:rPr>
              <a:t>REȚEAUA RURALĂ NAȚIONALĂ</a:t>
            </a:r>
            <a:endParaRPr lang="en-GB" sz="2000" b="1" i="1" dirty="0">
              <a:latin typeface="Trebuchet MS" panose="020B0603020202020204" pitchFamily="34" charset="0"/>
            </a:endParaRPr>
          </a:p>
        </p:txBody>
      </p:sp>
      <p:sp>
        <p:nvSpPr>
          <p:cNvPr id="2" name="Slide Number Placeholder 1">
            <a:extLst>
              <a:ext uri="{FF2B5EF4-FFF2-40B4-BE49-F238E27FC236}">
                <a16:creationId xmlns:a16="http://schemas.microsoft.com/office/drawing/2014/main" id="{B767DC4F-FE47-45E5-98CE-82DC48C92219}"/>
              </a:ext>
            </a:extLst>
          </p:cNvPr>
          <p:cNvSpPr>
            <a:spLocks noGrp="1"/>
          </p:cNvSpPr>
          <p:nvPr>
            <p:ph type="sldNum" sz="quarter" idx="12"/>
          </p:nvPr>
        </p:nvSpPr>
        <p:spPr/>
        <p:txBody>
          <a:bodyPr/>
          <a:lstStyle/>
          <a:p>
            <a:fld id="{7FA2401A-6C0A-4240-B78F-43709A42D409}" type="slidenum">
              <a:rPr lang="en-GB" smtClean="0"/>
              <a:t>65</a:t>
            </a:fld>
            <a:endParaRPr lang="en-GB"/>
          </a:p>
        </p:txBody>
      </p:sp>
      <p:graphicFrame>
        <p:nvGraphicFramePr>
          <p:cNvPr id="8" name="Content Placeholder 7">
            <a:extLst>
              <a:ext uri="{FF2B5EF4-FFF2-40B4-BE49-F238E27FC236}">
                <a16:creationId xmlns:a16="http://schemas.microsoft.com/office/drawing/2014/main" id="{3541E51E-DE12-434A-AD67-C5FE2BA99411}"/>
              </a:ext>
            </a:extLst>
          </p:cNvPr>
          <p:cNvGraphicFramePr>
            <a:graphicFrameLocks noGrp="1"/>
          </p:cNvGraphicFramePr>
          <p:nvPr>
            <p:ph idx="1"/>
            <p:extLst/>
          </p:nvPr>
        </p:nvGraphicFramePr>
        <p:xfrm>
          <a:off x="838200" y="2138766"/>
          <a:ext cx="11047612" cy="4217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82B440BD-95DA-42A9-8F0A-323FACA90B1D}"/>
              </a:ext>
            </a:extLst>
          </p:cNvPr>
          <p:cNvPicPr>
            <a:picLocks noChangeAspect="1"/>
          </p:cNvPicPr>
          <p:nvPr/>
        </p:nvPicPr>
        <p:blipFill>
          <a:blip r:embed="rId7"/>
          <a:stretch>
            <a:fillRect/>
          </a:stretch>
        </p:blipFill>
        <p:spPr>
          <a:xfrm>
            <a:off x="356922" y="269319"/>
            <a:ext cx="2445916" cy="14908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24056F15-5EEC-4FA8-8E8C-6E677201ED5A}"/>
              </a:ext>
            </a:extLst>
          </p:cNvPr>
          <p:cNvPicPr>
            <a:picLocks noChangeAspect="1"/>
          </p:cNvPicPr>
          <p:nvPr/>
        </p:nvPicPr>
        <p:blipFill>
          <a:blip r:embed="rId8"/>
          <a:stretch>
            <a:fillRect/>
          </a:stretch>
        </p:blipFill>
        <p:spPr>
          <a:xfrm>
            <a:off x="10081240" y="259669"/>
            <a:ext cx="1804572" cy="14908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99700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66</a:t>
            </a:fld>
            <a:endParaRPr lang="ro-RO" dirty="0"/>
          </a:p>
        </p:txBody>
      </p:sp>
      <p:sp>
        <p:nvSpPr>
          <p:cNvPr id="3" name="Rectangle 2"/>
          <p:cNvSpPr/>
          <p:nvPr/>
        </p:nvSpPr>
        <p:spPr>
          <a:xfrm>
            <a:off x="435299" y="936749"/>
            <a:ext cx="11560055" cy="5432256"/>
          </a:xfrm>
          <a:prstGeom prst="rect">
            <a:avLst/>
          </a:prstGeom>
        </p:spPr>
        <p:txBody>
          <a:bodyPr wrap="square">
            <a:spAutoFit/>
          </a:bodyPr>
          <a:lstStyle/>
          <a:p>
            <a:pPr>
              <a:spcBef>
                <a:spcPts val="600"/>
              </a:spcBef>
            </a:pPr>
            <a:r>
              <a:rPr lang="en-US" b="1" u="sng" dirty="0">
                <a:solidFill>
                  <a:srgbClr val="0070C0"/>
                </a:solidFill>
              </a:rPr>
              <a:t>DR-</a:t>
            </a:r>
            <a:r>
              <a:rPr lang="ro-RO" b="1" u="sng" dirty="0">
                <a:solidFill>
                  <a:srgbClr val="0070C0"/>
                </a:solidFill>
              </a:rPr>
              <a:t>21</a:t>
            </a:r>
            <a:r>
              <a:rPr lang="en-US" b="1" u="sng" dirty="0">
                <a:solidFill>
                  <a:srgbClr val="0070C0"/>
                </a:solidFill>
              </a:rPr>
              <a:t> - </a:t>
            </a:r>
            <a:r>
              <a:rPr lang="en-US" b="1" u="sng" dirty="0" err="1">
                <a:solidFill>
                  <a:srgbClr val="0070C0"/>
                </a:solidFill>
              </a:rPr>
              <a:t>Investiții</a:t>
            </a:r>
            <a:r>
              <a:rPr lang="en-US" b="1" u="sng" dirty="0">
                <a:solidFill>
                  <a:srgbClr val="0070C0"/>
                </a:solidFill>
              </a:rPr>
              <a:t> </a:t>
            </a:r>
            <a:r>
              <a:rPr lang="en-US" b="1" u="sng" dirty="0" err="1">
                <a:solidFill>
                  <a:srgbClr val="0070C0"/>
                </a:solidFill>
              </a:rPr>
              <a:t>pentru</a:t>
            </a:r>
            <a:r>
              <a:rPr lang="en-US" b="1" u="sng" dirty="0">
                <a:solidFill>
                  <a:srgbClr val="0070C0"/>
                </a:solidFill>
              </a:rPr>
              <a:t> </a:t>
            </a:r>
            <a:r>
              <a:rPr lang="en-US" b="1" u="sng" dirty="0" err="1">
                <a:solidFill>
                  <a:srgbClr val="0070C0"/>
                </a:solidFill>
              </a:rPr>
              <a:t>prevenirea</a:t>
            </a:r>
            <a:r>
              <a:rPr lang="en-US" b="1" u="sng" dirty="0">
                <a:solidFill>
                  <a:srgbClr val="0070C0"/>
                </a:solidFill>
              </a:rPr>
              <a:t> </a:t>
            </a:r>
            <a:r>
              <a:rPr lang="en-US" b="1" u="sng" dirty="0" err="1">
                <a:solidFill>
                  <a:srgbClr val="0070C0"/>
                </a:solidFill>
              </a:rPr>
              <a:t>răspândirii</a:t>
            </a:r>
            <a:r>
              <a:rPr lang="en-US" b="1" u="sng" dirty="0">
                <a:solidFill>
                  <a:srgbClr val="0070C0"/>
                </a:solidFill>
              </a:rPr>
              <a:t> </a:t>
            </a:r>
            <a:r>
              <a:rPr lang="en-US" b="1" u="sng" dirty="0" err="1">
                <a:solidFill>
                  <a:srgbClr val="0070C0"/>
                </a:solidFill>
              </a:rPr>
              <a:t>pestei</a:t>
            </a:r>
            <a:r>
              <a:rPr lang="en-US" b="1" u="sng" dirty="0">
                <a:solidFill>
                  <a:srgbClr val="0070C0"/>
                </a:solidFill>
              </a:rPr>
              <a:t> porcine </a:t>
            </a:r>
            <a:r>
              <a:rPr lang="en-US" b="1" u="sng" dirty="0" err="1">
                <a:solidFill>
                  <a:srgbClr val="0070C0"/>
                </a:solidFill>
              </a:rPr>
              <a:t>africane</a:t>
            </a:r>
            <a:r>
              <a:rPr lang="en-US" b="1" u="sng" dirty="0">
                <a:solidFill>
                  <a:srgbClr val="0070C0"/>
                </a:solidFill>
              </a:rPr>
              <a:t> (PPA)</a:t>
            </a:r>
            <a:r>
              <a:rPr lang="ro-RO" b="1" u="sng" dirty="0">
                <a:solidFill>
                  <a:srgbClr val="0070C0"/>
                </a:solidFill>
              </a:rPr>
              <a:t> </a:t>
            </a:r>
            <a:r>
              <a:rPr lang="ro-RO" b="1" dirty="0">
                <a:solidFill>
                  <a:srgbClr val="0070C0"/>
                </a:solidFill>
              </a:rPr>
              <a:t> </a:t>
            </a:r>
            <a:r>
              <a:rPr lang="en-US" b="1" dirty="0" smtClean="0">
                <a:solidFill>
                  <a:srgbClr val="0070C0"/>
                </a:solidFill>
              </a:rPr>
              <a:t>		</a:t>
            </a:r>
            <a:r>
              <a:rPr lang="ro-RO" b="1" i="1" dirty="0" smtClean="0">
                <a:solidFill>
                  <a:srgbClr val="0070C0"/>
                </a:solidFill>
              </a:rPr>
              <a:t>Alocare </a:t>
            </a:r>
            <a:r>
              <a:rPr lang="ro-RO" b="1" i="1" dirty="0">
                <a:solidFill>
                  <a:srgbClr val="0070C0"/>
                </a:solidFill>
              </a:rPr>
              <a:t>publică</a:t>
            </a:r>
            <a:r>
              <a:rPr lang="en-US" b="1" i="1" dirty="0">
                <a:solidFill>
                  <a:srgbClr val="0070C0"/>
                </a:solidFill>
              </a:rPr>
              <a:t>: </a:t>
            </a:r>
            <a:r>
              <a:rPr lang="ro-RO" b="1" i="1" dirty="0">
                <a:solidFill>
                  <a:srgbClr val="0070C0"/>
                </a:solidFill>
              </a:rPr>
              <a:t>10.000.000 </a:t>
            </a:r>
            <a:r>
              <a:rPr lang="en-US" b="1" i="1" dirty="0">
                <a:solidFill>
                  <a:srgbClr val="0070C0"/>
                </a:solidFill>
              </a:rPr>
              <a:t>Euro</a:t>
            </a:r>
            <a:endParaRPr lang="ro-RO" b="1" i="1" dirty="0">
              <a:solidFill>
                <a:srgbClr val="0070C0"/>
              </a:solidFill>
            </a:endParaRPr>
          </a:p>
          <a:p>
            <a:pPr>
              <a:spcBef>
                <a:spcPts val="600"/>
              </a:spcBef>
            </a:pPr>
            <a:r>
              <a:rPr lang="en-US" b="1" dirty="0" err="1"/>
              <a:t>Beneficiari</a:t>
            </a:r>
            <a:r>
              <a:rPr lang="en-US" dirty="0"/>
              <a:t> </a:t>
            </a:r>
            <a:r>
              <a:rPr lang="en-US" dirty="0" err="1"/>
              <a:t>fermieri</a:t>
            </a:r>
            <a:r>
              <a:rPr lang="en-US" dirty="0"/>
              <a:t>, cu </a:t>
            </a:r>
            <a:r>
              <a:rPr lang="en-US" dirty="0" err="1"/>
              <a:t>excepția</a:t>
            </a:r>
            <a:r>
              <a:rPr lang="en-US" dirty="0"/>
              <a:t> </a:t>
            </a:r>
            <a:r>
              <a:rPr lang="en-US" dirty="0" err="1"/>
              <a:t>persoanelor</a:t>
            </a:r>
            <a:r>
              <a:rPr lang="en-US" dirty="0"/>
              <a:t> </a:t>
            </a:r>
            <a:r>
              <a:rPr lang="en-US" dirty="0" err="1"/>
              <a:t>fizice</a:t>
            </a:r>
            <a:r>
              <a:rPr lang="en-US" dirty="0"/>
              <a:t>.</a:t>
            </a:r>
          </a:p>
          <a:p>
            <a:r>
              <a:rPr lang="ro-RO" dirty="0" smtClean="0"/>
              <a:t>I</a:t>
            </a:r>
            <a:r>
              <a:rPr lang="en-US" dirty="0" err="1"/>
              <a:t>ntervenți</a:t>
            </a:r>
            <a:r>
              <a:rPr lang="ro-RO" dirty="0"/>
              <a:t>a</a:t>
            </a:r>
            <a:r>
              <a:rPr lang="en-US" dirty="0"/>
              <a:t> </a:t>
            </a:r>
            <a:r>
              <a:rPr lang="en-US" dirty="0" err="1"/>
              <a:t>vizează</a:t>
            </a:r>
            <a:r>
              <a:rPr lang="en-US" dirty="0"/>
              <a:t> </a:t>
            </a:r>
            <a:r>
              <a:rPr lang="en-US" b="1" dirty="0" err="1"/>
              <a:t>investițiile</a:t>
            </a:r>
            <a:r>
              <a:rPr lang="en-US" b="1" dirty="0"/>
              <a:t> </a:t>
            </a:r>
            <a:r>
              <a:rPr lang="en-US" b="1" dirty="0" err="1"/>
              <a:t>corporale</a:t>
            </a:r>
            <a:r>
              <a:rPr lang="en-US" dirty="0"/>
              <a:t> </a:t>
            </a:r>
            <a:r>
              <a:rPr lang="en-US" dirty="0" err="1"/>
              <a:t>necesare</a:t>
            </a:r>
            <a:r>
              <a:rPr lang="en-US" dirty="0"/>
              <a:t> </a:t>
            </a:r>
            <a:r>
              <a:rPr lang="en-US" dirty="0" err="1"/>
              <a:t>îmbunătățirii</a:t>
            </a:r>
            <a:r>
              <a:rPr lang="en-US" dirty="0"/>
              <a:t> </a:t>
            </a:r>
            <a:r>
              <a:rPr lang="en-US" dirty="0" err="1"/>
              <a:t>biosecurității</a:t>
            </a:r>
            <a:r>
              <a:rPr lang="en-US" dirty="0"/>
              <a:t> </a:t>
            </a:r>
            <a:r>
              <a:rPr lang="en-US" dirty="0" err="1"/>
              <a:t>în</a:t>
            </a:r>
            <a:r>
              <a:rPr lang="en-US" dirty="0"/>
              <a:t> </a:t>
            </a:r>
            <a:r>
              <a:rPr lang="en-US" dirty="0" err="1"/>
              <a:t>cadrul</a:t>
            </a:r>
            <a:r>
              <a:rPr lang="en-US" dirty="0"/>
              <a:t> </a:t>
            </a:r>
            <a:r>
              <a:rPr lang="en-US" dirty="0" err="1"/>
              <a:t>exploatației</a:t>
            </a:r>
            <a:r>
              <a:rPr lang="ro-RO" dirty="0"/>
              <a:t>, precum</a:t>
            </a:r>
            <a:r>
              <a:rPr lang="en-US" dirty="0"/>
              <a:t>:</a:t>
            </a:r>
          </a:p>
          <a:p>
            <a:pPr marL="274320" lvl="1"/>
            <a:r>
              <a:rPr lang="en-US" dirty="0"/>
              <a:t>• </a:t>
            </a:r>
            <a:r>
              <a:rPr lang="en-US" dirty="0" err="1"/>
              <a:t>achiziția</a:t>
            </a:r>
            <a:r>
              <a:rPr lang="en-US" dirty="0"/>
              <a:t> de </a:t>
            </a:r>
            <a:r>
              <a:rPr lang="en-US" dirty="0" err="1"/>
              <a:t>echipamente</a:t>
            </a:r>
            <a:r>
              <a:rPr lang="en-US" dirty="0"/>
              <a:t> </a:t>
            </a:r>
            <a:r>
              <a:rPr lang="en-US" dirty="0" err="1"/>
              <a:t>și</a:t>
            </a:r>
            <a:r>
              <a:rPr lang="en-US" dirty="0"/>
              <a:t> </a:t>
            </a:r>
            <a:r>
              <a:rPr lang="en-US" dirty="0" err="1"/>
              <a:t>instalații</a:t>
            </a:r>
            <a:r>
              <a:rPr lang="en-US" dirty="0"/>
              <a:t> de </a:t>
            </a:r>
            <a:r>
              <a:rPr lang="en-US" dirty="0" err="1"/>
              <a:t>decontaminare</a:t>
            </a:r>
            <a:r>
              <a:rPr lang="en-US" dirty="0"/>
              <a:t>, </a:t>
            </a:r>
            <a:r>
              <a:rPr lang="en-US" dirty="0" err="1"/>
              <a:t>dezinfecție</a:t>
            </a:r>
            <a:r>
              <a:rPr lang="en-US" dirty="0"/>
              <a:t> </a:t>
            </a:r>
            <a:r>
              <a:rPr lang="en-US" dirty="0" err="1"/>
              <a:t>și</a:t>
            </a:r>
            <a:r>
              <a:rPr lang="en-US" dirty="0"/>
              <a:t> </a:t>
            </a:r>
            <a:r>
              <a:rPr lang="en-US" dirty="0" err="1"/>
              <a:t>dezinsecție</a:t>
            </a:r>
            <a:r>
              <a:rPr lang="en-US" dirty="0"/>
              <a:t> </a:t>
            </a:r>
            <a:r>
              <a:rPr lang="en-US" dirty="0" err="1"/>
              <a:t>pentru</a:t>
            </a:r>
            <a:r>
              <a:rPr lang="en-US" dirty="0"/>
              <a:t> </a:t>
            </a:r>
            <a:r>
              <a:rPr lang="en-US" dirty="0" err="1"/>
              <a:t>mijloace</a:t>
            </a:r>
            <a:r>
              <a:rPr lang="en-US" dirty="0"/>
              <a:t> de transport, personal, </a:t>
            </a:r>
            <a:r>
              <a:rPr lang="en-US" dirty="0" err="1"/>
              <a:t>suprafețe</a:t>
            </a:r>
            <a:r>
              <a:rPr lang="en-US" dirty="0"/>
              <a:t> </a:t>
            </a:r>
            <a:r>
              <a:rPr lang="en-US" dirty="0" err="1"/>
              <a:t>și</a:t>
            </a:r>
            <a:r>
              <a:rPr lang="en-US" dirty="0"/>
              <a:t> </a:t>
            </a:r>
            <a:r>
              <a:rPr lang="en-US" dirty="0" err="1"/>
              <a:t>aer</a:t>
            </a:r>
            <a:r>
              <a:rPr lang="en-US" dirty="0"/>
              <a:t>;</a:t>
            </a:r>
          </a:p>
          <a:p>
            <a:pPr marL="274320" lvl="1"/>
            <a:r>
              <a:rPr lang="en-US" dirty="0"/>
              <a:t>• </a:t>
            </a:r>
            <a:r>
              <a:rPr lang="en-US" dirty="0" err="1"/>
              <a:t>achiziția</a:t>
            </a:r>
            <a:r>
              <a:rPr lang="en-US" dirty="0"/>
              <a:t> de </a:t>
            </a:r>
            <a:r>
              <a:rPr lang="en-US" dirty="0" err="1"/>
              <a:t>instalații</a:t>
            </a:r>
            <a:r>
              <a:rPr lang="en-US" dirty="0"/>
              <a:t> </a:t>
            </a:r>
            <a:r>
              <a:rPr lang="en-US" dirty="0" err="1"/>
              <a:t>și</a:t>
            </a:r>
            <a:r>
              <a:rPr lang="en-US" dirty="0"/>
              <a:t> </a:t>
            </a:r>
            <a:r>
              <a:rPr lang="en-US" dirty="0" err="1"/>
              <a:t>echipamente</a:t>
            </a:r>
            <a:r>
              <a:rPr lang="en-US" dirty="0"/>
              <a:t> </a:t>
            </a:r>
            <a:r>
              <a:rPr lang="en-US" dirty="0" err="1"/>
              <a:t>pentru</a:t>
            </a:r>
            <a:r>
              <a:rPr lang="en-US" dirty="0"/>
              <a:t> </a:t>
            </a:r>
            <a:r>
              <a:rPr lang="en-US" dirty="0" err="1"/>
              <a:t>îmbunătățirea</a:t>
            </a:r>
            <a:r>
              <a:rPr lang="en-US" dirty="0"/>
              <a:t> </a:t>
            </a:r>
            <a:r>
              <a:rPr lang="en-US" dirty="0" err="1"/>
              <a:t>filtrului</a:t>
            </a:r>
            <a:r>
              <a:rPr lang="en-US" dirty="0"/>
              <a:t> </a:t>
            </a:r>
            <a:r>
              <a:rPr lang="en-US" dirty="0" err="1"/>
              <a:t>sanitar-veterinar</a:t>
            </a:r>
            <a:r>
              <a:rPr lang="en-US" dirty="0"/>
              <a:t>;</a:t>
            </a:r>
          </a:p>
          <a:p>
            <a:pPr marL="274320" lvl="1"/>
            <a:r>
              <a:rPr lang="en-US" dirty="0"/>
              <a:t>• </a:t>
            </a:r>
            <a:r>
              <a:rPr lang="en-US" dirty="0" err="1"/>
              <a:t>construcția</a:t>
            </a:r>
            <a:r>
              <a:rPr lang="en-US" dirty="0"/>
              <a:t> de </a:t>
            </a:r>
            <a:r>
              <a:rPr lang="en-US" dirty="0" err="1"/>
              <a:t>garduri</a:t>
            </a:r>
            <a:r>
              <a:rPr lang="en-US" dirty="0"/>
              <a:t> de </a:t>
            </a:r>
            <a:r>
              <a:rPr lang="en-US" dirty="0" err="1"/>
              <a:t>protecție</a:t>
            </a:r>
            <a:r>
              <a:rPr lang="en-US" dirty="0"/>
              <a:t> a </a:t>
            </a:r>
            <a:r>
              <a:rPr lang="en-US" dirty="0" err="1"/>
              <a:t>clădirilor</a:t>
            </a:r>
            <a:r>
              <a:rPr lang="en-US" dirty="0"/>
              <a:t>/</a:t>
            </a:r>
            <a:r>
              <a:rPr lang="en-US" dirty="0" err="1"/>
              <a:t>facilitaților</a:t>
            </a:r>
            <a:r>
              <a:rPr lang="en-US" dirty="0"/>
              <a:t> </a:t>
            </a:r>
            <a:r>
              <a:rPr lang="en-US" dirty="0" err="1"/>
              <a:t>pentru</a:t>
            </a:r>
            <a:r>
              <a:rPr lang="en-US" dirty="0"/>
              <a:t> </a:t>
            </a:r>
            <a:r>
              <a:rPr lang="en-US" dirty="0" err="1"/>
              <a:t>animale</a:t>
            </a:r>
            <a:r>
              <a:rPr lang="en-US" dirty="0"/>
              <a:t> </a:t>
            </a:r>
            <a:r>
              <a:rPr lang="en-US" dirty="0" err="1"/>
              <a:t>sau</a:t>
            </a:r>
            <a:r>
              <a:rPr lang="en-US" dirty="0"/>
              <a:t> a </a:t>
            </a:r>
            <a:r>
              <a:rPr lang="en-US" dirty="0" err="1"/>
              <a:t>zonelor</a:t>
            </a:r>
            <a:r>
              <a:rPr lang="en-US" dirty="0"/>
              <a:t> de </a:t>
            </a:r>
            <a:r>
              <a:rPr lang="en-US" dirty="0" err="1"/>
              <a:t>delimitare</a:t>
            </a:r>
            <a:r>
              <a:rPr lang="en-US" dirty="0"/>
              <a:t> </a:t>
            </a:r>
            <a:r>
              <a:rPr lang="en-US" dirty="0" err="1"/>
              <a:t>pentru</a:t>
            </a:r>
            <a:r>
              <a:rPr lang="en-US" dirty="0"/>
              <a:t> </a:t>
            </a:r>
            <a:r>
              <a:rPr lang="en-US" dirty="0" err="1"/>
              <a:t>animale</a:t>
            </a:r>
            <a:r>
              <a:rPr lang="en-US" dirty="0"/>
              <a:t>;</a:t>
            </a:r>
          </a:p>
          <a:p>
            <a:pPr marL="274320" lvl="1"/>
            <a:r>
              <a:rPr lang="en-US" dirty="0"/>
              <a:t>• </a:t>
            </a:r>
            <a:r>
              <a:rPr lang="en-US" dirty="0" err="1"/>
              <a:t>achiziția</a:t>
            </a:r>
            <a:r>
              <a:rPr lang="en-US" dirty="0"/>
              <a:t> de </a:t>
            </a:r>
            <a:r>
              <a:rPr lang="en-US" dirty="0" err="1"/>
              <a:t>instalații</a:t>
            </a:r>
            <a:r>
              <a:rPr lang="en-US" dirty="0"/>
              <a:t> de </a:t>
            </a:r>
            <a:r>
              <a:rPr lang="en-US" dirty="0" err="1"/>
              <a:t>incinerare</a:t>
            </a:r>
            <a:r>
              <a:rPr lang="en-US" dirty="0"/>
              <a:t> SNCU </a:t>
            </a:r>
            <a:r>
              <a:rPr lang="en-US" dirty="0" err="1"/>
              <a:t>și</a:t>
            </a:r>
            <a:r>
              <a:rPr lang="en-US" dirty="0"/>
              <a:t> </a:t>
            </a:r>
            <a:r>
              <a:rPr lang="en-US" dirty="0" err="1"/>
              <a:t>echipamente</a:t>
            </a:r>
            <a:r>
              <a:rPr lang="en-US" dirty="0"/>
              <a:t> </a:t>
            </a:r>
            <a:r>
              <a:rPr lang="en-US" dirty="0" err="1"/>
              <a:t>în</a:t>
            </a:r>
            <a:r>
              <a:rPr lang="en-US" dirty="0"/>
              <a:t> </a:t>
            </a:r>
            <a:r>
              <a:rPr lang="en-US" dirty="0" err="1"/>
              <a:t>vederea</a:t>
            </a:r>
            <a:r>
              <a:rPr lang="en-US" dirty="0"/>
              <a:t> </a:t>
            </a:r>
            <a:r>
              <a:rPr lang="en-US" dirty="0" err="1"/>
              <a:t>îmbunătățirii</a:t>
            </a:r>
            <a:r>
              <a:rPr lang="en-US" dirty="0"/>
              <a:t> </a:t>
            </a:r>
            <a:r>
              <a:rPr lang="en-US" dirty="0" err="1"/>
              <a:t>spațiului</a:t>
            </a:r>
            <a:r>
              <a:rPr lang="en-US" dirty="0"/>
              <a:t> </a:t>
            </a:r>
            <a:r>
              <a:rPr lang="en-US" dirty="0" err="1"/>
              <a:t>destinat</a:t>
            </a:r>
            <a:r>
              <a:rPr lang="en-US" dirty="0"/>
              <a:t> </a:t>
            </a:r>
            <a:r>
              <a:rPr lang="en-US" dirty="0" err="1"/>
              <a:t>executării</a:t>
            </a:r>
            <a:r>
              <a:rPr lang="en-US" dirty="0"/>
              <a:t> </a:t>
            </a:r>
            <a:r>
              <a:rPr lang="en-US" dirty="0" err="1"/>
              <a:t>necropsiilor</a:t>
            </a:r>
            <a:r>
              <a:rPr lang="en-US" dirty="0"/>
              <a:t>/</a:t>
            </a:r>
            <a:r>
              <a:rPr lang="en-US" dirty="0" err="1"/>
              <a:t>depozitării</a:t>
            </a:r>
            <a:r>
              <a:rPr lang="en-US" dirty="0"/>
              <a:t> </a:t>
            </a:r>
            <a:r>
              <a:rPr lang="en-US" dirty="0" err="1"/>
              <a:t>și</a:t>
            </a:r>
            <a:r>
              <a:rPr lang="en-US" dirty="0"/>
              <a:t> </a:t>
            </a:r>
            <a:r>
              <a:rPr lang="en-US" dirty="0" err="1"/>
              <a:t>predării</a:t>
            </a:r>
            <a:r>
              <a:rPr lang="en-US" dirty="0"/>
              <a:t> SNCU/</a:t>
            </a:r>
            <a:r>
              <a:rPr lang="en-US" dirty="0" err="1"/>
              <a:t>rampă</a:t>
            </a:r>
            <a:r>
              <a:rPr lang="en-US" dirty="0"/>
              <a:t> SNCU;</a:t>
            </a:r>
          </a:p>
          <a:p>
            <a:pPr marL="274320" lvl="1"/>
            <a:r>
              <a:rPr lang="en-US" dirty="0"/>
              <a:t>• </a:t>
            </a:r>
            <a:r>
              <a:rPr lang="en-US" dirty="0" err="1"/>
              <a:t>achiziția</a:t>
            </a:r>
            <a:r>
              <a:rPr lang="en-US" dirty="0"/>
              <a:t> de </a:t>
            </a:r>
            <a:r>
              <a:rPr lang="en-US" dirty="0" err="1"/>
              <a:t>instalații</a:t>
            </a:r>
            <a:r>
              <a:rPr lang="en-US" dirty="0"/>
              <a:t> </a:t>
            </a:r>
            <a:r>
              <a:rPr lang="en-US" dirty="0" err="1"/>
              <a:t>și</a:t>
            </a:r>
            <a:r>
              <a:rPr lang="en-US" dirty="0"/>
              <a:t> </a:t>
            </a:r>
            <a:r>
              <a:rPr lang="en-US" dirty="0" err="1"/>
              <a:t>echipamente</a:t>
            </a:r>
            <a:r>
              <a:rPr lang="en-US" dirty="0"/>
              <a:t> </a:t>
            </a:r>
            <a:r>
              <a:rPr lang="en-US" dirty="0" err="1"/>
              <a:t>pentru</a:t>
            </a:r>
            <a:r>
              <a:rPr lang="en-US" dirty="0"/>
              <a:t> </a:t>
            </a:r>
            <a:r>
              <a:rPr lang="en-US" dirty="0" err="1"/>
              <a:t>îmbunătățirea</a:t>
            </a:r>
            <a:r>
              <a:rPr lang="en-US" dirty="0"/>
              <a:t> </a:t>
            </a:r>
            <a:r>
              <a:rPr lang="en-US" dirty="0" err="1"/>
              <a:t>rampelor</a:t>
            </a:r>
            <a:r>
              <a:rPr lang="en-US" dirty="0"/>
              <a:t> de </a:t>
            </a:r>
            <a:r>
              <a:rPr lang="en-US" dirty="0" err="1"/>
              <a:t>afluire</a:t>
            </a:r>
            <a:r>
              <a:rPr lang="en-US" dirty="0"/>
              <a:t>/</a:t>
            </a:r>
            <a:r>
              <a:rPr lang="en-US" dirty="0" err="1"/>
              <a:t>livrare</a:t>
            </a:r>
            <a:r>
              <a:rPr lang="en-US" dirty="0"/>
              <a:t> </a:t>
            </a:r>
            <a:r>
              <a:rPr lang="en-US" dirty="0" err="1"/>
              <a:t>animale</a:t>
            </a:r>
            <a:r>
              <a:rPr lang="en-US" dirty="0"/>
              <a:t>;</a:t>
            </a:r>
          </a:p>
          <a:p>
            <a:pPr marL="274320" lvl="1"/>
            <a:r>
              <a:rPr lang="en-US" dirty="0"/>
              <a:t>• </a:t>
            </a:r>
            <a:r>
              <a:rPr lang="en-US" dirty="0" err="1"/>
              <a:t>achiziția</a:t>
            </a:r>
            <a:r>
              <a:rPr lang="en-US" dirty="0"/>
              <a:t> de </a:t>
            </a:r>
            <a:r>
              <a:rPr lang="en-US" dirty="0" err="1"/>
              <a:t>instalații</a:t>
            </a:r>
            <a:r>
              <a:rPr lang="en-US" dirty="0"/>
              <a:t> </a:t>
            </a:r>
            <a:r>
              <a:rPr lang="en-US" dirty="0" err="1"/>
              <a:t>și</a:t>
            </a:r>
            <a:r>
              <a:rPr lang="en-US" dirty="0"/>
              <a:t> </a:t>
            </a:r>
            <a:r>
              <a:rPr lang="en-US" dirty="0" err="1"/>
              <a:t>echipamente</a:t>
            </a:r>
            <a:r>
              <a:rPr lang="en-US" dirty="0"/>
              <a:t> </a:t>
            </a:r>
            <a:r>
              <a:rPr lang="en-US" dirty="0" err="1"/>
              <a:t>pentru</a:t>
            </a:r>
            <a:r>
              <a:rPr lang="en-US" dirty="0"/>
              <a:t> </a:t>
            </a:r>
            <a:r>
              <a:rPr lang="en-US" dirty="0" err="1"/>
              <a:t>îmbunătățirea</a:t>
            </a:r>
            <a:r>
              <a:rPr lang="en-US" dirty="0"/>
              <a:t> </a:t>
            </a:r>
            <a:r>
              <a:rPr lang="en-US" dirty="0" err="1"/>
              <a:t>sistemului</a:t>
            </a:r>
            <a:r>
              <a:rPr lang="en-US" dirty="0"/>
              <a:t> de </a:t>
            </a:r>
            <a:r>
              <a:rPr lang="en-US" dirty="0" err="1"/>
              <a:t>afluire</a:t>
            </a:r>
            <a:r>
              <a:rPr lang="en-US" dirty="0"/>
              <a:t> a </a:t>
            </a:r>
            <a:r>
              <a:rPr lang="en-US" dirty="0" err="1"/>
              <a:t>furajelor</a:t>
            </a:r>
            <a:r>
              <a:rPr lang="en-US" dirty="0"/>
              <a:t>.</a:t>
            </a:r>
          </a:p>
          <a:p>
            <a:r>
              <a:rPr lang="en-US" b="1" dirty="0" err="1" smtClean="0"/>
              <a:t>Valoarea</a:t>
            </a:r>
            <a:r>
              <a:rPr lang="en-US" b="1" dirty="0" smtClean="0"/>
              <a:t> </a:t>
            </a:r>
            <a:r>
              <a:rPr lang="en-US" b="1" dirty="0" err="1"/>
              <a:t>sprijinului</a:t>
            </a:r>
            <a:r>
              <a:rPr lang="en-US" dirty="0"/>
              <a:t> </a:t>
            </a:r>
            <a:r>
              <a:rPr lang="en-US" dirty="0" err="1"/>
              <a:t>va</a:t>
            </a:r>
            <a:r>
              <a:rPr lang="en-US" dirty="0"/>
              <a:t> fi de maximum </a:t>
            </a:r>
            <a:r>
              <a:rPr lang="en-US" b="1" dirty="0"/>
              <a:t>50.000 </a:t>
            </a:r>
            <a:r>
              <a:rPr lang="en-US" b="1" dirty="0" smtClean="0"/>
              <a:t>euro/</a:t>
            </a:r>
            <a:r>
              <a:rPr lang="en-US" b="1" dirty="0" err="1" smtClean="0"/>
              <a:t>beneficar</a:t>
            </a:r>
            <a:r>
              <a:rPr lang="en-US" b="1" dirty="0" smtClean="0"/>
              <a:t>. </a:t>
            </a:r>
            <a:r>
              <a:rPr lang="en-US" dirty="0"/>
              <a:t> Intensitatea </a:t>
            </a:r>
            <a:r>
              <a:rPr lang="en-US" dirty="0" err="1"/>
              <a:t>sprijinului</a:t>
            </a:r>
            <a:r>
              <a:rPr lang="en-US" dirty="0"/>
              <a:t> public </a:t>
            </a:r>
            <a:r>
              <a:rPr lang="en-US" dirty="0" err="1"/>
              <a:t>nerambursabil</a:t>
            </a:r>
            <a:r>
              <a:rPr lang="en-US" dirty="0"/>
              <a:t> </a:t>
            </a:r>
            <a:r>
              <a:rPr lang="en-US" dirty="0" err="1"/>
              <a:t>raportată</a:t>
            </a:r>
            <a:r>
              <a:rPr lang="en-US" dirty="0"/>
              <a:t> la </a:t>
            </a:r>
            <a:r>
              <a:rPr lang="en-US" dirty="0" err="1"/>
              <a:t>costurile</a:t>
            </a:r>
            <a:r>
              <a:rPr lang="en-US" dirty="0"/>
              <a:t> </a:t>
            </a:r>
            <a:r>
              <a:rPr lang="en-US" dirty="0" err="1"/>
              <a:t>eligibile</a:t>
            </a:r>
            <a:r>
              <a:rPr lang="en-US" dirty="0"/>
              <a:t> per </a:t>
            </a:r>
            <a:r>
              <a:rPr lang="en-US" dirty="0" err="1"/>
              <a:t>proiect</a:t>
            </a:r>
            <a:r>
              <a:rPr lang="en-US" dirty="0"/>
              <a:t> </a:t>
            </a:r>
            <a:r>
              <a:rPr lang="en-US" dirty="0" err="1"/>
              <a:t>va</a:t>
            </a:r>
            <a:r>
              <a:rPr lang="en-US" dirty="0"/>
              <a:t> fi de 80</a:t>
            </a:r>
            <a:r>
              <a:rPr lang="en-US" dirty="0" smtClean="0"/>
              <a:t>%.</a:t>
            </a:r>
          </a:p>
          <a:p>
            <a:endParaRPr lang="en-US" dirty="0" smtClean="0"/>
          </a:p>
          <a:p>
            <a:r>
              <a:rPr lang="en-US" b="1" u="sng" dirty="0" err="1">
                <a:solidFill>
                  <a:srgbClr val="0070C0"/>
                </a:solidFill>
              </a:rPr>
              <a:t>Condiții</a:t>
            </a:r>
            <a:r>
              <a:rPr lang="en-US" b="1" u="sng" dirty="0">
                <a:solidFill>
                  <a:srgbClr val="0070C0"/>
                </a:solidFill>
              </a:rPr>
              <a:t> de </a:t>
            </a:r>
            <a:r>
              <a:rPr lang="en-US" b="1" u="sng" dirty="0" err="1">
                <a:solidFill>
                  <a:srgbClr val="0070C0"/>
                </a:solidFill>
              </a:rPr>
              <a:t>eligibilitate</a:t>
            </a:r>
            <a:r>
              <a:rPr lang="en-US" b="1" u="sng" dirty="0">
                <a:solidFill>
                  <a:srgbClr val="0070C0"/>
                </a:solidFill>
              </a:rPr>
              <a:t>:</a:t>
            </a:r>
          </a:p>
          <a:p>
            <a:pPr lvl="2"/>
            <a:r>
              <a:rPr lang="en-US" dirty="0" smtClean="0"/>
              <a:t>1</a:t>
            </a:r>
            <a:r>
              <a:rPr lang="en-US" dirty="0"/>
              <a:t>. </a:t>
            </a:r>
            <a:r>
              <a:rPr lang="en-US" dirty="0" err="1"/>
              <a:t>Solicitantul</a:t>
            </a:r>
            <a:r>
              <a:rPr lang="en-US" dirty="0"/>
              <a:t> </a:t>
            </a:r>
            <a:r>
              <a:rPr lang="en-US" dirty="0" err="1"/>
              <a:t>deține</a:t>
            </a:r>
            <a:r>
              <a:rPr lang="en-US" dirty="0"/>
              <a:t> o </a:t>
            </a:r>
            <a:r>
              <a:rPr lang="en-US" dirty="0" err="1"/>
              <a:t>exploatație</a:t>
            </a:r>
            <a:r>
              <a:rPr lang="en-US" dirty="0"/>
              <a:t> </a:t>
            </a:r>
            <a:r>
              <a:rPr lang="en-US" dirty="0" err="1"/>
              <a:t>înregistrată</a:t>
            </a:r>
            <a:r>
              <a:rPr lang="en-US" dirty="0"/>
              <a:t>/</a:t>
            </a:r>
            <a:r>
              <a:rPr lang="en-US" dirty="0" err="1"/>
              <a:t>autorizată</a:t>
            </a:r>
            <a:r>
              <a:rPr lang="en-US" dirty="0"/>
              <a:t> ANSVSA</a:t>
            </a:r>
          </a:p>
          <a:p>
            <a:pPr lvl="2"/>
            <a:r>
              <a:rPr lang="en-US" dirty="0"/>
              <a:t>2. </a:t>
            </a:r>
            <a:r>
              <a:rPr lang="en-US" dirty="0" err="1"/>
              <a:t>Solicitantul</a:t>
            </a:r>
            <a:r>
              <a:rPr lang="en-US" dirty="0"/>
              <a:t> </a:t>
            </a:r>
            <a:r>
              <a:rPr lang="en-US" dirty="0" err="1"/>
              <a:t>trebuie</a:t>
            </a:r>
            <a:r>
              <a:rPr lang="en-US" dirty="0"/>
              <a:t> </a:t>
            </a:r>
            <a:r>
              <a:rPr lang="en-US" dirty="0" err="1"/>
              <a:t>să</a:t>
            </a:r>
            <a:r>
              <a:rPr lang="en-US" dirty="0"/>
              <a:t> </a:t>
            </a:r>
            <a:r>
              <a:rPr lang="en-US" dirty="0" err="1"/>
              <a:t>demonstreze</a:t>
            </a:r>
            <a:r>
              <a:rPr lang="en-US" dirty="0"/>
              <a:t> </a:t>
            </a:r>
            <a:r>
              <a:rPr lang="en-US" dirty="0" err="1"/>
              <a:t>asigurarea</a:t>
            </a:r>
            <a:r>
              <a:rPr lang="en-US" dirty="0"/>
              <a:t> </a:t>
            </a:r>
            <a:r>
              <a:rPr lang="en-US" dirty="0" err="1"/>
              <a:t>cofinanțării</a:t>
            </a:r>
            <a:r>
              <a:rPr lang="en-US" dirty="0"/>
              <a:t> </a:t>
            </a:r>
            <a:r>
              <a:rPr lang="en-US" dirty="0" err="1"/>
              <a:t>investiției</a:t>
            </a:r>
            <a:endParaRPr lang="en-US" dirty="0"/>
          </a:p>
          <a:p>
            <a:pPr lvl="2"/>
            <a:r>
              <a:rPr lang="en-US" dirty="0"/>
              <a:t>3. </a:t>
            </a:r>
            <a:r>
              <a:rPr lang="en-US" dirty="0" err="1"/>
              <a:t>Planul</a:t>
            </a:r>
            <a:r>
              <a:rPr lang="en-US" dirty="0"/>
              <a:t> de </a:t>
            </a:r>
            <a:r>
              <a:rPr lang="en-US" dirty="0" err="1"/>
              <a:t>biosecuritate</a:t>
            </a:r>
            <a:r>
              <a:rPr lang="en-US" dirty="0"/>
              <a:t> a </a:t>
            </a:r>
            <a:r>
              <a:rPr lang="en-US" dirty="0" err="1"/>
              <a:t>exploatației</a:t>
            </a:r>
            <a:r>
              <a:rPr lang="en-US" dirty="0"/>
              <a:t> </a:t>
            </a:r>
            <a:r>
              <a:rPr lang="en-US" dirty="0" err="1"/>
              <a:t>să</a:t>
            </a:r>
            <a:r>
              <a:rPr lang="en-US" dirty="0"/>
              <a:t> fie </a:t>
            </a:r>
            <a:r>
              <a:rPr lang="en-US" dirty="0" err="1"/>
              <a:t>avizat</a:t>
            </a:r>
            <a:r>
              <a:rPr lang="en-US" dirty="0"/>
              <a:t> de ANSVSA</a:t>
            </a:r>
          </a:p>
          <a:p>
            <a:pPr lvl="2"/>
            <a:r>
              <a:rPr lang="en-US" dirty="0"/>
              <a:t>4. </a:t>
            </a:r>
            <a:r>
              <a:rPr lang="en-US" dirty="0" err="1"/>
              <a:t>Solicitantul</a:t>
            </a:r>
            <a:r>
              <a:rPr lang="en-US" dirty="0"/>
              <a:t> </a:t>
            </a:r>
            <a:r>
              <a:rPr lang="en-US" dirty="0" err="1"/>
              <a:t>va</a:t>
            </a:r>
            <a:r>
              <a:rPr lang="en-US" dirty="0"/>
              <a:t> </a:t>
            </a:r>
            <a:r>
              <a:rPr lang="en-US" dirty="0" err="1"/>
              <a:t>prezenta</a:t>
            </a:r>
            <a:r>
              <a:rPr lang="en-US" dirty="0"/>
              <a:t> </a:t>
            </a:r>
            <a:r>
              <a:rPr lang="en-US" dirty="0" err="1"/>
              <a:t>avizul</a:t>
            </a:r>
            <a:r>
              <a:rPr lang="en-US" dirty="0"/>
              <a:t> ANSVSA (DSVSA) </a:t>
            </a:r>
            <a:r>
              <a:rPr lang="en-US" dirty="0" err="1"/>
              <a:t>privind</a:t>
            </a:r>
            <a:r>
              <a:rPr lang="en-US" dirty="0"/>
              <a:t> </a:t>
            </a:r>
            <a:r>
              <a:rPr lang="en-US" dirty="0" err="1"/>
              <a:t>planul</a:t>
            </a:r>
            <a:r>
              <a:rPr lang="en-US" dirty="0"/>
              <a:t> de </a:t>
            </a:r>
            <a:r>
              <a:rPr lang="en-US" dirty="0" err="1"/>
              <a:t>investiții</a:t>
            </a:r>
            <a:r>
              <a:rPr lang="en-US" dirty="0"/>
              <a:t> </a:t>
            </a:r>
            <a:r>
              <a:rPr lang="en-US" dirty="0" err="1"/>
              <a:t>aferent</a:t>
            </a:r>
            <a:r>
              <a:rPr lang="en-US" dirty="0"/>
              <a:t> </a:t>
            </a:r>
            <a:r>
              <a:rPr lang="en-US" dirty="0" err="1"/>
              <a:t>proiectului</a:t>
            </a:r>
            <a:endParaRPr lang="en-US" dirty="0"/>
          </a:p>
        </p:txBody>
      </p:sp>
    </p:spTree>
    <p:extLst>
      <p:ext uri="{BB962C8B-B14F-4D97-AF65-F5344CB8AC3E}">
        <p14:creationId xmlns:p14="http://schemas.microsoft.com/office/powerpoint/2010/main" val="5628206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F96D3-0DE7-4201-A97F-6E8CA2317A2D}"/>
              </a:ext>
            </a:extLst>
          </p:cNvPr>
          <p:cNvSpPr>
            <a:spLocks noGrp="1"/>
          </p:cNvSpPr>
          <p:nvPr>
            <p:ph type="title"/>
          </p:nvPr>
        </p:nvSpPr>
        <p:spPr>
          <a:xfrm>
            <a:off x="3575384" y="1154363"/>
            <a:ext cx="5041232" cy="649512"/>
          </a:xfrm>
          <a:solidFill>
            <a:schemeClr val="accent4">
              <a:lumMod val="20000"/>
              <a:lumOff val="80000"/>
            </a:schemeClr>
          </a:solidFill>
        </p:spPr>
        <p:txBody>
          <a:bodyPr tIns="144000" anchor="t">
            <a:noAutofit/>
          </a:bodyPr>
          <a:lstStyle/>
          <a:p>
            <a:pPr algn="ctr"/>
            <a:r>
              <a:rPr lang="en-US" sz="2400" b="1" dirty="0">
                <a:latin typeface="Trebuchet MS" panose="020B0603020202020204" pitchFamily="34" charset="0"/>
              </a:rPr>
              <a:t>SECTOR FORESTIER      </a:t>
            </a:r>
            <a:endParaRPr lang="en-GB" sz="2400" b="1" dirty="0">
              <a:latin typeface="Trebuchet MS" panose="020B0603020202020204" pitchFamily="34" charset="0"/>
            </a:endParaRPr>
          </a:p>
        </p:txBody>
      </p:sp>
      <p:sp>
        <p:nvSpPr>
          <p:cNvPr id="2" name="Slide Number Placeholder 1">
            <a:extLst>
              <a:ext uri="{FF2B5EF4-FFF2-40B4-BE49-F238E27FC236}">
                <a16:creationId xmlns:a16="http://schemas.microsoft.com/office/drawing/2014/main" id="{B767DC4F-FE47-45E5-98CE-82DC48C92219}"/>
              </a:ext>
            </a:extLst>
          </p:cNvPr>
          <p:cNvSpPr>
            <a:spLocks noGrp="1"/>
          </p:cNvSpPr>
          <p:nvPr>
            <p:ph type="sldNum" sz="quarter" idx="12"/>
          </p:nvPr>
        </p:nvSpPr>
        <p:spPr/>
        <p:txBody>
          <a:bodyPr/>
          <a:lstStyle/>
          <a:p>
            <a:fld id="{7FA2401A-6C0A-4240-B78F-43709A42D409}" type="slidenum">
              <a:rPr lang="en-GB" smtClean="0"/>
              <a:t>67</a:t>
            </a:fld>
            <a:endParaRPr lang="en-GB"/>
          </a:p>
        </p:txBody>
      </p:sp>
      <p:pic>
        <p:nvPicPr>
          <p:cNvPr id="7" name="Picture 6">
            <a:extLst>
              <a:ext uri="{FF2B5EF4-FFF2-40B4-BE49-F238E27FC236}">
                <a16:creationId xmlns:a16="http://schemas.microsoft.com/office/drawing/2014/main" id="{A6632B32-AF16-4008-870E-6F9E7045C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85" y="295225"/>
            <a:ext cx="3057721" cy="17182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13A6E088-C922-4D30-924B-92F47905B2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0698" y="195104"/>
            <a:ext cx="3054717" cy="19185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13" name="Diagram 12">
            <a:extLst>
              <a:ext uri="{FF2B5EF4-FFF2-40B4-BE49-F238E27FC236}">
                <a16:creationId xmlns:a16="http://schemas.microsoft.com/office/drawing/2014/main" id="{844AEC22-5961-45E4-8A21-7C50020A166F}"/>
              </a:ext>
            </a:extLst>
          </p:cNvPr>
          <p:cNvGraphicFramePr/>
          <p:nvPr>
            <p:extLst/>
          </p:nvPr>
        </p:nvGraphicFramePr>
        <p:xfrm>
          <a:off x="2032000" y="2917596"/>
          <a:ext cx="8128000" cy="32207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062229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68</a:t>
            </a:fld>
            <a:endParaRPr lang="ro-RO" dirty="0"/>
          </a:p>
        </p:txBody>
      </p:sp>
      <p:sp>
        <p:nvSpPr>
          <p:cNvPr id="3" name="Rectangle 2"/>
          <p:cNvSpPr/>
          <p:nvPr/>
        </p:nvSpPr>
        <p:spPr>
          <a:xfrm>
            <a:off x="560439" y="1201093"/>
            <a:ext cx="10883416" cy="4878259"/>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24</a:t>
            </a:r>
            <a:r>
              <a:rPr lang="en-US" b="1" u="sng" dirty="0">
                <a:solidFill>
                  <a:srgbClr val="0070C0"/>
                </a:solidFill>
              </a:rPr>
              <a:t> –</a:t>
            </a:r>
            <a:r>
              <a:rPr lang="ro-RO" b="1" u="sng" dirty="0">
                <a:solidFill>
                  <a:srgbClr val="0070C0"/>
                </a:solidFill>
              </a:rPr>
              <a:t> Investiții în tehnologii forestiere care îmbunătățesc reziliența și valoarea de mediu a ecosistemelor forestiere</a:t>
            </a:r>
            <a:endParaRPr lang="en-US"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a:t>
            </a:r>
            <a:r>
              <a:rPr lang="ro-RO" b="1" i="1" dirty="0">
                <a:solidFill>
                  <a:srgbClr val="0070C0"/>
                </a:solidFill>
              </a:rPr>
              <a:t>84.641.134 </a:t>
            </a:r>
            <a:r>
              <a:rPr lang="en-US" b="1" i="1" dirty="0">
                <a:solidFill>
                  <a:srgbClr val="0070C0"/>
                </a:solidFill>
              </a:rPr>
              <a:t>Euro</a:t>
            </a:r>
            <a:endParaRPr lang="ro-RO" b="1" i="1" dirty="0">
              <a:solidFill>
                <a:srgbClr val="0070C0"/>
              </a:solidFill>
            </a:endParaRPr>
          </a:p>
          <a:p>
            <a:r>
              <a:rPr lang="ro-RO" b="1" dirty="0"/>
              <a:t>Beneficiari</a:t>
            </a:r>
          </a:p>
          <a:p>
            <a:pPr marL="625475" indent="-285750" algn="just">
              <a:buFont typeface="Arial" panose="020B0604020202020204" pitchFamily="34" charset="0"/>
              <a:buChar char="•"/>
            </a:pPr>
            <a:r>
              <a:rPr lang="ro-RO" dirty="0"/>
              <a:t>Operatorii economici atestați/reatestați pentru activitatea de exploatare forestieră de către Comisia de atestare a operatorilor economici pentru activitatea de exploatare forestieră (denumiți în cadrul intervenției operatori economici), cu excepția operatorilor economici din structura Regiei Naționale a Pădurilor - Romsilva și</a:t>
            </a:r>
          </a:p>
          <a:p>
            <a:pPr marL="625475" indent="-285750" algn="just">
              <a:buFont typeface="Arial" panose="020B0604020202020204" pitchFamily="34" charset="0"/>
              <a:buChar char="•"/>
            </a:pPr>
            <a:r>
              <a:rPr lang="ro-RO" dirty="0"/>
              <a:t>Ocoalele silvice de regim autorizate de către autoritatea publică centrală care răspunde de silvicultură (denumite în cadrul intervenției ocoale silvice</a:t>
            </a:r>
            <a:r>
              <a:rPr lang="ro-RO" dirty="0" smtClean="0"/>
              <a:t>).</a:t>
            </a:r>
            <a:endParaRPr lang="en-US" dirty="0" smtClean="0"/>
          </a:p>
          <a:p>
            <a:pPr marL="625475" indent="-285750" algn="just">
              <a:buFont typeface="Arial" panose="020B0604020202020204" pitchFamily="34" charset="0"/>
              <a:buChar char="•"/>
            </a:pPr>
            <a:endParaRPr lang="en-US" dirty="0"/>
          </a:p>
          <a:p>
            <a:pPr marL="3175" lvl="1"/>
            <a:r>
              <a:rPr lang="ro-RO" b="1" dirty="0"/>
              <a:t>Intensitatea ajutoarelor se limitează la 65% din costurile eligibile.</a:t>
            </a:r>
          </a:p>
          <a:p>
            <a:pPr marL="3175" lvl="1"/>
            <a:endParaRPr lang="ro-RO" b="1" dirty="0"/>
          </a:p>
          <a:p>
            <a:pPr marL="288925" lvl="1" indent="-285750">
              <a:buFont typeface="Wingdings" panose="05000000000000000000" pitchFamily="2" charset="2"/>
              <a:buChar char="Ø"/>
            </a:pPr>
            <a:r>
              <a:rPr lang="ro-RO" b="1" dirty="0"/>
              <a:t>Valoarea maximă a sprijinului pentru operatori economici este de 500.000 euro.</a:t>
            </a:r>
          </a:p>
          <a:p>
            <a:pPr marL="288925" lvl="1" indent="-285750">
              <a:buFont typeface="Wingdings" panose="05000000000000000000" pitchFamily="2" charset="2"/>
              <a:buChar char="Ø"/>
            </a:pPr>
            <a:r>
              <a:rPr lang="ro-RO" b="1" dirty="0"/>
              <a:t>Valoarea maximă a sprijinului pentru ocoale silvice este de 250.000 euro.</a:t>
            </a:r>
          </a:p>
          <a:p>
            <a:pPr marL="3175" lvl="1"/>
            <a:endParaRPr lang="ro-RO" b="1" dirty="0"/>
          </a:p>
          <a:p>
            <a:pPr marL="3175" lvl="1"/>
            <a:r>
              <a:rPr lang="ro-RO" dirty="0"/>
              <a:t>Beneficiarii ocoale silvice, în calitate de operatori economici, pot solicita în plus și sprijinul aferent acestora</a:t>
            </a:r>
            <a:r>
              <a:rPr lang="ro-RO" dirty="0" smtClean="0"/>
              <a:t>.</a:t>
            </a:r>
            <a:endParaRPr lang="ro-RO" dirty="0"/>
          </a:p>
        </p:txBody>
      </p:sp>
    </p:spTree>
    <p:extLst>
      <p:ext uri="{BB962C8B-B14F-4D97-AF65-F5344CB8AC3E}">
        <p14:creationId xmlns:p14="http://schemas.microsoft.com/office/powerpoint/2010/main" val="15312922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69</a:t>
            </a:fld>
            <a:endParaRPr lang="ro-RO" dirty="0"/>
          </a:p>
        </p:txBody>
      </p:sp>
      <p:sp>
        <p:nvSpPr>
          <p:cNvPr id="3" name="Rectangle 2"/>
          <p:cNvSpPr/>
          <p:nvPr/>
        </p:nvSpPr>
        <p:spPr>
          <a:xfrm>
            <a:off x="452284" y="1209217"/>
            <a:ext cx="11228439" cy="4647426"/>
          </a:xfrm>
          <a:prstGeom prst="rect">
            <a:avLst/>
          </a:prstGeom>
        </p:spPr>
        <p:txBody>
          <a:bodyPr wrap="square">
            <a:spAutoFit/>
          </a:bodyPr>
          <a:lstStyle/>
          <a:p>
            <a:pPr algn="just"/>
            <a:r>
              <a:rPr lang="ro-RO" b="1" u="sng" dirty="0">
                <a:solidFill>
                  <a:srgbClr val="0070C0"/>
                </a:solidFill>
              </a:rPr>
              <a:t>DR-24 – Investiții în tehnologii forestiere care îmbunătățesc reziliența și valoarea de mediu a ecosistemelor </a:t>
            </a:r>
            <a:r>
              <a:rPr lang="ro-RO" b="1" u="sng" dirty="0" smtClean="0">
                <a:solidFill>
                  <a:srgbClr val="0070C0"/>
                </a:solidFill>
              </a:rPr>
              <a:t>forestiere</a:t>
            </a:r>
            <a:endParaRPr lang="en-US" b="1" u="sng" dirty="0" smtClean="0">
              <a:solidFill>
                <a:srgbClr val="0070C0"/>
              </a:solidFill>
            </a:endParaRPr>
          </a:p>
          <a:p>
            <a:pPr algn="just"/>
            <a:endParaRPr lang="ro-RO" b="1" u="sng" dirty="0">
              <a:solidFill>
                <a:srgbClr val="0070C0"/>
              </a:solidFill>
            </a:endParaRPr>
          </a:p>
          <a:p>
            <a:endParaRPr lang="ro-RO" sz="800" dirty="0"/>
          </a:p>
          <a:p>
            <a:r>
              <a:rPr lang="ro-RO" b="1" dirty="0" smtClean="0"/>
              <a:t>Investiții</a:t>
            </a:r>
            <a:r>
              <a:rPr lang="en-US" b="1" dirty="0" smtClean="0"/>
              <a:t>:</a:t>
            </a:r>
            <a:endParaRPr lang="ro-RO" dirty="0"/>
          </a:p>
          <a:p>
            <a:pPr marL="685800" indent="-228600" algn="just">
              <a:buFont typeface="Arial" panose="020B0604020202020204" pitchFamily="34" charset="0"/>
              <a:buChar char="•"/>
            </a:pPr>
            <a:r>
              <a:rPr lang="ro-RO" dirty="0"/>
              <a:t>Achiziția de echipamente/utilaje noi pentru colectarea și sortarea, încărcarea, manipularea lemnului în șantierele de exploatare (tractoare specializate, tractoare articulate, tractor </a:t>
            </a:r>
            <a:r>
              <a:rPr lang="ro-RO" dirty="0" err="1"/>
              <a:t>forwarder</a:t>
            </a:r>
            <a:r>
              <a:rPr lang="ro-RO" dirty="0"/>
              <a:t>, funiculare, încărcătoare, cap procesor, semiremorci, etc</a:t>
            </a:r>
            <a:r>
              <a:rPr lang="ro-RO" dirty="0" smtClean="0"/>
              <a:t>.);</a:t>
            </a:r>
            <a:endParaRPr lang="en-US" dirty="0" smtClean="0"/>
          </a:p>
          <a:p>
            <a:pPr marL="685800" indent="-228600" algn="just">
              <a:buFont typeface="Arial" panose="020B0604020202020204" pitchFamily="34" charset="0"/>
              <a:buChar char="•"/>
            </a:pPr>
            <a:r>
              <a:rPr lang="ro-RO" dirty="0"/>
              <a:t>Achiziția de echipamente noi pentru efectuarea lucrărilor de conducere și îngrijire a </a:t>
            </a:r>
            <a:r>
              <a:rPr lang="ro-RO" dirty="0" err="1"/>
              <a:t>arboretelor</a:t>
            </a:r>
            <a:r>
              <a:rPr lang="ro-RO" dirty="0"/>
              <a:t> (</a:t>
            </a:r>
            <a:r>
              <a:rPr lang="ro-RO" dirty="0" err="1"/>
              <a:t>motounelte</a:t>
            </a:r>
            <a:r>
              <a:rPr lang="ro-RO" dirty="0"/>
              <a:t>, motoferăstraie, tractoare specializate, etc</a:t>
            </a:r>
            <a:r>
              <a:rPr lang="ro-RO" dirty="0" smtClean="0"/>
              <a:t>.);</a:t>
            </a:r>
            <a:endParaRPr lang="ro-RO" dirty="0"/>
          </a:p>
          <a:p>
            <a:pPr marL="746125" indent="-285750">
              <a:buFont typeface="Arial" panose="020B0604020202020204" pitchFamily="34" charset="0"/>
              <a:buChar char="•"/>
            </a:pPr>
            <a:r>
              <a:rPr lang="pt-BR" dirty="0" err="1"/>
              <a:t>Achiziția</a:t>
            </a:r>
            <a:r>
              <a:rPr lang="pt-BR" dirty="0"/>
              <a:t> de </a:t>
            </a:r>
            <a:r>
              <a:rPr lang="pt-BR" dirty="0" err="1"/>
              <a:t>utilaje</a:t>
            </a:r>
            <a:r>
              <a:rPr lang="pt-BR" dirty="0"/>
              <a:t> </a:t>
            </a:r>
            <a:r>
              <a:rPr lang="pt-BR" dirty="0" err="1"/>
              <a:t>noi</a:t>
            </a:r>
            <a:r>
              <a:rPr lang="pt-BR" dirty="0"/>
              <a:t> </a:t>
            </a:r>
            <a:r>
              <a:rPr lang="pt-BR" dirty="0" err="1"/>
              <a:t>pentru</a:t>
            </a:r>
            <a:r>
              <a:rPr lang="pt-BR" dirty="0"/>
              <a:t> </a:t>
            </a:r>
            <a:r>
              <a:rPr lang="pt-BR" dirty="0" err="1"/>
              <a:t>tocarea</a:t>
            </a:r>
            <a:r>
              <a:rPr lang="pt-BR" dirty="0"/>
              <a:t> </a:t>
            </a:r>
            <a:r>
              <a:rPr lang="pt-BR" dirty="0" err="1"/>
              <a:t>lemnului</a:t>
            </a:r>
            <a:r>
              <a:rPr lang="pt-BR" dirty="0"/>
              <a:t>,</a:t>
            </a:r>
            <a:endParaRPr lang="ro-RO" dirty="0"/>
          </a:p>
          <a:p>
            <a:pPr marL="746125" indent="-285750">
              <a:buFont typeface="Arial" panose="020B0604020202020204" pitchFamily="34" charset="0"/>
              <a:buChar char="•"/>
            </a:pPr>
            <a:r>
              <a:rPr lang="ro-RO" dirty="0"/>
              <a:t>Echipamente de management al riscului (pentru monitorizarea și prevenirea incendiilor și monitorizarea, prevenirea și combaterea bolilor și insectelor dăunătoare) sau pentru monitorizarea managementului forestier (ex. camere supraveghere, senzori de mișcare/sunet, etc.),</a:t>
            </a:r>
          </a:p>
          <a:p>
            <a:pPr marL="746125" indent="-285750">
              <a:buFont typeface="Arial" panose="020B0604020202020204" pitchFamily="34" charset="0"/>
              <a:buChar char="•"/>
            </a:pPr>
            <a:r>
              <a:rPr lang="ro-RO" dirty="0"/>
              <a:t>Achiziționarea sau utilizarea unor programe informatice pentru gestionarea echipamentelor/utilajelor achiziționate și/sau gestionarea proceselor de exploatare, transport și depozitare a materialului lemnos.</a:t>
            </a:r>
          </a:p>
          <a:p>
            <a:pPr marL="746125" indent="-285750">
              <a:buFont typeface="Arial" panose="020B0604020202020204" pitchFamily="34" charset="0"/>
              <a:buChar char="•"/>
            </a:pPr>
            <a:endParaRPr lang="ro-RO" dirty="0"/>
          </a:p>
          <a:p>
            <a:pPr lvl="1"/>
            <a:endParaRPr lang="ro-RO" dirty="0"/>
          </a:p>
        </p:txBody>
      </p:sp>
    </p:spTree>
    <p:extLst>
      <p:ext uri="{BB962C8B-B14F-4D97-AF65-F5344CB8AC3E}">
        <p14:creationId xmlns:p14="http://schemas.microsoft.com/office/powerpoint/2010/main" val="753356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ChangeArrowheads="1"/>
          </p:cNvSpPr>
          <p:nvPr/>
        </p:nvSpPr>
        <p:spPr bwMode="auto">
          <a:xfrm>
            <a:off x="1457326" y="1913798"/>
            <a:ext cx="96012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85750" indent="-285750" algn="just">
              <a:spcBef>
                <a:spcPts val="600"/>
              </a:spcBef>
              <a:buFont typeface="Wingdings" panose="05000000000000000000" pitchFamily="2" charset="2"/>
              <a:buChar char="Ø"/>
            </a:pPr>
            <a:r>
              <a:rPr lang="en-US" altLang="ro-RO" b="1" dirty="0">
                <a:cs typeface="Arial" panose="020B0604020202020204" pitchFamily="34" charset="0"/>
              </a:rPr>
              <a:t> </a:t>
            </a:r>
            <a:r>
              <a:rPr lang="en-US" altLang="ro-RO" b="1" dirty="0" err="1">
                <a:cs typeface="Arial" panose="020B0604020202020204" pitchFamily="34" charset="0"/>
              </a:rPr>
              <a:t>Simplificarea</a:t>
            </a:r>
            <a:r>
              <a:rPr lang="en-US" altLang="ro-RO" b="1" dirty="0">
                <a:cs typeface="Arial" panose="020B0604020202020204" pitchFamily="34" charset="0"/>
              </a:rPr>
              <a:t>: </a:t>
            </a:r>
            <a:r>
              <a:rPr lang="en-US" altLang="ro-RO" dirty="0">
                <a:cs typeface="Arial" panose="020B0604020202020204" pitchFamily="34" charset="0"/>
              </a:rPr>
              <a:t>s</a:t>
            </a:r>
            <a:r>
              <a:rPr lang="vi-VN" altLang="ro-RO" dirty="0">
                <a:cs typeface="Arial" panose="020B0604020202020204" pitchFamily="34" charset="0"/>
              </a:rPr>
              <a:t>tabil</a:t>
            </a:r>
            <a:r>
              <a:rPr lang="en-US" altLang="ro-RO" dirty="0" err="1">
                <a:cs typeface="Arial" panose="020B0604020202020204" pitchFamily="34" charset="0"/>
              </a:rPr>
              <a:t>irea</a:t>
            </a:r>
            <a:r>
              <a:rPr lang="en-US" altLang="ro-RO" dirty="0">
                <a:cs typeface="Arial" panose="020B0604020202020204" pitchFamily="34" charset="0"/>
              </a:rPr>
              <a:t> de c</a:t>
            </a:r>
            <a:r>
              <a:rPr lang="ro-RO" altLang="ro-RO" dirty="0" err="1">
                <a:cs typeface="Arial" panose="020B0604020202020204" pitchFamily="34" charset="0"/>
              </a:rPr>
              <a:t>ătre</a:t>
            </a:r>
            <a:r>
              <a:rPr lang="ro-RO" altLang="ro-RO" dirty="0">
                <a:cs typeface="Arial" panose="020B0604020202020204" pitchFamily="34" charset="0"/>
              </a:rPr>
              <a:t> fiecare stat membru a propriilor</a:t>
            </a:r>
            <a:r>
              <a:rPr lang="vi-VN" altLang="ro-RO" dirty="0">
                <a:cs typeface="Arial" panose="020B0604020202020204" pitchFamily="34" charset="0"/>
              </a:rPr>
              <a:t> criterii de eligibilitate pentru sprijin</a:t>
            </a:r>
            <a:r>
              <a:rPr lang="ro-RO" altLang="ro-RO" dirty="0" err="1">
                <a:cs typeface="Arial" panose="020B0604020202020204" pitchFamily="34" charset="0"/>
              </a:rPr>
              <a:t>ul</a:t>
            </a:r>
            <a:r>
              <a:rPr lang="vi-VN" altLang="ro-RO" dirty="0">
                <a:cs typeface="Arial" panose="020B0604020202020204" pitchFamily="34" charset="0"/>
              </a:rPr>
              <a:t> de la nivelul UE, ținând cont de circumstanțele lor individuale</a:t>
            </a:r>
            <a:r>
              <a:rPr lang="ro-RO" altLang="ro-RO" dirty="0">
                <a:cs typeface="Arial" panose="020B0604020202020204" pitchFamily="34" charset="0"/>
              </a:rPr>
              <a:t>;</a:t>
            </a:r>
            <a:endParaRPr lang="en-US" altLang="ro-RO" dirty="0">
              <a:cs typeface="Arial" panose="020B0604020202020204" pitchFamily="34" charset="0"/>
            </a:endParaRPr>
          </a:p>
          <a:p>
            <a:pPr marL="285750" indent="-285750" algn="just">
              <a:spcBef>
                <a:spcPts val="600"/>
              </a:spcBef>
              <a:buFont typeface="Wingdings" panose="05000000000000000000" pitchFamily="2" charset="2"/>
              <a:buChar char="Ø"/>
            </a:pPr>
            <a:r>
              <a:rPr lang="ro-RO" altLang="ro-RO" b="1" dirty="0">
                <a:cs typeface="Arial" panose="020B0604020202020204" pitchFamily="34" charset="0"/>
              </a:rPr>
              <a:t> </a:t>
            </a:r>
            <a:r>
              <a:rPr lang="en-US" altLang="ro-RO" b="1" dirty="0" err="1">
                <a:cs typeface="Arial" panose="020B0604020202020204" pitchFamily="34" charset="0"/>
              </a:rPr>
              <a:t>Flexibilitate</a:t>
            </a:r>
            <a:r>
              <a:rPr lang="en-US" altLang="ro-RO" dirty="0">
                <a:cs typeface="Arial" panose="020B0604020202020204" pitchFamily="34" charset="0"/>
              </a:rPr>
              <a:t> </a:t>
            </a:r>
            <a:r>
              <a:rPr lang="en-US" altLang="ro-RO" dirty="0" err="1">
                <a:cs typeface="Arial" panose="020B0604020202020204" pitchFamily="34" charset="0"/>
              </a:rPr>
              <a:t>pentru</a:t>
            </a:r>
            <a:r>
              <a:rPr lang="en-US" altLang="ro-RO" dirty="0">
                <a:cs typeface="Arial" panose="020B0604020202020204" pitchFamily="34" charset="0"/>
              </a:rPr>
              <a:t> </a:t>
            </a:r>
            <a:r>
              <a:rPr lang="en-US" altLang="ro-RO" dirty="0" err="1">
                <a:cs typeface="Arial" panose="020B0604020202020204" pitchFamily="34" charset="0"/>
              </a:rPr>
              <a:t>transferurile</a:t>
            </a:r>
            <a:r>
              <a:rPr lang="en-US" altLang="ro-RO" dirty="0">
                <a:cs typeface="Arial" panose="020B0604020202020204" pitchFamily="34" charset="0"/>
              </a:rPr>
              <a:t> </a:t>
            </a:r>
            <a:r>
              <a:rPr lang="en-US" altLang="ro-RO" dirty="0" err="1">
                <a:cs typeface="Arial" panose="020B0604020202020204" pitchFamily="34" charset="0"/>
              </a:rPr>
              <a:t>între</a:t>
            </a:r>
            <a:r>
              <a:rPr lang="en-US" altLang="ro-RO" dirty="0">
                <a:cs typeface="Arial" panose="020B0604020202020204" pitchFamily="34" charset="0"/>
              </a:rPr>
              <a:t> </a:t>
            </a:r>
            <a:r>
              <a:rPr lang="en-US" altLang="ro-RO" dirty="0" err="1">
                <a:cs typeface="Arial" panose="020B0604020202020204" pitchFamily="34" charset="0"/>
              </a:rPr>
              <a:t>alocări</a:t>
            </a:r>
            <a:r>
              <a:rPr lang="en-US" altLang="ro-RO" dirty="0">
                <a:cs typeface="Arial" panose="020B0604020202020204" pitchFamily="34" charset="0"/>
              </a:rPr>
              <a:t>:</a:t>
            </a:r>
          </a:p>
          <a:p>
            <a:pPr lvl="1" algn="just">
              <a:spcBef>
                <a:spcPts val="600"/>
              </a:spcBef>
              <a:buFont typeface="Wingdings" panose="05000000000000000000" pitchFamily="2" charset="2"/>
              <a:buChar char="ü"/>
            </a:pPr>
            <a:r>
              <a:rPr lang="en-US" altLang="ro-RO" dirty="0" err="1">
                <a:cs typeface="Arial" panose="020B0604020202020204" pitchFamily="34" charset="0"/>
              </a:rPr>
              <a:t>până</a:t>
            </a:r>
            <a:r>
              <a:rPr lang="en-US" altLang="ro-RO" dirty="0">
                <a:cs typeface="Arial" panose="020B0604020202020204" pitchFamily="34" charset="0"/>
              </a:rPr>
              <a:t> la 15% din </a:t>
            </a:r>
            <a:r>
              <a:rPr lang="en-US" altLang="ro-RO" dirty="0" err="1">
                <a:cs typeface="Arial" panose="020B0604020202020204" pitchFamily="34" charset="0"/>
              </a:rPr>
              <a:t>plățile</a:t>
            </a:r>
            <a:r>
              <a:rPr lang="en-US" altLang="ro-RO" dirty="0">
                <a:cs typeface="Arial" panose="020B0604020202020204" pitchFamily="34" charset="0"/>
              </a:rPr>
              <a:t> </a:t>
            </a:r>
            <a:r>
              <a:rPr lang="en-US" altLang="ro-RO" dirty="0" err="1">
                <a:cs typeface="Arial" panose="020B0604020202020204" pitchFamily="34" charset="0"/>
              </a:rPr>
              <a:t>directe</a:t>
            </a:r>
            <a:r>
              <a:rPr lang="en-US" altLang="ro-RO" dirty="0">
                <a:cs typeface="Arial" panose="020B0604020202020204" pitchFamily="34" charset="0"/>
              </a:rPr>
              <a:t> pot fi </a:t>
            </a:r>
            <a:r>
              <a:rPr lang="en-US" altLang="ro-RO" dirty="0" err="1">
                <a:cs typeface="Arial" panose="020B0604020202020204" pitchFamily="34" charset="0"/>
              </a:rPr>
              <a:t>transferate</a:t>
            </a:r>
            <a:r>
              <a:rPr lang="en-US" altLang="ro-RO" dirty="0">
                <a:cs typeface="Arial" panose="020B0604020202020204" pitchFamily="34" charset="0"/>
              </a:rPr>
              <a:t> </a:t>
            </a:r>
            <a:r>
              <a:rPr lang="en-US" altLang="ro-RO" dirty="0" err="1">
                <a:cs typeface="Arial" panose="020B0604020202020204" pitchFamily="34" charset="0"/>
              </a:rPr>
              <a:t>către</a:t>
            </a:r>
            <a:r>
              <a:rPr lang="en-US" altLang="ro-RO" dirty="0">
                <a:cs typeface="Arial" panose="020B0604020202020204" pitchFamily="34" charset="0"/>
              </a:rPr>
              <a:t> </a:t>
            </a:r>
            <a:r>
              <a:rPr lang="en-US" altLang="ro-RO" dirty="0" err="1">
                <a:cs typeface="Arial" panose="020B0604020202020204" pitchFamily="34" charset="0"/>
              </a:rPr>
              <a:t>alocările</a:t>
            </a:r>
            <a:r>
              <a:rPr lang="en-US" altLang="ro-RO" dirty="0">
                <a:cs typeface="Arial" panose="020B0604020202020204" pitchFamily="34" charset="0"/>
              </a:rPr>
              <a:t> FEADR </a:t>
            </a:r>
            <a:r>
              <a:rPr lang="en-US" altLang="ro-RO" dirty="0" err="1">
                <a:cs typeface="Arial" panose="020B0604020202020204" pitchFamily="34" charset="0"/>
              </a:rPr>
              <a:t>și</a:t>
            </a:r>
            <a:r>
              <a:rPr lang="en-US" altLang="ro-RO" dirty="0">
                <a:cs typeface="Arial" panose="020B0604020202020204" pitchFamily="34" charset="0"/>
              </a:rPr>
              <a:t> vice-versa</a:t>
            </a:r>
            <a:r>
              <a:rPr lang="ro-RO" altLang="ro-RO" dirty="0">
                <a:cs typeface="Arial" panose="020B0604020202020204" pitchFamily="34" charset="0"/>
              </a:rPr>
              <a:t>;</a:t>
            </a:r>
            <a:endParaRPr lang="en-US" altLang="ro-RO" dirty="0">
              <a:cs typeface="Arial" panose="020B0604020202020204" pitchFamily="34" charset="0"/>
            </a:endParaRPr>
          </a:p>
          <a:p>
            <a:pPr lvl="1" algn="just">
              <a:spcBef>
                <a:spcPts val="600"/>
              </a:spcBef>
              <a:buFont typeface="Wingdings" panose="05000000000000000000" pitchFamily="2" charset="2"/>
              <a:buChar char="ü"/>
            </a:pPr>
            <a:r>
              <a:rPr lang="en-US" altLang="ro-RO" dirty="0">
                <a:cs typeface="Arial" panose="020B0604020202020204" pitchFamily="34" charset="0"/>
              </a:rPr>
              <a:t>un </a:t>
            </a:r>
            <a:r>
              <a:rPr lang="en-US" altLang="ro-RO" dirty="0" err="1">
                <a:cs typeface="Arial" panose="020B0604020202020204" pitchFamily="34" charset="0"/>
              </a:rPr>
              <a:t>procent</a:t>
            </a:r>
            <a:r>
              <a:rPr lang="en-US" altLang="ro-RO" dirty="0">
                <a:cs typeface="Arial" panose="020B0604020202020204" pitchFamily="34" charset="0"/>
              </a:rPr>
              <a:t> </a:t>
            </a:r>
            <a:r>
              <a:rPr lang="en-US" altLang="ro-RO" dirty="0" err="1">
                <a:cs typeface="Arial" panose="020B0604020202020204" pitchFamily="34" charset="0"/>
              </a:rPr>
              <a:t>mai</a:t>
            </a:r>
            <a:r>
              <a:rPr lang="en-US" altLang="ro-RO" dirty="0">
                <a:cs typeface="Arial" panose="020B0604020202020204" pitchFamily="34" charset="0"/>
              </a:rPr>
              <a:t> </a:t>
            </a:r>
            <a:r>
              <a:rPr lang="en-US" altLang="ro-RO" dirty="0" err="1">
                <a:cs typeface="Arial" panose="020B0604020202020204" pitchFamily="34" charset="0"/>
              </a:rPr>
              <a:t>ridicat</a:t>
            </a:r>
            <a:r>
              <a:rPr lang="en-US" altLang="ro-RO" dirty="0">
                <a:cs typeface="Arial" panose="020B0604020202020204" pitchFamily="34" charset="0"/>
              </a:rPr>
              <a:t> </a:t>
            </a:r>
            <a:r>
              <a:rPr lang="en-US" altLang="ro-RO" dirty="0" err="1">
                <a:cs typeface="Arial" panose="020B0604020202020204" pitchFamily="34" charset="0"/>
              </a:rPr>
              <a:t>poate</a:t>
            </a:r>
            <a:r>
              <a:rPr lang="en-US" altLang="ro-RO" dirty="0">
                <a:cs typeface="Arial" panose="020B0604020202020204" pitchFamily="34" charset="0"/>
              </a:rPr>
              <a:t> fi </a:t>
            </a:r>
            <a:r>
              <a:rPr lang="en-US" altLang="ro-RO" dirty="0" err="1">
                <a:cs typeface="Arial" panose="020B0604020202020204" pitchFamily="34" charset="0"/>
              </a:rPr>
              <a:t>transferat</a:t>
            </a:r>
            <a:r>
              <a:rPr lang="en-US" altLang="ro-RO" dirty="0">
                <a:cs typeface="Arial" panose="020B0604020202020204" pitchFamily="34" charset="0"/>
              </a:rPr>
              <a:t> </a:t>
            </a:r>
            <a:r>
              <a:rPr lang="en-US" altLang="ro-RO" dirty="0" err="1">
                <a:cs typeface="Arial" panose="020B0604020202020204" pitchFamily="34" charset="0"/>
              </a:rPr>
              <a:t>dinspre</a:t>
            </a:r>
            <a:r>
              <a:rPr lang="en-US" altLang="ro-RO" dirty="0">
                <a:cs typeface="Arial" panose="020B0604020202020204" pitchFamily="34" charset="0"/>
              </a:rPr>
              <a:t> </a:t>
            </a:r>
            <a:r>
              <a:rPr lang="en-US" altLang="ro-RO" dirty="0" err="1">
                <a:cs typeface="Arial" panose="020B0604020202020204" pitchFamily="34" charset="0"/>
              </a:rPr>
              <a:t>plățile</a:t>
            </a:r>
            <a:r>
              <a:rPr lang="en-US" altLang="ro-RO" dirty="0">
                <a:cs typeface="Arial" panose="020B0604020202020204" pitchFamily="34" charset="0"/>
              </a:rPr>
              <a:t> </a:t>
            </a:r>
            <a:r>
              <a:rPr lang="en-US" altLang="ro-RO" dirty="0" err="1">
                <a:cs typeface="Arial" panose="020B0604020202020204" pitchFamily="34" charset="0"/>
              </a:rPr>
              <a:t>directe</a:t>
            </a:r>
            <a:r>
              <a:rPr lang="en-US" altLang="ro-RO" dirty="0">
                <a:cs typeface="Arial" panose="020B0604020202020204" pitchFamily="34" charset="0"/>
              </a:rPr>
              <a:t> </a:t>
            </a:r>
            <a:r>
              <a:rPr lang="en-US" altLang="ro-RO" dirty="0" err="1">
                <a:cs typeface="Arial" panose="020B0604020202020204" pitchFamily="34" charset="0"/>
              </a:rPr>
              <a:t>către</a:t>
            </a:r>
            <a:r>
              <a:rPr lang="en-US" altLang="ro-RO" dirty="0">
                <a:cs typeface="Arial" panose="020B0604020202020204" pitchFamily="34" charset="0"/>
              </a:rPr>
              <a:t> </a:t>
            </a:r>
            <a:r>
              <a:rPr lang="en-US" altLang="ro-RO" dirty="0" err="1">
                <a:cs typeface="Arial" panose="020B0604020202020204" pitchFamily="34" charset="0"/>
              </a:rPr>
              <a:t>alocările</a:t>
            </a:r>
            <a:r>
              <a:rPr lang="en-US" altLang="ro-RO" dirty="0">
                <a:cs typeface="Arial" panose="020B0604020202020204" pitchFamily="34" charset="0"/>
              </a:rPr>
              <a:t> FEADR </a:t>
            </a:r>
            <a:r>
              <a:rPr lang="en-US" altLang="ro-RO" dirty="0" err="1">
                <a:cs typeface="Arial" panose="020B0604020202020204" pitchFamily="34" charset="0"/>
              </a:rPr>
              <a:t>pentru</a:t>
            </a:r>
            <a:r>
              <a:rPr lang="en-US" altLang="ro-RO" dirty="0">
                <a:cs typeface="Arial" panose="020B0604020202020204" pitchFamily="34" charset="0"/>
              </a:rPr>
              <a:t> </a:t>
            </a:r>
            <a:r>
              <a:rPr lang="en-US" altLang="ro-RO" dirty="0" err="1">
                <a:cs typeface="Arial" panose="020B0604020202020204" pitchFamily="34" charset="0"/>
              </a:rPr>
              <a:t>intervențiile</a:t>
            </a:r>
            <a:r>
              <a:rPr lang="en-US" altLang="ro-RO" dirty="0">
                <a:cs typeface="Arial" panose="020B0604020202020204" pitchFamily="34" charset="0"/>
              </a:rPr>
              <a:t> care </a:t>
            </a:r>
            <a:r>
              <a:rPr lang="en-US" altLang="ro-RO" dirty="0" err="1">
                <a:cs typeface="Arial" panose="020B0604020202020204" pitchFamily="34" charset="0"/>
              </a:rPr>
              <a:t>vizează</a:t>
            </a:r>
            <a:r>
              <a:rPr lang="en-US" altLang="ro-RO" dirty="0">
                <a:cs typeface="Arial" panose="020B0604020202020204" pitchFamily="34" charset="0"/>
              </a:rPr>
              <a:t> </a:t>
            </a:r>
            <a:r>
              <a:rPr lang="en-US" altLang="ro-RO" dirty="0" err="1">
                <a:cs typeface="Arial" panose="020B0604020202020204" pitchFamily="34" charset="0"/>
              </a:rPr>
              <a:t>obiectivele</a:t>
            </a:r>
            <a:r>
              <a:rPr lang="en-US" altLang="ro-RO" dirty="0">
                <a:cs typeface="Arial" panose="020B0604020202020204" pitchFamily="34" charset="0"/>
              </a:rPr>
              <a:t> </a:t>
            </a:r>
            <a:r>
              <a:rPr lang="en-US" altLang="ro-RO" dirty="0" err="1">
                <a:cs typeface="Arial" panose="020B0604020202020204" pitchFamily="34" charset="0"/>
              </a:rPr>
              <a:t>în</a:t>
            </a:r>
            <a:r>
              <a:rPr lang="en-US" altLang="ro-RO" dirty="0">
                <a:cs typeface="Arial" panose="020B0604020202020204" pitchFamily="34" charset="0"/>
              </a:rPr>
              <a:t> </a:t>
            </a:r>
            <a:r>
              <a:rPr lang="en-US" altLang="ro-RO" dirty="0" err="1">
                <a:cs typeface="Arial" panose="020B0604020202020204" pitchFamily="34" charset="0"/>
              </a:rPr>
              <a:t>domeniul</a:t>
            </a:r>
            <a:r>
              <a:rPr lang="en-US" altLang="ro-RO" dirty="0">
                <a:cs typeface="Arial" panose="020B0604020202020204" pitchFamily="34" charset="0"/>
              </a:rPr>
              <a:t> </a:t>
            </a:r>
            <a:r>
              <a:rPr lang="en-US" altLang="ro-RO" dirty="0" err="1">
                <a:cs typeface="Arial" panose="020B0604020202020204" pitchFamily="34" charset="0"/>
              </a:rPr>
              <a:t>mediului</a:t>
            </a:r>
            <a:r>
              <a:rPr lang="en-US" altLang="ro-RO" dirty="0">
                <a:cs typeface="Arial" panose="020B0604020202020204" pitchFamily="34" charset="0"/>
              </a:rPr>
              <a:t> </a:t>
            </a:r>
            <a:r>
              <a:rPr lang="en-US" altLang="ro-RO" dirty="0" err="1">
                <a:cs typeface="Arial" panose="020B0604020202020204" pitchFamily="34" charset="0"/>
              </a:rPr>
              <a:t>și</a:t>
            </a:r>
            <a:r>
              <a:rPr lang="en-US" altLang="ro-RO" dirty="0">
                <a:cs typeface="Arial" panose="020B0604020202020204" pitchFamily="34" charset="0"/>
              </a:rPr>
              <a:t> al </a:t>
            </a:r>
            <a:r>
              <a:rPr lang="en-US" altLang="ro-RO" dirty="0" err="1">
                <a:cs typeface="Arial" panose="020B0604020202020204" pitchFamily="34" charset="0"/>
              </a:rPr>
              <a:t>climei</a:t>
            </a:r>
            <a:r>
              <a:rPr lang="en-US" altLang="ro-RO" dirty="0">
                <a:cs typeface="Arial" panose="020B0604020202020204" pitchFamily="34" charset="0"/>
              </a:rPr>
              <a:t> (15%) </a:t>
            </a:r>
            <a:r>
              <a:rPr lang="en-US" altLang="ro-RO" dirty="0" err="1">
                <a:cs typeface="Arial" panose="020B0604020202020204" pitchFamily="34" charset="0"/>
              </a:rPr>
              <a:t>și</a:t>
            </a:r>
            <a:r>
              <a:rPr lang="en-US" altLang="ro-RO" dirty="0">
                <a:cs typeface="Arial" panose="020B0604020202020204" pitchFamily="34" charset="0"/>
              </a:rPr>
              <a:t> </a:t>
            </a:r>
            <a:r>
              <a:rPr lang="en-US" altLang="ro-RO" dirty="0" err="1">
                <a:cs typeface="Arial" panose="020B0604020202020204" pitchFamily="34" charset="0"/>
              </a:rPr>
              <a:t>granturile</a:t>
            </a:r>
            <a:r>
              <a:rPr lang="en-US" altLang="ro-RO" dirty="0">
                <a:cs typeface="Arial" panose="020B0604020202020204" pitchFamily="34" charset="0"/>
              </a:rPr>
              <a:t> </a:t>
            </a:r>
            <a:r>
              <a:rPr lang="en-US" altLang="ro-RO" dirty="0" err="1">
                <a:cs typeface="Arial" panose="020B0604020202020204" pitchFamily="34" charset="0"/>
              </a:rPr>
              <a:t>pentru</a:t>
            </a:r>
            <a:r>
              <a:rPr lang="en-US" altLang="ro-RO" dirty="0">
                <a:cs typeface="Arial" panose="020B0604020202020204" pitchFamily="34" charset="0"/>
              </a:rPr>
              <a:t> </a:t>
            </a:r>
            <a:r>
              <a:rPr lang="en-US" altLang="ro-RO" dirty="0" err="1">
                <a:cs typeface="Arial" panose="020B0604020202020204" pitchFamily="34" charset="0"/>
              </a:rPr>
              <a:t>instalarea</a:t>
            </a:r>
            <a:r>
              <a:rPr lang="en-US" altLang="ro-RO" dirty="0">
                <a:cs typeface="Arial" panose="020B0604020202020204" pitchFamily="34" charset="0"/>
              </a:rPr>
              <a:t> </a:t>
            </a:r>
            <a:r>
              <a:rPr lang="en-US" altLang="ro-RO" dirty="0" err="1">
                <a:cs typeface="Arial" panose="020B0604020202020204" pitchFamily="34" charset="0"/>
              </a:rPr>
              <a:t>tinerilor</a:t>
            </a:r>
            <a:r>
              <a:rPr lang="en-US" altLang="ro-RO" dirty="0">
                <a:cs typeface="Arial" panose="020B0604020202020204" pitchFamily="34" charset="0"/>
              </a:rPr>
              <a:t> </a:t>
            </a:r>
            <a:r>
              <a:rPr lang="en-US" altLang="ro-RO" dirty="0" err="1">
                <a:cs typeface="Arial" panose="020B0604020202020204" pitchFamily="34" charset="0"/>
              </a:rPr>
              <a:t>fermieri</a:t>
            </a:r>
            <a:r>
              <a:rPr lang="en-US" altLang="ro-RO" dirty="0">
                <a:cs typeface="Arial" panose="020B0604020202020204" pitchFamily="34" charset="0"/>
              </a:rPr>
              <a:t> (2%)</a:t>
            </a:r>
            <a:r>
              <a:rPr lang="ro-RO" altLang="ro-RO" dirty="0">
                <a:cs typeface="Arial" panose="020B0604020202020204" pitchFamily="34" charset="0"/>
              </a:rPr>
              <a:t>;</a:t>
            </a:r>
            <a:endParaRPr lang="ro-RO" altLang="ro-RO" b="1" dirty="0">
              <a:cs typeface="Arial" panose="020B0604020202020204" pitchFamily="34" charset="0"/>
            </a:endParaRPr>
          </a:p>
          <a:p>
            <a:pPr marL="285750" indent="-285750" algn="just">
              <a:spcBef>
                <a:spcPts val="600"/>
              </a:spcBef>
              <a:buFont typeface="Wingdings" panose="05000000000000000000" pitchFamily="2" charset="2"/>
              <a:buChar char="Ø"/>
            </a:pPr>
            <a:r>
              <a:rPr lang="en-US" altLang="en-US" b="1" dirty="0">
                <a:cs typeface="Arial" panose="020B0604020202020204" pitchFamily="34" charset="0"/>
              </a:rPr>
              <a:t> </a:t>
            </a:r>
            <a:r>
              <a:rPr lang="en-US" altLang="en-US" b="1" dirty="0" err="1">
                <a:cs typeface="Arial" panose="020B0604020202020204" pitchFamily="34" charset="0"/>
              </a:rPr>
              <a:t>P</a:t>
            </a:r>
            <a:r>
              <a:rPr lang="en-US" altLang="ro-RO" b="1" dirty="0" err="1">
                <a:cs typeface="Arial" panose="020B0604020202020204" pitchFamily="34" charset="0"/>
              </a:rPr>
              <a:t>romovarea</a:t>
            </a:r>
            <a:r>
              <a:rPr lang="en-US" altLang="ro-RO" b="1" dirty="0">
                <a:cs typeface="Arial" panose="020B0604020202020204" pitchFamily="34" charset="0"/>
              </a:rPr>
              <a:t> </a:t>
            </a:r>
            <a:r>
              <a:rPr lang="en-US" altLang="ro-RO" b="1" dirty="0" err="1">
                <a:cs typeface="Arial" panose="020B0604020202020204" pitchFamily="34" charset="0"/>
              </a:rPr>
              <a:t>Instrumentelor</a:t>
            </a:r>
            <a:r>
              <a:rPr lang="en-US" altLang="ro-RO" b="1" dirty="0">
                <a:cs typeface="Arial" panose="020B0604020202020204" pitchFamily="34" charset="0"/>
              </a:rPr>
              <a:t> </a:t>
            </a:r>
            <a:r>
              <a:rPr lang="en-US" altLang="ro-RO" b="1" dirty="0" err="1">
                <a:cs typeface="Arial" panose="020B0604020202020204" pitchFamily="34" charset="0"/>
              </a:rPr>
              <a:t>Financiare</a:t>
            </a:r>
            <a:r>
              <a:rPr lang="en-US" altLang="ro-RO" b="1" dirty="0">
                <a:cs typeface="Arial" panose="020B0604020202020204" pitchFamily="34" charset="0"/>
              </a:rPr>
              <a:t> </a:t>
            </a:r>
            <a:r>
              <a:rPr lang="en-US" altLang="ro-RO" dirty="0" err="1">
                <a:cs typeface="Arial" panose="020B0604020202020204" pitchFamily="34" charset="0"/>
              </a:rPr>
              <a:t>în</a:t>
            </a:r>
            <a:r>
              <a:rPr lang="en-US" altLang="ro-RO" dirty="0">
                <a:cs typeface="Arial" panose="020B0604020202020204" pitchFamily="34" charset="0"/>
              </a:rPr>
              <a:t> </a:t>
            </a:r>
            <a:r>
              <a:rPr lang="en-US" altLang="ro-RO" dirty="0" err="1">
                <a:cs typeface="Arial" panose="020B0604020202020204" pitchFamily="34" charset="0"/>
              </a:rPr>
              <a:t>cadrul</a:t>
            </a:r>
            <a:r>
              <a:rPr lang="en-US" altLang="ro-RO" dirty="0">
                <a:cs typeface="Arial" panose="020B0604020202020204" pitchFamily="34" charset="0"/>
              </a:rPr>
              <a:t> </a:t>
            </a:r>
            <a:r>
              <a:rPr lang="en-US" altLang="ro-RO" dirty="0" err="1">
                <a:cs typeface="Arial" panose="020B0604020202020204" pitchFamily="34" charset="0"/>
              </a:rPr>
              <a:t>politicii</a:t>
            </a:r>
            <a:r>
              <a:rPr lang="en-US" altLang="ro-RO" dirty="0">
                <a:cs typeface="Arial" panose="020B0604020202020204" pitchFamily="34" charset="0"/>
              </a:rPr>
              <a:t> de </a:t>
            </a:r>
            <a:r>
              <a:rPr lang="en-US" altLang="ro-RO" dirty="0" err="1">
                <a:cs typeface="Arial" panose="020B0604020202020204" pitchFamily="34" charset="0"/>
              </a:rPr>
              <a:t>dezvoltare</a:t>
            </a:r>
            <a:r>
              <a:rPr lang="en-US" altLang="ro-RO" dirty="0">
                <a:cs typeface="Arial" panose="020B0604020202020204" pitchFamily="34" charset="0"/>
              </a:rPr>
              <a:t> </a:t>
            </a:r>
            <a:r>
              <a:rPr lang="en-US" altLang="ro-RO" dirty="0" err="1">
                <a:cs typeface="Arial" panose="020B0604020202020204" pitchFamily="34" charset="0"/>
              </a:rPr>
              <a:t>rurală</a:t>
            </a:r>
            <a:r>
              <a:rPr lang="en-US" altLang="ro-RO" dirty="0">
                <a:cs typeface="Arial" panose="020B0604020202020204" pitchFamily="34" charset="0"/>
              </a:rPr>
              <a:t> </a:t>
            </a:r>
            <a:r>
              <a:rPr lang="en-US" altLang="ro-RO" dirty="0" err="1">
                <a:cs typeface="Arial" panose="020B0604020202020204" pitchFamily="34" charset="0"/>
              </a:rPr>
              <a:t>și</a:t>
            </a:r>
            <a:r>
              <a:rPr lang="en-US" altLang="ro-RO" dirty="0">
                <a:cs typeface="Arial" panose="020B0604020202020204" pitchFamily="34" charset="0"/>
              </a:rPr>
              <a:t> a </a:t>
            </a:r>
            <a:r>
              <a:rPr lang="en-US" altLang="ro-RO" dirty="0" err="1">
                <a:cs typeface="Arial" panose="020B0604020202020204" pitchFamily="34" charset="0"/>
              </a:rPr>
              <a:t>regulilor</a:t>
            </a:r>
            <a:r>
              <a:rPr lang="en-US" altLang="ro-RO" dirty="0">
                <a:cs typeface="Arial" panose="020B0604020202020204" pitchFamily="34" charset="0"/>
              </a:rPr>
              <a:t> de </a:t>
            </a:r>
            <a:r>
              <a:rPr lang="en-US" altLang="ro-RO" dirty="0" err="1">
                <a:cs typeface="Arial" panose="020B0604020202020204" pitchFamily="34" charset="0"/>
              </a:rPr>
              <a:t>flexibilizare</a:t>
            </a:r>
            <a:r>
              <a:rPr lang="en-US" altLang="ro-RO" dirty="0">
                <a:cs typeface="Arial" panose="020B0604020202020204" pitchFamily="34" charset="0"/>
              </a:rPr>
              <a:t> a </a:t>
            </a:r>
            <a:r>
              <a:rPr lang="en-US" altLang="ro-RO" dirty="0" err="1">
                <a:cs typeface="Arial" panose="020B0604020202020204" pitchFamily="34" charset="0"/>
              </a:rPr>
              <a:t>instrumentelor</a:t>
            </a:r>
            <a:r>
              <a:rPr lang="en-US" altLang="ro-RO" dirty="0">
                <a:cs typeface="Arial" panose="020B0604020202020204" pitchFamily="34" charset="0"/>
              </a:rPr>
              <a:t> </a:t>
            </a:r>
            <a:r>
              <a:rPr lang="en-US" altLang="ro-RO" dirty="0" err="1">
                <a:cs typeface="Arial" panose="020B0604020202020204" pitchFamily="34" charset="0"/>
              </a:rPr>
              <a:t>financiare</a:t>
            </a:r>
            <a:endParaRPr lang="en-US" altLang="en-US" b="1" dirty="0">
              <a:cs typeface="Arial" panose="020B0604020202020204" pitchFamily="34" charset="0"/>
            </a:endParaRPr>
          </a:p>
          <a:p>
            <a:pPr marL="285750" indent="-285750" algn="just">
              <a:spcBef>
                <a:spcPts val="600"/>
              </a:spcBef>
              <a:buFont typeface="Wingdings" panose="05000000000000000000" pitchFamily="2" charset="2"/>
              <a:buChar char="Ø"/>
            </a:pPr>
            <a:r>
              <a:rPr lang="it-IT" altLang="en-US" b="1" dirty="0">
                <a:cs typeface="Arial" panose="020B0604020202020204" pitchFamily="34" charset="0"/>
              </a:rPr>
              <a:t> Transferarea accentului politicii</a:t>
            </a:r>
            <a:r>
              <a:rPr lang="ro-RO" altLang="en-US" b="1" dirty="0">
                <a:cs typeface="Arial" panose="020B0604020202020204" pitchFamily="34" charset="0"/>
              </a:rPr>
              <a:t> </a:t>
            </a:r>
            <a:r>
              <a:rPr lang="it-IT" altLang="en-US" dirty="0">
                <a:cs typeface="Arial" panose="020B0604020202020204" pitchFamily="34" charset="0"/>
              </a:rPr>
              <a:t>de la conformitate la performanță,</a:t>
            </a:r>
            <a:r>
              <a:rPr lang="ro-RO" altLang="en-US" dirty="0">
                <a:cs typeface="Arial" panose="020B0604020202020204" pitchFamily="34" charset="0"/>
              </a:rPr>
              <a:t> prin stabilirea unor obiective raportate la </a:t>
            </a:r>
            <a:r>
              <a:rPr lang="ro-RO" altLang="en-US" dirty="0" err="1">
                <a:cs typeface="Arial" panose="020B0604020202020204" pitchFamily="34" charset="0"/>
              </a:rPr>
              <a:t>conditiile</a:t>
            </a:r>
            <a:r>
              <a:rPr lang="ro-RO" altLang="en-US" dirty="0">
                <a:cs typeface="Arial" panose="020B0604020202020204" pitchFamily="34" charset="0"/>
              </a:rPr>
              <a:t> si nevoile locale;</a:t>
            </a:r>
            <a:endParaRPr lang="en-US" altLang="en-US" dirty="0">
              <a:cs typeface="Arial" panose="020B0604020202020204" pitchFamily="34" charset="0"/>
            </a:endParaRPr>
          </a:p>
          <a:p>
            <a:pPr marL="285750" indent="-285750" algn="just">
              <a:spcBef>
                <a:spcPts val="600"/>
              </a:spcBef>
              <a:buFont typeface="Wingdings" panose="05000000000000000000" pitchFamily="2" charset="2"/>
              <a:buChar char="Ø"/>
            </a:pPr>
            <a:r>
              <a:rPr lang="en-US" altLang="en-US" b="1" dirty="0">
                <a:cs typeface="Arial" panose="020B0604020202020204" pitchFamily="34" charset="0"/>
              </a:rPr>
              <a:t> </a:t>
            </a:r>
            <a:r>
              <a:rPr lang="en-US" altLang="en-US" b="1" dirty="0" err="1">
                <a:cs typeface="Arial" panose="020B0604020202020204" pitchFamily="34" charset="0"/>
              </a:rPr>
              <a:t>Atragerea</a:t>
            </a:r>
            <a:r>
              <a:rPr lang="en-US" altLang="en-US" dirty="0">
                <a:cs typeface="Arial" panose="020B0604020202020204" pitchFamily="34" charset="0"/>
              </a:rPr>
              <a:t> </a:t>
            </a:r>
            <a:r>
              <a:rPr lang="en-US" altLang="en-US" dirty="0" err="1">
                <a:cs typeface="Arial" panose="020B0604020202020204" pitchFamily="34" charset="0"/>
              </a:rPr>
              <a:t>tinerilor</a:t>
            </a:r>
            <a:r>
              <a:rPr lang="en-US" altLang="en-US" dirty="0">
                <a:cs typeface="Arial" panose="020B0604020202020204" pitchFamily="34" charset="0"/>
              </a:rPr>
              <a:t> </a:t>
            </a:r>
            <a:r>
              <a:rPr lang="en-US" altLang="en-US" dirty="0" err="1">
                <a:cs typeface="Arial" panose="020B0604020202020204" pitchFamily="34" charset="0"/>
              </a:rPr>
              <a:t>fermieri</a:t>
            </a:r>
            <a:r>
              <a:rPr lang="ro-RO" altLang="en-US" dirty="0">
                <a:cs typeface="Arial" panose="020B0604020202020204" pitchFamily="34" charset="0"/>
              </a:rPr>
              <a:t>;</a:t>
            </a:r>
          </a:p>
        </p:txBody>
      </p:sp>
      <p:sp>
        <p:nvSpPr>
          <p:cNvPr id="22534" name="Rectangle 8"/>
          <p:cNvSpPr>
            <a:spLocks noChangeArrowheads="1"/>
          </p:cNvSpPr>
          <p:nvPr/>
        </p:nvSpPr>
        <p:spPr bwMode="auto">
          <a:xfrm>
            <a:off x="3867007" y="510870"/>
            <a:ext cx="67586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US" altLang="ro-RO" sz="3600" dirty="0" err="1">
                <a:solidFill>
                  <a:schemeClr val="accent2"/>
                </a:solidFill>
                <a:effectLst>
                  <a:outerShdw blurRad="38100" dist="38100" dir="2700000" algn="tl">
                    <a:srgbClr val="000000">
                      <a:alpha val="43137"/>
                    </a:srgbClr>
                  </a:outerShdw>
                </a:effectLst>
                <a:latin typeface="Algerian" panose="04020705040A02060702" pitchFamily="82" charset="0"/>
              </a:rPr>
              <a:t>Alte</a:t>
            </a:r>
            <a:r>
              <a:rPr lang="en-US" altLang="ro-RO" sz="3600" dirty="0">
                <a:solidFill>
                  <a:schemeClr val="accent2"/>
                </a:solidFill>
                <a:effectLst>
                  <a:outerShdw blurRad="38100" dist="38100" dir="2700000" algn="tl">
                    <a:srgbClr val="000000">
                      <a:alpha val="43137"/>
                    </a:srgbClr>
                  </a:outerShdw>
                </a:effectLst>
                <a:latin typeface="Algerian" panose="04020705040A02060702" pitchFamily="82" charset="0"/>
              </a:rPr>
              <a:t> </a:t>
            </a:r>
            <a:r>
              <a:rPr lang="en-US" altLang="ro-RO" sz="3600" dirty="0" err="1">
                <a:solidFill>
                  <a:schemeClr val="accent2"/>
                </a:solidFill>
                <a:effectLst>
                  <a:outerShdw blurRad="38100" dist="38100" dir="2700000" algn="tl">
                    <a:srgbClr val="000000">
                      <a:alpha val="43137"/>
                    </a:srgbClr>
                  </a:outerShdw>
                </a:effectLst>
                <a:latin typeface="Algerian" panose="04020705040A02060702" pitchFamily="82" charset="0"/>
              </a:rPr>
              <a:t>aspecte</a:t>
            </a:r>
            <a:r>
              <a:rPr lang="en-US" altLang="ro-RO" sz="3600" dirty="0">
                <a:solidFill>
                  <a:schemeClr val="accent2"/>
                </a:solidFill>
                <a:effectLst>
                  <a:outerShdw blurRad="38100" dist="38100" dir="2700000" algn="tl">
                    <a:srgbClr val="000000">
                      <a:alpha val="43137"/>
                    </a:srgbClr>
                  </a:outerShdw>
                </a:effectLst>
                <a:latin typeface="Algerian" panose="04020705040A02060702" pitchFamily="82" charset="0"/>
              </a:rPr>
              <a:t> </a:t>
            </a:r>
            <a:r>
              <a:rPr lang="en-US" altLang="ro-RO" sz="3600" dirty="0" err="1">
                <a:solidFill>
                  <a:schemeClr val="accent2"/>
                </a:solidFill>
                <a:effectLst>
                  <a:outerShdw blurRad="38100" dist="38100" dir="2700000" algn="tl">
                    <a:srgbClr val="000000">
                      <a:alpha val="43137"/>
                    </a:srgbClr>
                  </a:outerShdw>
                </a:effectLst>
                <a:latin typeface="Algerian" panose="04020705040A02060702" pitchFamily="82" charset="0"/>
              </a:rPr>
              <a:t>importante</a:t>
            </a:r>
            <a:endParaRPr lang="ro-RO" altLang="ro-RO" sz="3600" dirty="0">
              <a:solidFill>
                <a:schemeClr val="accent2"/>
              </a:solidFill>
              <a:effectLst>
                <a:outerShdw blurRad="38100" dist="38100" dir="2700000" algn="tl">
                  <a:srgbClr val="000000">
                    <a:alpha val="43137"/>
                  </a:srgbClr>
                </a:outerShdw>
              </a:effectLst>
              <a:latin typeface="Algerian" panose="04020705040A02060702" pitchFamily="82" charset="0"/>
            </a:endParaRPr>
          </a:p>
        </p:txBody>
      </p:sp>
      <p:pic>
        <p:nvPicPr>
          <p:cNvPr id="2253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4859" y="478384"/>
            <a:ext cx="802148" cy="70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5"/>
          <p:cNvGrpSpPr>
            <a:grpSpLocks/>
          </p:cNvGrpSpPr>
          <p:nvPr/>
        </p:nvGrpSpPr>
        <p:grpSpPr bwMode="auto">
          <a:xfrm>
            <a:off x="1143001" y="1063625"/>
            <a:ext cx="9915525" cy="439738"/>
            <a:chOff x="-9526" y="1453588"/>
            <a:chExt cx="9915526" cy="438712"/>
          </a:xfrm>
        </p:grpSpPr>
        <p:grpSp>
          <p:nvGrpSpPr>
            <p:cNvPr id="7" name="Group 5"/>
            <p:cNvGrpSpPr>
              <a:grpSpLocks/>
            </p:cNvGrpSpPr>
            <p:nvPr/>
          </p:nvGrpSpPr>
          <p:grpSpPr bwMode="auto">
            <a:xfrm>
              <a:off x="-9525" y="1455738"/>
              <a:ext cx="9915525" cy="436562"/>
              <a:chOff x="-10160" y="1837006"/>
              <a:chExt cx="9916160" cy="435655"/>
            </a:xfrm>
          </p:grpSpPr>
          <p:cxnSp>
            <p:nvCxnSpPr>
              <p:cNvPr id="9" name="Straight Connector 8"/>
              <p:cNvCxnSpPr/>
              <p:nvPr/>
            </p:nvCxnSpPr>
            <p:spPr>
              <a:xfrm>
                <a:off x="304184" y="2057712"/>
                <a:ext cx="9601816" cy="15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Pentagon 10"/>
              <p:cNvSpPr/>
              <p:nvPr/>
            </p:nvSpPr>
            <p:spPr>
              <a:xfrm>
                <a:off x="-10161" y="1836441"/>
                <a:ext cx="1295483" cy="436220"/>
              </a:xfrm>
              <a:prstGeom prst="homePlate">
                <a:avLst/>
              </a:prstGeom>
              <a:solidFill>
                <a:srgbClr val="00B050"/>
              </a:solidFill>
              <a:ln/>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endParaRPr lang="en-US" sz="2000" b="1" dirty="0">
                  <a:solidFill>
                    <a:schemeClr val="bg1"/>
                  </a:solidFill>
                  <a:effectLst>
                    <a:outerShdw blurRad="38100" dist="38100" dir="2700000" algn="tl">
                      <a:srgbClr val="000000">
                        <a:alpha val="43137"/>
                      </a:srgbClr>
                    </a:outerShdw>
                  </a:effectLst>
                </a:endParaRPr>
              </a:p>
            </p:txBody>
          </p:sp>
        </p:grpSp>
        <p:sp>
          <p:nvSpPr>
            <p:cNvPr id="8" name="Pentagon 7"/>
            <p:cNvSpPr/>
            <p:nvPr/>
          </p:nvSpPr>
          <p:spPr bwMode="auto">
            <a:xfrm>
              <a:off x="-9526" y="1453588"/>
              <a:ext cx="1295400" cy="437128"/>
            </a:xfrm>
            <a:prstGeom prst="homePlate">
              <a:avLst/>
            </a:prstGeom>
            <a:solidFill>
              <a:srgbClr val="00B050"/>
            </a:solidFill>
            <a:ln/>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endParaRPr lang="en-US" sz="20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6258592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70</a:t>
            </a:fld>
            <a:endParaRPr lang="ro-RO" dirty="0"/>
          </a:p>
        </p:txBody>
      </p:sp>
      <p:sp>
        <p:nvSpPr>
          <p:cNvPr id="3" name="Rectangle 2"/>
          <p:cNvSpPr/>
          <p:nvPr/>
        </p:nvSpPr>
        <p:spPr>
          <a:xfrm>
            <a:off x="432620" y="1199384"/>
            <a:ext cx="11255850" cy="4247317"/>
          </a:xfrm>
          <a:prstGeom prst="rect">
            <a:avLst/>
          </a:prstGeom>
        </p:spPr>
        <p:txBody>
          <a:bodyPr wrap="square">
            <a:spAutoFit/>
          </a:bodyPr>
          <a:lstStyle/>
          <a:p>
            <a:pPr algn="just"/>
            <a:r>
              <a:rPr lang="ro-RO" b="1" u="sng" dirty="0">
                <a:solidFill>
                  <a:srgbClr val="0070C0"/>
                </a:solidFill>
              </a:rPr>
              <a:t>DR-24 – Investiții în tehnologii forestiere care îmbunătățesc reziliența și valoarea de mediu a ecosistemelor forestiere</a:t>
            </a:r>
          </a:p>
          <a:p>
            <a:endParaRPr lang="ro-RO" sz="800" dirty="0"/>
          </a:p>
          <a:p>
            <a:pPr lvl="1"/>
            <a:endParaRPr lang="en-US" dirty="0" smtClean="0"/>
          </a:p>
          <a:p>
            <a:r>
              <a:rPr lang="en-US" b="1" u="sng" dirty="0" err="1">
                <a:solidFill>
                  <a:srgbClr val="0070C0"/>
                </a:solidFill>
              </a:rPr>
              <a:t>Condiții</a:t>
            </a:r>
            <a:r>
              <a:rPr lang="en-US" b="1" u="sng" dirty="0">
                <a:solidFill>
                  <a:srgbClr val="0070C0"/>
                </a:solidFill>
              </a:rPr>
              <a:t> de </a:t>
            </a:r>
            <a:r>
              <a:rPr lang="en-US" b="1" u="sng" dirty="0" err="1">
                <a:solidFill>
                  <a:srgbClr val="0070C0"/>
                </a:solidFill>
              </a:rPr>
              <a:t>eligibilitate</a:t>
            </a:r>
            <a:r>
              <a:rPr lang="en-US" b="1" u="sng" dirty="0">
                <a:solidFill>
                  <a:srgbClr val="0070C0"/>
                </a:solidFill>
              </a:rPr>
              <a:t>:</a:t>
            </a:r>
          </a:p>
          <a:p>
            <a:pPr marL="285750" lvl="0" indent="-285750">
              <a:buFont typeface="Arial" panose="020B0604020202020204" pitchFamily="34" charset="0"/>
              <a:buChar char="•"/>
            </a:pPr>
            <a:r>
              <a:rPr lang="en-US" dirty="0" err="1"/>
              <a:t>Beneficiarii</a:t>
            </a:r>
            <a:r>
              <a:rPr lang="en-US" dirty="0"/>
              <a:t> </a:t>
            </a:r>
            <a:r>
              <a:rPr lang="en-US" dirty="0" err="1"/>
              <a:t>ocoale</a:t>
            </a:r>
            <a:r>
              <a:rPr lang="en-US" dirty="0"/>
              <a:t> </a:t>
            </a:r>
            <a:r>
              <a:rPr lang="en-US" dirty="0" err="1"/>
              <a:t>silvice</a:t>
            </a:r>
            <a:r>
              <a:rPr lang="en-US" dirty="0"/>
              <a:t> </a:t>
            </a:r>
            <a:r>
              <a:rPr lang="en-US" dirty="0" err="1"/>
              <a:t>trebuie</a:t>
            </a:r>
            <a:r>
              <a:rPr lang="en-US" dirty="0"/>
              <a:t> </a:t>
            </a:r>
            <a:r>
              <a:rPr lang="en-US" dirty="0" err="1"/>
              <a:t>să</a:t>
            </a:r>
            <a:r>
              <a:rPr lang="en-US" dirty="0"/>
              <a:t> </a:t>
            </a:r>
            <a:r>
              <a:rPr lang="en-US" dirty="0" err="1"/>
              <a:t>aibă</a:t>
            </a:r>
            <a:r>
              <a:rPr lang="en-US" dirty="0"/>
              <a:t> </a:t>
            </a:r>
            <a:r>
              <a:rPr lang="en-US" dirty="0" err="1"/>
              <a:t>în</a:t>
            </a:r>
            <a:r>
              <a:rPr lang="en-US" dirty="0"/>
              <a:t> </a:t>
            </a:r>
            <a:r>
              <a:rPr lang="en-US" dirty="0" err="1"/>
              <a:t>administrare</a:t>
            </a:r>
            <a:r>
              <a:rPr lang="en-US" dirty="0"/>
              <a:t> </a:t>
            </a:r>
            <a:r>
              <a:rPr lang="en-US" dirty="0" err="1"/>
              <a:t>și</a:t>
            </a:r>
            <a:r>
              <a:rPr lang="en-US" dirty="0"/>
              <a:t>/</a:t>
            </a:r>
            <a:r>
              <a:rPr lang="en-US" dirty="0" err="1"/>
              <a:t>sau</a:t>
            </a:r>
            <a:r>
              <a:rPr lang="en-US" dirty="0"/>
              <a:t> </a:t>
            </a:r>
            <a:r>
              <a:rPr lang="en-US" dirty="0" err="1"/>
              <a:t>să</a:t>
            </a:r>
            <a:r>
              <a:rPr lang="en-US" dirty="0"/>
              <a:t> </a:t>
            </a:r>
            <a:r>
              <a:rPr lang="en-US" dirty="0" err="1"/>
              <a:t>asigure</a:t>
            </a:r>
            <a:r>
              <a:rPr lang="en-US" dirty="0"/>
              <a:t> </a:t>
            </a:r>
            <a:r>
              <a:rPr lang="en-US" dirty="0" err="1"/>
              <a:t>servicii</a:t>
            </a:r>
            <a:r>
              <a:rPr lang="en-US" dirty="0"/>
              <a:t> </a:t>
            </a:r>
            <a:r>
              <a:rPr lang="en-US" dirty="0" err="1"/>
              <a:t>silvice</a:t>
            </a:r>
            <a:r>
              <a:rPr lang="en-US" dirty="0"/>
              <a:t> </a:t>
            </a:r>
            <a:r>
              <a:rPr lang="en-US" dirty="0" err="1"/>
              <a:t>cel</a:t>
            </a:r>
            <a:r>
              <a:rPr lang="en-US" dirty="0"/>
              <a:t> </a:t>
            </a:r>
            <a:r>
              <a:rPr lang="en-US" dirty="0" err="1"/>
              <a:t>puțin</a:t>
            </a:r>
            <a:r>
              <a:rPr lang="en-US" dirty="0"/>
              <a:t>/</a:t>
            </a:r>
            <a:r>
              <a:rPr lang="en-US" dirty="0" err="1"/>
              <a:t>pentru</a:t>
            </a:r>
            <a:r>
              <a:rPr lang="en-US" dirty="0"/>
              <a:t> </a:t>
            </a:r>
            <a:r>
              <a:rPr lang="en-US" dirty="0" err="1"/>
              <a:t>cel</a:t>
            </a:r>
            <a:r>
              <a:rPr lang="en-US" dirty="0"/>
              <a:t> </a:t>
            </a:r>
            <a:r>
              <a:rPr lang="en-US" dirty="0" err="1"/>
              <a:t>puțin</a:t>
            </a:r>
            <a:r>
              <a:rPr lang="en-US" dirty="0"/>
              <a:t> 2.000 de ha de </a:t>
            </a:r>
            <a:r>
              <a:rPr lang="en-US" dirty="0" err="1"/>
              <a:t>teren</a:t>
            </a:r>
            <a:r>
              <a:rPr lang="en-US" dirty="0"/>
              <a:t> </a:t>
            </a:r>
            <a:r>
              <a:rPr lang="en-US" dirty="0" err="1"/>
              <a:t>forestier</a:t>
            </a:r>
            <a:r>
              <a:rPr lang="en-US" dirty="0"/>
              <a:t> </a:t>
            </a:r>
            <a:r>
              <a:rPr lang="en-US" dirty="0" err="1"/>
              <a:t>pentru</a:t>
            </a:r>
            <a:r>
              <a:rPr lang="en-US" dirty="0"/>
              <a:t> care </a:t>
            </a:r>
            <a:r>
              <a:rPr lang="en-US" dirty="0" err="1"/>
              <a:t>este</a:t>
            </a:r>
            <a:r>
              <a:rPr lang="en-US" dirty="0"/>
              <a:t>/</a:t>
            </a:r>
            <a:r>
              <a:rPr lang="en-US" dirty="0" err="1"/>
              <a:t>sunt</a:t>
            </a:r>
            <a:r>
              <a:rPr lang="en-US" dirty="0"/>
              <a:t> </a:t>
            </a:r>
            <a:r>
              <a:rPr lang="en-US" dirty="0" err="1"/>
              <a:t>în</a:t>
            </a:r>
            <a:r>
              <a:rPr lang="en-US" dirty="0"/>
              <a:t> </a:t>
            </a:r>
            <a:r>
              <a:rPr lang="en-US" dirty="0" err="1"/>
              <a:t>vigoare</a:t>
            </a:r>
            <a:r>
              <a:rPr lang="en-US" dirty="0"/>
              <a:t> un </a:t>
            </a:r>
            <a:r>
              <a:rPr lang="en-US" dirty="0" err="1"/>
              <a:t>amenajament</a:t>
            </a:r>
            <a:r>
              <a:rPr lang="en-US" dirty="0"/>
              <a:t>/</a:t>
            </a:r>
            <a:r>
              <a:rPr lang="en-US" dirty="0" err="1"/>
              <a:t>amenajamente</a:t>
            </a:r>
            <a:r>
              <a:rPr lang="en-US" dirty="0"/>
              <a:t> </a:t>
            </a:r>
            <a:r>
              <a:rPr lang="en-US" dirty="0" err="1"/>
              <a:t>silvice</a:t>
            </a:r>
            <a:r>
              <a:rPr lang="en-US" dirty="0"/>
              <a:t> (</a:t>
            </a:r>
            <a:r>
              <a:rPr lang="en-US" dirty="0" err="1"/>
              <a:t>amenajamentul</a:t>
            </a:r>
            <a:r>
              <a:rPr lang="en-US" dirty="0"/>
              <a:t> se </a:t>
            </a:r>
            <a:r>
              <a:rPr lang="en-US" dirty="0" err="1"/>
              <a:t>consideră</a:t>
            </a:r>
            <a:r>
              <a:rPr lang="en-US" dirty="0"/>
              <a:t> a fi </a:t>
            </a:r>
            <a:r>
              <a:rPr lang="en-US" dirty="0" err="1"/>
              <a:t>în</a:t>
            </a:r>
            <a:r>
              <a:rPr lang="en-US" dirty="0"/>
              <a:t> </a:t>
            </a:r>
            <a:r>
              <a:rPr lang="en-US" dirty="0" err="1"/>
              <a:t>vigoare</a:t>
            </a:r>
            <a:r>
              <a:rPr lang="en-US" dirty="0"/>
              <a:t> </a:t>
            </a:r>
            <a:r>
              <a:rPr lang="en-US" dirty="0" err="1"/>
              <a:t>după</a:t>
            </a:r>
            <a:r>
              <a:rPr lang="en-US" dirty="0"/>
              <a:t> </a:t>
            </a:r>
            <a:r>
              <a:rPr lang="en-US" dirty="0" err="1"/>
              <a:t>ce</a:t>
            </a:r>
            <a:r>
              <a:rPr lang="en-US" dirty="0"/>
              <a:t> a </a:t>
            </a:r>
            <a:r>
              <a:rPr lang="en-US" dirty="0" err="1"/>
              <a:t>fost</a:t>
            </a:r>
            <a:r>
              <a:rPr lang="en-US" dirty="0"/>
              <a:t> </a:t>
            </a:r>
            <a:r>
              <a:rPr lang="en-US" dirty="0" err="1"/>
              <a:t>avizat</a:t>
            </a:r>
            <a:r>
              <a:rPr lang="en-US" dirty="0"/>
              <a:t> </a:t>
            </a:r>
            <a:r>
              <a:rPr lang="en-US" dirty="0" err="1"/>
              <a:t>procesul</a:t>
            </a:r>
            <a:r>
              <a:rPr lang="en-US" dirty="0"/>
              <a:t> verbal al </a:t>
            </a:r>
            <a:r>
              <a:rPr lang="en-US" dirty="0" err="1"/>
              <a:t>conferinței</a:t>
            </a:r>
            <a:r>
              <a:rPr lang="en-US" dirty="0"/>
              <a:t> a II-a de </a:t>
            </a:r>
            <a:r>
              <a:rPr lang="en-US" dirty="0" err="1"/>
              <a:t>amenajare</a:t>
            </a:r>
            <a:r>
              <a:rPr lang="en-US" dirty="0"/>
              <a:t>),</a:t>
            </a:r>
          </a:p>
          <a:p>
            <a:pPr marL="285750" lvl="0" indent="-285750">
              <a:buFont typeface="Arial" panose="020B0604020202020204" pitchFamily="34" charset="0"/>
              <a:buChar char="•"/>
            </a:pPr>
            <a:r>
              <a:rPr lang="en-US" dirty="0" err="1"/>
              <a:t>Solicitanții</a:t>
            </a:r>
            <a:r>
              <a:rPr lang="en-US" dirty="0"/>
              <a:t> </a:t>
            </a:r>
            <a:r>
              <a:rPr lang="en-US" dirty="0" err="1"/>
              <a:t>operatori</a:t>
            </a:r>
            <a:r>
              <a:rPr lang="en-US" dirty="0"/>
              <a:t> </a:t>
            </a:r>
            <a:r>
              <a:rPr lang="en-US" dirty="0" err="1"/>
              <a:t>economici</a:t>
            </a:r>
            <a:r>
              <a:rPr lang="en-US" dirty="0"/>
              <a:t>, la </a:t>
            </a:r>
            <a:r>
              <a:rPr lang="en-US" dirty="0" err="1"/>
              <a:t>momentul</a:t>
            </a:r>
            <a:r>
              <a:rPr lang="en-US" dirty="0"/>
              <a:t> </a:t>
            </a:r>
            <a:r>
              <a:rPr lang="en-US" dirty="0" err="1"/>
              <a:t>depunerii</a:t>
            </a:r>
            <a:r>
              <a:rPr lang="en-US" dirty="0"/>
              <a:t> </a:t>
            </a:r>
            <a:r>
              <a:rPr lang="en-US" dirty="0" err="1"/>
              <a:t>aplicației</a:t>
            </a:r>
            <a:r>
              <a:rPr lang="en-US" dirty="0"/>
              <a:t> de </a:t>
            </a:r>
            <a:r>
              <a:rPr lang="en-US" dirty="0" err="1"/>
              <a:t>accesare</a:t>
            </a:r>
            <a:r>
              <a:rPr lang="en-US" dirty="0"/>
              <a:t> a </a:t>
            </a:r>
            <a:r>
              <a:rPr lang="en-US" dirty="0" err="1"/>
              <a:t>intervenției</a:t>
            </a:r>
            <a:r>
              <a:rPr lang="en-US" dirty="0"/>
              <a:t>, </a:t>
            </a:r>
            <a:r>
              <a:rPr lang="en-US" dirty="0" err="1"/>
              <a:t>trebuie</a:t>
            </a:r>
            <a:r>
              <a:rPr lang="en-US" dirty="0"/>
              <a:t> </a:t>
            </a:r>
            <a:r>
              <a:rPr lang="en-US" dirty="0" err="1"/>
              <a:t>să</a:t>
            </a:r>
            <a:r>
              <a:rPr lang="en-US" dirty="0"/>
              <a:t> </a:t>
            </a:r>
            <a:r>
              <a:rPr lang="en-US" dirty="0" err="1"/>
              <a:t>demonstreze</a:t>
            </a:r>
            <a:r>
              <a:rPr lang="en-US" dirty="0"/>
              <a:t> </a:t>
            </a:r>
            <a:r>
              <a:rPr lang="en-US" dirty="0" err="1"/>
              <a:t>că</a:t>
            </a:r>
            <a:r>
              <a:rPr lang="en-US" dirty="0"/>
              <a:t> au </a:t>
            </a:r>
            <a:r>
              <a:rPr lang="en-US" dirty="0" err="1"/>
              <a:t>efectuat</a:t>
            </a:r>
            <a:r>
              <a:rPr lang="en-US" dirty="0"/>
              <a:t> </a:t>
            </a:r>
            <a:r>
              <a:rPr lang="en-US" dirty="0" err="1"/>
              <a:t>lucrări</a:t>
            </a:r>
            <a:r>
              <a:rPr lang="en-US" dirty="0"/>
              <a:t> de </a:t>
            </a:r>
            <a:r>
              <a:rPr lang="en-US" dirty="0" err="1"/>
              <a:t>exploatări</a:t>
            </a:r>
            <a:r>
              <a:rPr lang="en-US" dirty="0"/>
              <a:t> </a:t>
            </a:r>
            <a:r>
              <a:rPr lang="en-US" dirty="0" err="1"/>
              <a:t>forestiere</a:t>
            </a:r>
            <a:r>
              <a:rPr lang="en-US" dirty="0"/>
              <a:t> </a:t>
            </a:r>
            <a:r>
              <a:rPr lang="en-US" dirty="0" err="1"/>
              <a:t>în</a:t>
            </a:r>
            <a:r>
              <a:rPr lang="en-US" dirty="0"/>
              <a:t> </a:t>
            </a:r>
            <a:r>
              <a:rPr lang="en-US" dirty="0" err="1"/>
              <a:t>ultimul</a:t>
            </a:r>
            <a:r>
              <a:rPr lang="en-US" dirty="0"/>
              <a:t> an </a:t>
            </a:r>
            <a:r>
              <a:rPr lang="en-US" dirty="0" err="1"/>
              <a:t>pentru</a:t>
            </a:r>
            <a:r>
              <a:rPr lang="en-US" dirty="0"/>
              <a:t> </a:t>
            </a:r>
            <a:r>
              <a:rPr lang="en-US" dirty="0" err="1"/>
              <a:t>cel</a:t>
            </a:r>
            <a:r>
              <a:rPr lang="en-US" dirty="0"/>
              <a:t> </a:t>
            </a:r>
            <a:r>
              <a:rPr lang="en-US" dirty="0" err="1"/>
              <a:t>puțin</a:t>
            </a:r>
            <a:r>
              <a:rPr lang="en-US" dirty="0"/>
              <a:t> 30% din </a:t>
            </a:r>
            <a:r>
              <a:rPr lang="en-US" dirty="0" err="1"/>
              <a:t>capacitatea</a:t>
            </a:r>
            <a:r>
              <a:rPr lang="en-US" dirty="0"/>
              <a:t> </a:t>
            </a:r>
            <a:r>
              <a:rPr lang="en-US" dirty="0" err="1"/>
              <a:t>atestată</a:t>
            </a:r>
            <a:r>
              <a:rPr lang="en-US" dirty="0"/>
              <a:t>,</a:t>
            </a:r>
          </a:p>
          <a:p>
            <a:pPr marL="285750" lvl="0" indent="-285750">
              <a:buFont typeface="Arial" panose="020B0604020202020204" pitchFamily="34" charset="0"/>
              <a:buChar char="•"/>
            </a:pPr>
            <a:r>
              <a:rPr lang="en-US" dirty="0" err="1"/>
              <a:t>Achiziția</a:t>
            </a:r>
            <a:r>
              <a:rPr lang="en-US" dirty="0"/>
              <a:t> de </a:t>
            </a:r>
            <a:r>
              <a:rPr lang="en-US" dirty="0" err="1"/>
              <a:t>echipamente</a:t>
            </a:r>
            <a:r>
              <a:rPr lang="en-US" dirty="0"/>
              <a:t> de </a:t>
            </a:r>
            <a:r>
              <a:rPr lang="en-US" dirty="0" err="1"/>
              <a:t>tipul</a:t>
            </a:r>
            <a:r>
              <a:rPr lang="en-US" dirty="0"/>
              <a:t> </a:t>
            </a:r>
            <a:r>
              <a:rPr lang="en-US" dirty="0" err="1"/>
              <a:t>funicularelor</a:t>
            </a:r>
            <a:r>
              <a:rPr lang="en-US" dirty="0"/>
              <a:t> </a:t>
            </a:r>
            <a:r>
              <a:rPr lang="en-US" dirty="0" err="1"/>
              <a:t>este</a:t>
            </a:r>
            <a:r>
              <a:rPr lang="en-US" dirty="0"/>
              <a:t> </a:t>
            </a:r>
            <a:r>
              <a:rPr lang="en-US" dirty="0" err="1"/>
              <a:t>eligibilă</a:t>
            </a:r>
            <a:r>
              <a:rPr lang="en-US" dirty="0"/>
              <a:t> </a:t>
            </a:r>
            <a:r>
              <a:rPr lang="en-US" dirty="0" err="1"/>
              <a:t>numai</a:t>
            </a:r>
            <a:r>
              <a:rPr lang="en-US" dirty="0"/>
              <a:t> </a:t>
            </a:r>
            <a:r>
              <a:rPr lang="en-US" dirty="0" err="1"/>
              <a:t>solicitanților</a:t>
            </a:r>
            <a:r>
              <a:rPr lang="en-US" dirty="0"/>
              <a:t> care au </a:t>
            </a:r>
            <a:r>
              <a:rPr lang="en-US" dirty="0" err="1"/>
              <a:t>efectuat</a:t>
            </a:r>
            <a:r>
              <a:rPr lang="en-US" dirty="0"/>
              <a:t> </a:t>
            </a:r>
            <a:r>
              <a:rPr lang="en-US" dirty="0" err="1"/>
              <a:t>lucrări</a:t>
            </a:r>
            <a:r>
              <a:rPr lang="en-US" dirty="0"/>
              <a:t> de </a:t>
            </a:r>
            <a:r>
              <a:rPr lang="en-US" dirty="0" err="1"/>
              <a:t>exploatări</a:t>
            </a:r>
            <a:r>
              <a:rPr lang="en-US" dirty="0"/>
              <a:t> </a:t>
            </a:r>
            <a:r>
              <a:rPr lang="en-US" dirty="0" err="1"/>
              <a:t>forestiere</a:t>
            </a:r>
            <a:r>
              <a:rPr lang="en-US" dirty="0"/>
              <a:t> </a:t>
            </a:r>
            <a:r>
              <a:rPr lang="en-US" dirty="0" err="1"/>
              <a:t>în</a:t>
            </a:r>
            <a:r>
              <a:rPr lang="en-US" dirty="0"/>
              <a:t> </a:t>
            </a:r>
            <a:r>
              <a:rPr lang="en-US" dirty="0" err="1"/>
              <a:t>anul</a:t>
            </a:r>
            <a:r>
              <a:rPr lang="en-US" dirty="0"/>
              <a:t> </a:t>
            </a:r>
            <a:r>
              <a:rPr lang="en-US" dirty="0" err="1"/>
              <a:t>premergător</a:t>
            </a:r>
            <a:r>
              <a:rPr lang="en-US" dirty="0"/>
              <a:t> </a:t>
            </a:r>
            <a:r>
              <a:rPr lang="en-US" dirty="0" err="1"/>
              <a:t>depunerii</a:t>
            </a:r>
            <a:r>
              <a:rPr lang="en-US" dirty="0"/>
              <a:t> </a:t>
            </a:r>
            <a:r>
              <a:rPr lang="en-US" dirty="0" err="1"/>
              <a:t>aplicației</a:t>
            </a:r>
            <a:r>
              <a:rPr lang="en-US" dirty="0"/>
              <a:t> de </a:t>
            </a:r>
            <a:r>
              <a:rPr lang="en-US" dirty="0" err="1"/>
              <a:t>accesare</a:t>
            </a:r>
            <a:r>
              <a:rPr lang="en-US" dirty="0"/>
              <a:t> a </a:t>
            </a:r>
            <a:r>
              <a:rPr lang="en-US" dirty="0" err="1"/>
              <a:t>intervenției</a:t>
            </a:r>
            <a:r>
              <a:rPr lang="en-US" dirty="0"/>
              <a:t> </a:t>
            </a:r>
            <a:r>
              <a:rPr lang="en-US" dirty="0" err="1"/>
              <a:t>pentru</a:t>
            </a:r>
            <a:r>
              <a:rPr lang="en-US" dirty="0"/>
              <a:t> </a:t>
            </a:r>
            <a:r>
              <a:rPr lang="en-US" dirty="0" err="1"/>
              <a:t>cel</a:t>
            </a:r>
            <a:r>
              <a:rPr lang="en-US" dirty="0"/>
              <a:t> </a:t>
            </a:r>
            <a:r>
              <a:rPr lang="en-US" dirty="0" err="1"/>
              <a:t>puțin</a:t>
            </a:r>
            <a:r>
              <a:rPr lang="en-US" dirty="0"/>
              <a:t> 10% din </a:t>
            </a:r>
            <a:r>
              <a:rPr lang="en-US" dirty="0" err="1"/>
              <a:t>capacitatea</a:t>
            </a:r>
            <a:r>
              <a:rPr lang="en-US" dirty="0"/>
              <a:t> </a:t>
            </a:r>
            <a:r>
              <a:rPr lang="en-US" dirty="0" err="1"/>
              <a:t>atestată</a:t>
            </a:r>
            <a:r>
              <a:rPr lang="en-US" dirty="0"/>
              <a:t> </a:t>
            </a:r>
            <a:r>
              <a:rPr lang="en-US" dirty="0" err="1"/>
              <a:t>în</a:t>
            </a:r>
            <a:r>
              <a:rPr lang="en-US" dirty="0"/>
              <a:t> </a:t>
            </a:r>
            <a:r>
              <a:rPr lang="en-US" dirty="0" err="1"/>
              <a:t>județe</a:t>
            </a:r>
            <a:r>
              <a:rPr lang="en-US" dirty="0"/>
              <a:t> </a:t>
            </a:r>
            <a:r>
              <a:rPr lang="en-US" dirty="0" err="1"/>
              <a:t>în</a:t>
            </a:r>
            <a:r>
              <a:rPr lang="en-US" dirty="0"/>
              <a:t> care zona de </a:t>
            </a:r>
            <a:r>
              <a:rPr lang="en-US" dirty="0" err="1"/>
              <a:t>munte</a:t>
            </a:r>
            <a:r>
              <a:rPr lang="en-US" dirty="0"/>
              <a:t>* </a:t>
            </a:r>
            <a:r>
              <a:rPr lang="en-US" dirty="0" err="1"/>
              <a:t>reprezintă</a:t>
            </a:r>
            <a:r>
              <a:rPr lang="en-US" dirty="0"/>
              <a:t> </a:t>
            </a:r>
            <a:r>
              <a:rPr lang="en-US" dirty="0" err="1"/>
              <a:t>cel</a:t>
            </a:r>
            <a:r>
              <a:rPr lang="en-US" dirty="0"/>
              <a:t> </a:t>
            </a:r>
            <a:r>
              <a:rPr lang="en-US" dirty="0" err="1"/>
              <a:t>puțin</a:t>
            </a:r>
            <a:r>
              <a:rPr lang="en-US" dirty="0"/>
              <a:t> 30%,</a:t>
            </a:r>
          </a:p>
          <a:p>
            <a:pPr marL="285750" lvl="0" indent="-285750">
              <a:buFont typeface="Arial" panose="020B0604020202020204" pitchFamily="34" charset="0"/>
              <a:buChar char="•"/>
            </a:pPr>
            <a:r>
              <a:rPr lang="en-US" dirty="0" err="1"/>
              <a:t>Solicitantul</a:t>
            </a:r>
            <a:r>
              <a:rPr lang="en-US" dirty="0"/>
              <a:t> </a:t>
            </a:r>
            <a:r>
              <a:rPr lang="en-US" dirty="0" err="1"/>
              <a:t>trebuie</a:t>
            </a:r>
            <a:r>
              <a:rPr lang="en-US" dirty="0"/>
              <a:t> </a:t>
            </a:r>
            <a:r>
              <a:rPr lang="en-US" dirty="0" err="1"/>
              <a:t>să</a:t>
            </a:r>
            <a:r>
              <a:rPr lang="en-US" dirty="0"/>
              <a:t> </a:t>
            </a:r>
            <a:r>
              <a:rPr lang="en-US" dirty="0" err="1"/>
              <a:t>demonstreze</a:t>
            </a:r>
            <a:r>
              <a:rPr lang="en-US" dirty="0"/>
              <a:t> </a:t>
            </a:r>
            <a:r>
              <a:rPr lang="en-US" dirty="0" err="1"/>
              <a:t>asigurarea</a:t>
            </a:r>
            <a:r>
              <a:rPr lang="en-US" dirty="0"/>
              <a:t> </a:t>
            </a:r>
            <a:r>
              <a:rPr lang="en-US" dirty="0" err="1"/>
              <a:t>cofinanțării</a:t>
            </a:r>
            <a:r>
              <a:rPr lang="en-US" dirty="0"/>
              <a:t> </a:t>
            </a:r>
            <a:r>
              <a:rPr lang="en-US" dirty="0" err="1"/>
              <a:t>investiției</a:t>
            </a:r>
            <a:r>
              <a:rPr lang="en-US" dirty="0"/>
              <a:t>.</a:t>
            </a:r>
          </a:p>
          <a:p>
            <a:r>
              <a:rPr lang="en-US" dirty="0"/>
              <a:t> </a:t>
            </a:r>
          </a:p>
          <a:p>
            <a:r>
              <a:rPr lang="en-US" sz="1400" dirty="0"/>
              <a:t>* </a:t>
            </a:r>
            <a:r>
              <a:rPr lang="en-US" sz="1400" i="1" dirty="0" err="1"/>
              <a:t>Ponderea</a:t>
            </a:r>
            <a:r>
              <a:rPr lang="en-US" sz="1400" i="1" dirty="0"/>
              <a:t> </a:t>
            </a:r>
            <a:r>
              <a:rPr lang="en-US" sz="1400" i="1" dirty="0" err="1"/>
              <a:t>zonei</a:t>
            </a:r>
            <a:r>
              <a:rPr lang="en-US" sz="1400" i="1" dirty="0"/>
              <a:t> </a:t>
            </a:r>
            <a:r>
              <a:rPr lang="en-US" sz="1400" i="1" dirty="0" err="1"/>
              <a:t>montate</a:t>
            </a:r>
            <a:r>
              <a:rPr lang="en-US" sz="1400" i="1" dirty="0"/>
              <a:t> </a:t>
            </a:r>
            <a:r>
              <a:rPr lang="en-US" sz="1400" i="1" dirty="0" err="1"/>
              <a:t>în</a:t>
            </a:r>
            <a:r>
              <a:rPr lang="en-US" sz="1400" i="1" dirty="0"/>
              <a:t> </a:t>
            </a:r>
            <a:r>
              <a:rPr lang="en-US" sz="1400" i="1" dirty="0" err="1"/>
              <a:t>cadrul</a:t>
            </a:r>
            <a:r>
              <a:rPr lang="en-US" sz="1400" i="1" dirty="0"/>
              <a:t> </a:t>
            </a:r>
            <a:r>
              <a:rPr lang="en-US" sz="1400" i="1" dirty="0" err="1"/>
              <a:t>unui</a:t>
            </a:r>
            <a:r>
              <a:rPr lang="en-US" sz="1400" i="1" dirty="0"/>
              <a:t> </a:t>
            </a:r>
            <a:r>
              <a:rPr lang="en-US" sz="1400" i="1" dirty="0" err="1"/>
              <a:t>județ</a:t>
            </a:r>
            <a:r>
              <a:rPr lang="en-US" sz="1400" i="1" dirty="0"/>
              <a:t> se </a:t>
            </a:r>
            <a:r>
              <a:rPr lang="en-US" sz="1400" i="1" dirty="0" err="1"/>
              <a:t>determină</a:t>
            </a:r>
            <a:r>
              <a:rPr lang="en-US" sz="1400" i="1" dirty="0"/>
              <a:t> </a:t>
            </a:r>
            <a:r>
              <a:rPr lang="en-US" sz="1400" i="1" dirty="0" err="1"/>
              <a:t>prin</a:t>
            </a:r>
            <a:r>
              <a:rPr lang="en-US" sz="1400" i="1" dirty="0"/>
              <a:t> </a:t>
            </a:r>
            <a:r>
              <a:rPr lang="en-US" sz="1400" i="1" dirty="0" err="1"/>
              <a:t>raportarea</a:t>
            </a:r>
            <a:r>
              <a:rPr lang="en-US" sz="1400" i="1" dirty="0"/>
              <a:t> </a:t>
            </a:r>
            <a:r>
              <a:rPr lang="en-US" sz="1400" i="1" dirty="0" err="1"/>
              <a:t>suprafeței</a:t>
            </a:r>
            <a:r>
              <a:rPr lang="en-US" sz="1400" i="1" dirty="0"/>
              <a:t> </a:t>
            </a:r>
            <a:r>
              <a:rPr lang="en-US" sz="1400" i="1" dirty="0" err="1"/>
              <a:t>totale</a:t>
            </a:r>
            <a:r>
              <a:rPr lang="en-US" sz="1400" i="1" dirty="0"/>
              <a:t> a UAT </a:t>
            </a:r>
            <a:r>
              <a:rPr lang="en-US" sz="1400" i="1" dirty="0" err="1"/>
              <a:t>încadrate</a:t>
            </a:r>
            <a:r>
              <a:rPr lang="en-US" sz="1400" i="1" dirty="0"/>
              <a:t> </a:t>
            </a:r>
            <a:r>
              <a:rPr lang="en-US" sz="1400" i="1" dirty="0" err="1"/>
              <a:t>în</a:t>
            </a:r>
            <a:r>
              <a:rPr lang="en-US" sz="1400" i="1" dirty="0"/>
              <a:t> zona </a:t>
            </a:r>
            <a:r>
              <a:rPr lang="en-US" sz="1400" i="1" dirty="0" err="1"/>
              <a:t>montana</a:t>
            </a:r>
            <a:r>
              <a:rPr lang="en-US" sz="1400" i="1" dirty="0"/>
              <a:t> </a:t>
            </a:r>
            <a:r>
              <a:rPr lang="en-US" sz="1400" i="1" dirty="0" err="1"/>
              <a:t>în</a:t>
            </a:r>
            <a:r>
              <a:rPr lang="en-US" sz="1400" i="1" dirty="0"/>
              <a:t> </a:t>
            </a:r>
            <a:r>
              <a:rPr lang="en-US" sz="1400" i="1" dirty="0" err="1"/>
              <a:t>cadrul</a:t>
            </a:r>
            <a:r>
              <a:rPr lang="en-US" sz="1400" i="1" dirty="0"/>
              <a:t> </a:t>
            </a:r>
            <a:r>
              <a:rPr lang="en-US" sz="1400" i="1" dirty="0" err="1"/>
              <a:t>intervenției</a:t>
            </a:r>
            <a:r>
              <a:rPr lang="en-US" sz="1400" i="1" dirty="0"/>
              <a:t> ANC – ZM (DR 09) la </a:t>
            </a:r>
            <a:r>
              <a:rPr lang="en-US" sz="1400" i="1" dirty="0" err="1"/>
              <a:t>suprafața</a:t>
            </a:r>
            <a:r>
              <a:rPr lang="en-US" sz="1400" i="1" dirty="0"/>
              <a:t> </a:t>
            </a:r>
            <a:r>
              <a:rPr lang="en-US" sz="1400" i="1" dirty="0" err="1"/>
              <a:t>totală</a:t>
            </a:r>
            <a:r>
              <a:rPr lang="en-US" sz="1400" i="1" dirty="0"/>
              <a:t> a </a:t>
            </a:r>
            <a:r>
              <a:rPr lang="en-US" sz="1400" i="1" dirty="0" err="1"/>
              <a:t>județului</a:t>
            </a:r>
            <a:r>
              <a:rPr lang="en-US" sz="1400" i="1" dirty="0"/>
              <a:t> </a:t>
            </a:r>
            <a:r>
              <a:rPr lang="en-US" sz="1400" i="1" dirty="0" err="1"/>
              <a:t>respectiv</a:t>
            </a:r>
            <a:r>
              <a:rPr lang="en-US" sz="1400" i="1" dirty="0"/>
              <a:t>.</a:t>
            </a:r>
            <a:endParaRPr lang="ro-RO" sz="1400" dirty="0"/>
          </a:p>
        </p:txBody>
      </p:sp>
    </p:spTree>
    <p:extLst>
      <p:ext uri="{BB962C8B-B14F-4D97-AF65-F5344CB8AC3E}">
        <p14:creationId xmlns:p14="http://schemas.microsoft.com/office/powerpoint/2010/main" val="261125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71</a:t>
            </a:fld>
            <a:endParaRPr lang="ro-RO" dirty="0"/>
          </a:p>
        </p:txBody>
      </p:sp>
      <p:sp>
        <p:nvSpPr>
          <p:cNvPr id="3" name="Rectangle 2"/>
          <p:cNvSpPr/>
          <p:nvPr/>
        </p:nvSpPr>
        <p:spPr>
          <a:xfrm>
            <a:off x="720435" y="1262648"/>
            <a:ext cx="10788074" cy="5093702"/>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31</a:t>
            </a:r>
            <a:r>
              <a:rPr lang="en-US" b="1" u="sng" dirty="0">
                <a:solidFill>
                  <a:srgbClr val="0070C0"/>
                </a:solidFill>
              </a:rPr>
              <a:t> –</a:t>
            </a:r>
            <a:r>
              <a:rPr lang="ro-RO" b="1" u="sng" dirty="0">
                <a:solidFill>
                  <a:srgbClr val="0070C0"/>
                </a:solidFill>
              </a:rPr>
              <a:t> Contribuții financiare la plata primelor de asigurare</a:t>
            </a:r>
            <a:endParaRPr lang="en-US"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24</a:t>
            </a:r>
            <a:r>
              <a:rPr lang="ro-RO" b="1" i="1" dirty="0">
                <a:solidFill>
                  <a:srgbClr val="0070C0"/>
                </a:solidFill>
              </a:rPr>
              <a:t>.</a:t>
            </a:r>
            <a:r>
              <a:rPr lang="en-US" b="1" i="1" dirty="0">
                <a:solidFill>
                  <a:srgbClr val="0070C0"/>
                </a:solidFill>
              </a:rPr>
              <a:t>103</a:t>
            </a:r>
            <a:r>
              <a:rPr lang="ro-RO" b="1" i="1" dirty="0">
                <a:solidFill>
                  <a:srgbClr val="0070C0"/>
                </a:solidFill>
              </a:rPr>
              <a:t>.</a:t>
            </a:r>
            <a:r>
              <a:rPr lang="en-US" b="1" i="1" dirty="0">
                <a:solidFill>
                  <a:srgbClr val="0070C0"/>
                </a:solidFill>
              </a:rPr>
              <a:t>968 Euro</a:t>
            </a:r>
            <a:endParaRPr lang="ro-RO" b="1" i="1" dirty="0">
              <a:solidFill>
                <a:srgbClr val="0070C0"/>
              </a:solidFill>
            </a:endParaRPr>
          </a:p>
          <a:p>
            <a:r>
              <a:rPr lang="ro-RO" b="1" dirty="0"/>
              <a:t>Beneficiari</a:t>
            </a:r>
          </a:p>
          <a:p>
            <a:pPr marL="625475" indent="-285750" algn="just">
              <a:buFont typeface="Arial" panose="020B0604020202020204" pitchFamily="34" charset="0"/>
              <a:buChar char="•"/>
            </a:pPr>
            <a:r>
              <a:rPr lang="ro-RO" dirty="0"/>
              <a:t>Fermierii activi conform definiției din secțiunea specifică PNS.;</a:t>
            </a:r>
          </a:p>
          <a:p>
            <a:pPr marL="625475" indent="-285750" algn="just">
              <a:buFont typeface="Arial" panose="020B0604020202020204" pitchFamily="34" charset="0"/>
              <a:buChar char="•"/>
            </a:pPr>
            <a:endParaRPr lang="ro-RO" sz="800" dirty="0"/>
          </a:p>
          <a:p>
            <a:r>
              <a:rPr lang="ro-RO" b="1" dirty="0"/>
              <a:t>Condiții de eligibilitate </a:t>
            </a:r>
          </a:p>
          <a:p>
            <a:endParaRPr lang="ro-RO" sz="800" dirty="0"/>
          </a:p>
          <a:p>
            <a:pPr marL="625475" indent="-285750" algn="just">
              <a:buFont typeface="Arial" panose="020B0604020202020204" pitchFamily="34" charset="0"/>
              <a:buChar char="•"/>
            </a:pPr>
            <a:r>
              <a:rPr lang="ro-RO" dirty="0"/>
              <a:t>Fermierul a încheiat un contract de asigurare pentru producția agricolă </a:t>
            </a:r>
            <a:r>
              <a:rPr lang="ro-RO" dirty="0" err="1"/>
              <a:t>şi</a:t>
            </a:r>
            <a:r>
              <a:rPr lang="ro-RO" dirty="0"/>
              <a:t> a plătit integral prima de asigurare în cuantumul prevăzut în contract;</a:t>
            </a:r>
          </a:p>
          <a:p>
            <a:pPr marL="625475" indent="-285750" algn="just">
              <a:buFont typeface="Arial" panose="020B0604020202020204" pitchFamily="34" charset="0"/>
              <a:buChar char="•"/>
            </a:pPr>
            <a:r>
              <a:rPr lang="ro-RO" dirty="0"/>
              <a:t>Contractul de asigurare acoperă cel puțin unul din riscurile eligibile;</a:t>
            </a:r>
          </a:p>
          <a:p>
            <a:pPr marL="625475" indent="-285750" algn="just">
              <a:buFont typeface="Arial" panose="020B0604020202020204" pitchFamily="34" charset="0"/>
              <a:buChar char="•"/>
            </a:pPr>
            <a:r>
              <a:rPr lang="ro-RO" dirty="0"/>
              <a:t>Contractul de asigurare prevede acoperirea pierderilor care depășesc un prag de cel puțin 20% din producția medie anuală a fermierului. Detaliile privind aplicarea acestei condiții de eligibilitate sunt prevăzute la secțiunea Compensarea pierderilor.</a:t>
            </a:r>
          </a:p>
          <a:p>
            <a:pPr marL="625475" indent="-285750" algn="just">
              <a:buFont typeface="Arial" panose="020B0604020202020204" pitchFamily="34" charset="0"/>
              <a:buChar char="•"/>
            </a:pPr>
            <a:r>
              <a:rPr lang="ro-RO" dirty="0"/>
              <a:t>Contractul de asigurare prevede o metodologie de calculare a pierderilor fie pe baza evidențelor contabile ale fermierilor </a:t>
            </a:r>
            <a:r>
              <a:rPr lang="ro-RO" dirty="0" err="1"/>
              <a:t>şi</a:t>
            </a:r>
            <a:r>
              <a:rPr lang="ro-RO" dirty="0"/>
              <a:t> a expertizei tehnice a asiguratorului pentru constatarea daunei, fie pe bază de indici.</a:t>
            </a:r>
          </a:p>
          <a:p>
            <a:pPr marL="625475" indent="-285750" algn="just">
              <a:buFont typeface="Arial" panose="020B0604020202020204" pitchFamily="34" charset="0"/>
              <a:buChar char="•"/>
            </a:pPr>
            <a:r>
              <a:rPr lang="ro-RO" dirty="0"/>
              <a:t>Contractul de asigurare conține prevederi privind evitarea </a:t>
            </a:r>
            <a:r>
              <a:rPr lang="ro-RO" dirty="0" err="1"/>
              <a:t>supracompensării</a:t>
            </a:r>
            <a:r>
              <a:rPr lang="ro-RO" dirty="0"/>
              <a:t>.</a:t>
            </a:r>
          </a:p>
          <a:p>
            <a:pPr marL="625475" indent="-285750" algn="just">
              <a:buFont typeface="Arial" panose="020B0604020202020204" pitchFamily="34" charset="0"/>
              <a:buChar char="•"/>
            </a:pPr>
            <a:endParaRPr lang="ro-RO" sz="800" dirty="0"/>
          </a:p>
          <a:p>
            <a:pPr marL="285750" indent="-285750">
              <a:buFont typeface="Wingdings" panose="05000000000000000000" pitchFamily="2" charset="2"/>
              <a:buChar char="Ø"/>
            </a:pPr>
            <a:r>
              <a:rPr lang="ro-RO" b="1" dirty="0"/>
              <a:t>Sprijinul public nerambursabil reprezintă 50 % din costurile eligibile.</a:t>
            </a:r>
            <a:r>
              <a:rPr lang="ro-RO" dirty="0"/>
              <a:t> </a:t>
            </a:r>
          </a:p>
          <a:p>
            <a:endParaRPr lang="ro-RO" sz="800" dirty="0"/>
          </a:p>
          <a:p>
            <a:pPr algn="just"/>
            <a:r>
              <a:rPr lang="ro-RO" b="1" dirty="0"/>
              <a:t> </a:t>
            </a:r>
          </a:p>
        </p:txBody>
      </p:sp>
    </p:spTree>
    <p:extLst>
      <p:ext uri="{BB962C8B-B14F-4D97-AF65-F5344CB8AC3E}">
        <p14:creationId xmlns:p14="http://schemas.microsoft.com/office/powerpoint/2010/main" val="6513902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72</a:t>
            </a:fld>
            <a:endParaRPr lang="ro-RO" dirty="0"/>
          </a:p>
        </p:txBody>
      </p:sp>
      <p:sp>
        <p:nvSpPr>
          <p:cNvPr id="3" name="Rectangle 2"/>
          <p:cNvSpPr/>
          <p:nvPr/>
        </p:nvSpPr>
        <p:spPr>
          <a:xfrm>
            <a:off x="720435" y="1397089"/>
            <a:ext cx="10843492" cy="3985706"/>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32</a:t>
            </a:r>
            <a:r>
              <a:rPr lang="en-US" b="1" u="sng" dirty="0">
                <a:solidFill>
                  <a:srgbClr val="0070C0"/>
                </a:solidFill>
              </a:rPr>
              <a:t> –</a:t>
            </a:r>
            <a:r>
              <a:rPr lang="ro-RO" b="1" u="sng" dirty="0">
                <a:solidFill>
                  <a:srgbClr val="0070C0"/>
                </a:solidFill>
              </a:rPr>
              <a:t> Instrumentul de sprijin al fermierilor </a:t>
            </a:r>
            <a:r>
              <a:rPr lang="ro-RO" b="1" u="sng" dirty="0" err="1">
                <a:solidFill>
                  <a:srgbClr val="0070C0"/>
                </a:solidFill>
              </a:rPr>
              <a:t>afectati</a:t>
            </a:r>
            <a:r>
              <a:rPr lang="ro-RO" b="1" u="sng" dirty="0">
                <a:solidFill>
                  <a:srgbClr val="0070C0"/>
                </a:solidFill>
              </a:rPr>
              <a:t> de pierderi ale </a:t>
            </a:r>
            <a:r>
              <a:rPr lang="ro-RO" b="1" u="sng" dirty="0" err="1">
                <a:solidFill>
                  <a:srgbClr val="0070C0"/>
                </a:solidFill>
              </a:rPr>
              <a:t>productiei</a:t>
            </a:r>
            <a:r>
              <a:rPr lang="ro-RO" b="1" u="sng" dirty="0">
                <a:solidFill>
                  <a:srgbClr val="0070C0"/>
                </a:solidFill>
              </a:rPr>
              <a:t> agricole</a:t>
            </a:r>
          </a:p>
          <a:p>
            <a:pPr algn="r">
              <a:spcBef>
                <a:spcPts val="600"/>
              </a:spcBef>
            </a:pPr>
            <a:r>
              <a:rPr lang="ro-RO" b="1" i="1" dirty="0">
                <a:solidFill>
                  <a:srgbClr val="0070C0"/>
                </a:solidFill>
              </a:rPr>
              <a:t>Alocare publică</a:t>
            </a:r>
            <a:r>
              <a:rPr lang="en-US" b="1" i="1" dirty="0">
                <a:solidFill>
                  <a:srgbClr val="0070C0"/>
                </a:solidFill>
              </a:rPr>
              <a:t>: 73</a:t>
            </a:r>
            <a:r>
              <a:rPr lang="ro-RO" b="1" i="1" dirty="0">
                <a:solidFill>
                  <a:srgbClr val="0070C0"/>
                </a:solidFill>
              </a:rPr>
              <a:t>.</a:t>
            </a:r>
            <a:r>
              <a:rPr lang="en-US" b="1" i="1" dirty="0">
                <a:solidFill>
                  <a:srgbClr val="0070C0"/>
                </a:solidFill>
              </a:rPr>
              <a:t>803</a:t>
            </a:r>
            <a:r>
              <a:rPr lang="ro-RO" b="1" i="1" dirty="0">
                <a:solidFill>
                  <a:srgbClr val="0070C0"/>
                </a:solidFill>
              </a:rPr>
              <a:t>.</a:t>
            </a:r>
            <a:r>
              <a:rPr lang="en-US" b="1" i="1" dirty="0">
                <a:solidFill>
                  <a:srgbClr val="0070C0"/>
                </a:solidFill>
              </a:rPr>
              <a:t>619 Euro</a:t>
            </a:r>
            <a:endParaRPr lang="ro-RO" b="1" i="1" dirty="0">
              <a:solidFill>
                <a:srgbClr val="0070C0"/>
              </a:solidFill>
            </a:endParaRPr>
          </a:p>
          <a:p>
            <a:r>
              <a:rPr lang="ro-RO" b="1" dirty="0"/>
              <a:t>Beneficiari</a:t>
            </a:r>
          </a:p>
          <a:p>
            <a:pPr marL="625475" indent="-285750" algn="just">
              <a:buFont typeface="Arial" panose="020B0604020202020204" pitchFamily="34" charset="0"/>
              <a:buChar char="•"/>
            </a:pPr>
            <a:r>
              <a:rPr lang="ro-RO" dirty="0"/>
              <a:t>Fermierii activi conform definiției din secțiunea specifică PNS, care sunt eligibili pentru una din schemele de plată directă.</a:t>
            </a:r>
          </a:p>
          <a:p>
            <a:pPr marL="625475" indent="-285750" algn="just">
              <a:buFont typeface="Arial" panose="020B0604020202020204" pitchFamily="34" charset="0"/>
              <a:buChar char="•"/>
            </a:pPr>
            <a:endParaRPr lang="ro-RO" sz="800" dirty="0"/>
          </a:p>
          <a:p>
            <a:r>
              <a:rPr lang="ro-RO" b="1" dirty="0"/>
              <a:t>Condiții de eligibilitate </a:t>
            </a:r>
          </a:p>
          <a:p>
            <a:endParaRPr lang="ro-RO" sz="800" dirty="0"/>
          </a:p>
          <a:p>
            <a:pPr marL="625475" indent="-285750" algn="just">
              <a:buFont typeface="Arial" panose="020B0604020202020204" pitchFamily="34" charset="0"/>
              <a:buChar char="•"/>
            </a:pPr>
            <a:r>
              <a:rPr lang="ro-RO" dirty="0"/>
              <a:t>Fermierul a înregistrat o pierdere a producției ca urmare a producerii unui eveniment eligibil în cadrul intervenției; </a:t>
            </a:r>
          </a:p>
          <a:p>
            <a:pPr marL="625475" indent="-285750" algn="just">
              <a:buFont typeface="Arial" panose="020B0604020202020204" pitchFamily="34" charset="0"/>
              <a:buChar char="•"/>
            </a:pPr>
            <a:r>
              <a:rPr lang="ro-RO" dirty="0"/>
              <a:t>Pierderea de producție reprezintă mai mult de 30% din producția medie anuală a fermierului;</a:t>
            </a:r>
          </a:p>
          <a:p>
            <a:pPr marL="625475" indent="-285750" algn="just">
              <a:buFont typeface="Arial" panose="020B0604020202020204" pitchFamily="34" charset="0"/>
              <a:buChar char="•"/>
            </a:pPr>
            <a:r>
              <a:rPr lang="ro-RO" dirty="0"/>
              <a:t>Producerea evenimentului trebuie constatată de entitățile responsabile conform legislației naționale.</a:t>
            </a:r>
          </a:p>
          <a:p>
            <a:pPr marL="625475" indent="-285750" algn="just">
              <a:buFont typeface="Arial" panose="020B0604020202020204" pitchFamily="34" charset="0"/>
              <a:buChar char="•"/>
            </a:pPr>
            <a:endParaRPr lang="ro-RO" sz="800" dirty="0"/>
          </a:p>
          <a:p>
            <a:pPr marL="285750" indent="-285750">
              <a:buFont typeface="Wingdings" panose="05000000000000000000" pitchFamily="2" charset="2"/>
              <a:buChar char="Ø"/>
            </a:pPr>
            <a:r>
              <a:rPr lang="ro-RO" b="1" dirty="0"/>
              <a:t>Sprijinul public nerambursabil reprezintă 20 % din costurile eligibile.</a:t>
            </a:r>
            <a:r>
              <a:rPr lang="ro-RO" dirty="0"/>
              <a:t> </a:t>
            </a:r>
          </a:p>
          <a:p>
            <a:endParaRPr lang="ro-RO" sz="800" dirty="0"/>
          </a:p>
          <a:p>
            <a:pPr algn="just"/>
            <a:r>
              <a:rPr lang="ro-RO" b="1" dirty="0"/>
              <a:t> </a:t>
            </a:r>
          </a:p>
        </p:txBody>
      </p:sp>
    </p:spTree>
    <p:extLst>
      <p:ext uri="{BB962C8B-B14F-4D97-AF65-F5344CB8AC3E}">
        <p14:creationId xmlns:p14="http://schemas.microsoft.com/office/powerpoint/2010/main" val="40497860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F96D3-0DE7-4201-A97F-6E8CA2317A2D}"/>
              </a:ext>
            </a:extLst>
          </p:cNvPr>
          <p:cNvSpPr>
            <a:spLocks noGrp="1"/>
          </p:cNvSpPr>
          <p:nvPr>
            <p:ph type="title"/>
          </p:nvPr>
        </p:nvSpPr>
        <p:spPr>
          <a:xfrm>
            <a:off x="3521241" y="614785"/>
            <a:ext cx="5149517" cy="643335"/>
          </a:xfr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tIns="144000" anchor="t">
            <a:noAutofit/>
          </a:bodyPr>
          <a:lstStyle/>
          <a:p>
            <a:pPr algn="ctr"/>
            <a:r>
              <a:rPr lang="ro-RO" sz="2400" b="1" dirty="0">
                <a:solidFill>
                  <a:srgbClr val="002060"/>
                </a:solidFill>
                <a:latin typeface="Trebuchet MS" panose="020B0603020202020204" pitchFamily="34" charset="0"/>
              </a:rPr>
              <a:t>COOPERARE</a:t>
            </a:r>
            <a:endParaRPr lang="en-GB" sz="2400" b="1" i="1" dirty="0">
              <a:solidFill>
                <a:srgbClr val="002060"/>
              </a:solidFill>
              <a:latin typeface="Trebuchet MS" panose="020B0603020202020204" pitchFamily="34" charset="0"/>
            </a:endParaRPr>
          </a:p>
        </p:txBody>
      </p:sp>
      <p:sp>
        <p:nvSpPr>
          <p:cNvPr id="2" name="Slide Number Placeholder 1">
            <a:extLst>
              <a:ext uri="{FF2B5EF4-FFF2-40B4-BE49-F238E27FC236}">
                <a16:creationId xmlns:a16="http://schemas.microsoft.com/office/drawing/2014/main" id="{B767DC4F-FE47-45E5-98CE-82DC48C92219}"/>
              </a:ext>
            </a:extLst>
          </p:cNvPr>
          <p:cNvSpPr>
            <a:spLocks noGrp="1"/>
          </p:cNvSpPr>
          <p:nvPr>
            <p:ph type="sldNum" sz="quarter" idx="12"/>
          </p:nvPr>
        </p:nvSpPr>
        <p:spPr/>
        <p:txBody>
          <a:bodyPr/>
          <a:lstStyle/>
          <a:p>
            <a:fld id="{7FA2401A-6C0A-4240-B78F-43709A42D409}" type="slidenum">
              <a:rPr lang="en-GB" smtClean="0"/>
              <a:t>73</a:t>
            </a:fld>
            <a:endParaRPr lang="en-GB"/>
          </a:p>
        </p:txBody>
      </p:sp>
      <p:pic>
        <p:nvPicPr>
          <p:cNvPr id="5" name="Picture 4">
            <a:extLst>
              <a:ext uri="{FF2B5EF4-FFF2-40B4-BE49-F238E27FC236}">
                <a16:creationId xmlns:a16="http://schemas.microsoft.com/office/drawing/2014/main" id="{93E3BF15-6FE4-41E8-B040-6FA8C4E1730F}"/>
              </a:ext>
            </a:extLst>
          </p:cNvPr>
          <p:cNvPicPr>
            <a:picLocks noChangeAspect="1"/>
          </p:cNvPicPr>
          <p:nvPr/>
        </p:nvPicPr>
        <p:blipFill>
          <a:blip r:embed="rId2"/>
          <a:stretch>
            <a:fillRect/>
          </a:stretch>
        </p:blipFill>
        <p:spPr>
          <a:xfrm>
            <a:off x="637671" y="3231301"/>
            <a:ext cx="3910265" cy="1491915"/>
          </a:xfrm>
          <a:prstGeom prst="rect">
            <a:avLst/>
          </a:prstGeom>
        </p:spPr>
      </p:pic>
      <p:graphicFrame>
        <p:nvGraphicFramePr>
          <p:cNvPr id="6" name="Diagram 5">
            <a:extLst>
              <a:ext uri="{FF2B5EF4-FFF2-40B4-BE49-F238E27FC236}">
                <a16:creationId xmlns:a16="http://schemas.microsoft.com/office/drawing/2014/main" id="{E0627F63-F724-496A-B69F-CB6EEB2A5D9F}"/>
              </a:ext>
            </a:extLst>
          </p:cNvPr>
          <p:cNvGraphicFramePr/>
          <p:nvPr>
            <p:extLst/>
          </p:nvPr>
        </p:nvGraphicFramePr>
        <p:xfrm>
          <a:off x="3811320" y="1581674"/>
          <a:ext cx="8003608" cy="4774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89256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74</a:t>
            </a:fld>
            <a:endParaRPr lang="ro-RO" dirty="0"/>
          </a:p>
        </p:txBody>
      </p:sp>
      <p:sp>
        <p:nvSpPr>
          <p:cNvPr id="3" name="Rectangle 2"/>
          <p:cNvSpPr/>
          <p:nvPr/>
        </p:nvSpPr>
        <p:spPr>
          <a:xfrm>
            <a:off x="946578" y="1420758"/>
            <a:ext cx="10505545" cy="4016484"/>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33</a:t>
            </a:r>
            <a:r>
              <a:rPr lang="en-US" b="1" u="sng" dirty="0">
                <a:solidFill>
                  <a:srgbClr val="0070C0"/>
                </a:solidFill>
              </a:rPr>
              <a:t> –</a:t>
            </a:r>
            <a:r>
              <a:rPr lang="ro-RO" b="1" u="sng" dirty="0">
                <a:solidFill>
                  <a:srgbClr val="0070C0"/>
                </a:solidFill>
              </a:rPr>
              <a:t> Înființarea grupurilor de producători în sectorul agricol/pomicol</a:t>
            </a:r>
          </a:p>
          <a:p>
            <a:pPr algn="r">
              <a:spcBef>
                <a:spcPts val="600"/>
              </a:spcBef>
            </a:pPr>
            <a:r>
              <a:rPr lang="ro-RO" b="1" i="1" dirty="0">
                <a:solidFill>
                  <a:srgbClr val="0070C0"/>
                </a:solidFill>
              </a:rPr>
              <a:t>Alocare publică</a:t>
            </a:r>
            <a:r>
              <a:rPr lang="en-US" b="1" i="1" dirty="0">
                <a:solidFill>
                  <a:srgbClr val="0070C0"/>
                </a:solidFill>
              </a:rPr>
              <a:t>: </a:t>
            </a:r>
            <a:r>
              <a:rPr lang="en-US" b="1" dirty="0">
                <a:solidFill>
                  <a:srgbClr val="0070C0"/>
                </a:solidFill>
              </a:rPr>
              <a:t>15</a:t>
            </a:r>
            <a:r>
              <a:rPr lang="ro-RO" b="1" dirty="0">
                <a:solidFill>
                  <a:srgbClr val="0070C0"/>
                </a:solidFill>
              </a:rPr>
              <a:t>.</a:t>
            </a:r>
            <a:r>
              <a:rPr lang="en-US" b="1" dirty="0">
                <a:solidFill>
                  <a:srgbClr val="0070C0"/>
                </a:solidFill>
              </a:rPr>
              <a:t>444</a:t>
            </a:r>
            <a:r>
              <a:rPr lang="ro-RO" b="1" dirty="0">
                <a:solidFill>
                  <a:srgbClr val="0070C0"/>
                </a:solidFill>
              </a:rPr>
              <a:t>.</a:t>
            </a:r>
            <a:r>
              <a:rPr lang="en-US" b="1" dirty="0">
                <a:solidFill>
                  <a:srgbClr val="0070C0"/>
                </a:solidFill>
              </a:rPr>
              <a:t>706 </a:t>
            </a:r>
            <a:r>
              <a:rPr lang="en-US" b="1" i="1" dirty="0">
                <a:solidFill>
                  <a:srgbClr val="0070C0"/>
                </a:solidFill>
              </a:rPr>
              <a:t>Euro</a:t>
            </a:r>
            <a:endParaRPr lang="ro-RO" b="1" i="1" dirty="0">
              <a:solidFill>
                <a:srgbClr val="0070C0"/>
              </a:solidFill>
            </a:endParaRPr>
          </a:p>
          <a:p>
            <a:r>
              <a:rPr lang="ro-RO" b="1" dirty="0"/>
              <a:t>Beneficiari</a:t>
            </a:r>
          </a:p>
          <a:p>
            <a:pPr marL="625475" indent="-285750" algn="just">
              <a:buFont typeface="Arial" panose="020B0604020202020204" pitchFamily="34" charset="0"/>
              <a:buChar char="•"/>
            </a:pPr>
            <a:r>
              <a:rPr lang="ro-RO" dirty="0"/>
              <a:t>Grupurile de producători din sectorul agricol si pomicol care se încadrează în definiția IMM-urilor și care au fost recunoscute oficial de către autoritatea competentă, iar sprijinul se va limita la primii 5 ani de la recunoaștere</a:t>
            </a:r>
            <a:r>
              <a:rPr lang="ro-RO" dirty="0" smtClean="0"/>
              <a:t>.</a:t>
            </a:r>
            <a:endParaRPr lang="en-US" dirty="0" smtClean="0"/>
          </a:p>
          <a:p>
            <a:pPr marL="625475" indent="-285750" algn="just">
              <a:buFont typeface="Arial" panose="020B0604020202020204" pitchFamily="34" charset="0"/>
              <a:buChar char="•"/>
            </a:pPr>
            <a:endParaRPr lang="en-US" dirty="0"/>
          </a:p>
          <a:p>
            <a:pPr marL="625475" indent="-285750" algn="just">
              <a:buFont typeface="Arial" panose="020B0604020202020204" pitchFamily="34" charset="0"/>
              <a:buChar char="•"/>
            </a:pPr>
            <a:endParaRPr lang="ro-RO" sz="800" dirty="0"/>
          </a:p>
          <a:p>
            <a:pPr marL="285750" indent="-285750">
              <a:buFont typeface="Wingdings" panose="05000000000000000000" pitchFamily="2" charset="2"/>
              <a:buChar char="Ø"/>
            </a:pPr>
            <a:r>
              <a:rPr lang="ro-RO" b="1" dirty="0"/>
              <a:t>Valoarea sprijinului va fi de maximum 100.000 euro/an.</a:t>
            </a:r>
          </a:p>
          <a:p>
            <a:pPr marL="285750" indent="-285750">
              <a:buFont typeface="Wingdings" panose="05000000000000000000" pitchFamily="2" charset="2"/>
              <a:buChar char="Ø"/>
            </a:pPr>
            <a:endParaRPr lang="ro-RO" dirty="0"/>
          </a:p>
          <a:p>
            <a:r>
              <a:rPr lang="ro-RO" dirty="0"/>
              <a:t>Rata sprijinului public nerambursabil acordat va fi de 100% din cuantumul sprijinului </a:t>
            </a:r>
            <a:r>
              <a:rPr lang="ro-RO" dirty="0" err="1"/>
              <a:t>şi</a:t>
            </a:r>
            <a:r>
              <a:rPr lang="ro-RO" dirty="0"/>
              <a:t> nu poate să depășească 10% din valoarea producției comercializate în primii cinci ani de la recunoaștere.</a:t>
            </a:r>
          </a:p>
          <a:p>
            <a:pPr marL="625475" indent="-285750" algn="just">
              <a:buFont typeface="Arial" panose="020B0604020202020204" pitchFamily="34" charset="0"/>
              <a:buChar char="•"/>
            </a:pPr>
            <a:endParaRPr lang="ro-RO" dirty="0"/>
          </a:p>
          <a:p>
            <a:pPr marL="625475" indent="-285750" algn="just">
              <a:buFont typeface="Arial" panose="020B0604020202020204" pitchFamily="34" charset="0"/>
              <a:buChar char="•"/>
            </a:pPr>
            <a:endParaRPr lang="ro-RO" sz="800" dirty="0"/>
          </a:p>
          <a:p>
            <a:endParaRPr lang="ro-RO" b="1" dirty="0"/>
          </a:p>
        </p:txBody>
      </p:sp>
    </p:spTree>
    <p:extLst>
      <p:ext uri="{BB962C8B-B14F-4D97-AF65-F5344CB8AC3E}">
        <p14:creationId xmlns:p14="http://schemas.microsoft.com/office/powerpoint/2010/main" val="16882920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75</a:t>
            </a:fld>
            <a:endParaRPr lang="ro-RO" dirty="0"/>
          </a:p>
        </p:txBody>
      </p:sp>
      <p:sp>
        <p:nvSpPr>
          <p:cNvPr id="3" name="Rectangle 2"/>
          <p:cNvSpPr/>
          <p:nvPr/>
        </p:nvSpPr>
        <p:spPr>
          <a:xfrm>
            <a:off x="752642" y="1366401"/>
            <a:ext cx="10303284" cy="4416594"/>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33</a:t>
            </a:r>
            <a:r>
              <a:rPr lang="en-US" b="1" u="sng" dirty="0">
                <a:solidFill>
                  <a:srgbClr val="0070C0"/>
                </a:solidFill>
              </a:rPr>
              <a:t> –</a:t>
            </a:r>
            <a:r>
              <a:rPr lang="ro-RO" b="1" u="sng" dirty="0">
                <a:solidFill>
                  <a:srgbClr val="0070C0"/>
                </a:solidFill>
              </a:rPr>
              <a:t> Înființarea grupurilor de producători în sectorul agricol/pomicol</a:t>
            </a:r>
          </a:p>
          <a:p>
            <a:pPr algn="just"/>
            <a:endParaRPr lang="en-US" sz="800"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a:t>
            </a:r>
            <a:r>
              <a:rPr lang="en-US" b="1" dirty="0">
                <a:solidFill>
                  <a:srgbClr val="0070C0"/>
                </a:solidFill>
              </a:rPr>
              <a:t>15</a:t>
            </a:r>
            <a:r>
              <a:rPr lang="ro-RO" b="1" dirty="0">
                <a:solidFill>
                  <a:srgbClr val="0070C0"/>
                </a:solidFill>
              </a:rPr>
              <a:t>.</a:t>
            </a:r>
            <a:r>
              <a:rPr lang="en-US" b="1" dirty="0">
                <a:solidFill>
                  <a:srgbClr val="0070C0"/>
                </a:solidFill>
              </a:rPr>
              <a:t>444</a:t>
            </a:r>
            <a:r>
              <a:rPr lang="ro-RO" b="1" dirty="0">
                <a:solidFill>
                  <a:srgbClr val="0070C0"/>
                </a:solidFill>
              </a:rPr>
              <a:t>.</a:t>
            </a:r>
            <a:r>
              <a:rPr lang="en-US" b="1" dirty="0">
                <a:solidFill>
                  <a:srgbClr val="0070C0"/>
                </a:solidFill>
              </a:rPr>
              <a:t>706 </a:t>
            </a:r>
            <a:r>
              <a:rPr lang="en-US" b="1" i="1" dirty="0">
                <a:solidFill>
                  <a:srgbClr val="0070C0"/>
                </a:solidFill>
              </a:rPr>
              <a:t>Euro</a:t>
            </a:r>
            <a:endParaRPr lang="ro-RO" b="1" i="1" dirty="0">
              <a:solidFill>
                <a:srgbClr val="0070C0"/>
              </a:solidFill>
            </a:endParaRPr>
          </a:p>
          <a:p>
            <a:r>
              <a:rPr lang="ro-RO" b="1" u="sng" dirty="0">
                <a:solidFill>
                  <a:srgbClr val="0070C0"/>
                </a:solidFill>
              </a:rPr>
              <a:t>Condiții de eligibilitate </a:t>
            </a:r>
          </a:p>
          <a:p>
            <a:endParaRPr lang="ro-RO" sz="800" dirty="0"/>
          </a:p>
          <a:p>
            <a:pPr marL="625475" indent="-285750" algn="just">
              <a:buFont typeface="Arial" panose="020B0604020202020204" pitchFamily="34" charset="0"/>
              <a:buChar char="•"/>
            </a:pPr>
            <a:r>
              <a:rPr lang="ro-RO" dirty="0"/>
              <a:t>Solicitantul trebuie să se încadreze în categoria beneficiarilor eligibili;</a:t>
            </a:r>
          </a:p>
          <a:p>
            <a:pPr marL="625475" indent="-285750" algn="just">
              <a:buFont typeface="Arial" panose="020B0604020202020204" pitchFamily="34" charset="0"/>
              <a:buChar char="•"/>
            </a:pPr>
            <a:r>
              <a:rPr lang="ro-RO" dirty="0"/>
              <a:t>Solicitantul prezintă un plan de afaceri care trebuie să detalieze activitățile planificate ale grupului, în raport cu una sau mai multe dintre categoriile enumerate mai jos:</a:t>
            </a:r>
          </a:p>
          <a:p>
            <a:pPr marL="1203325" indent="-285750" algn="just">
              <a:buFont typeface="Arial" panose="020B0604020202020204" pitchFamily="34" charset="0"/>
              <a:buChar char="•"/>
            </a:pPr>
            <a:r>
              <a:rPr lang="ro-RO" dirty="0"/>
              <a:t>adaptarea producției și produselor producătorilor care sunt membri ai acestor grupuri la cerințele pieței;</a:t>
            </a:r>
          </a:p>
          <a:p>
            <a:pPr marL="1203325" indent="-285750" algn="just">
              <a:buFont typeface="Arial" panose="020B0604020202020204" pitchFamily="34" charset="0"/>
              <a:buChar char="•"/>
            </a:pPr>
            <a:r>
              <a:rPr lang="ro-RO" dirty="0"/>
              <a:t>introducerea în comun a produselor pe piață, inclusiv pregătirea pentru vânzare, centralizarea vânzărilor și aprovizionarea cumpărătorilor en gros;</a:t>
            </a:r>
          </a:p>
          <a:p>
            <a:pPr marL="1203325" indent="-285750" algn="just">
              <a:buFont typeface="Arial" panose="020B0604020202020204" pitchFamily="34" charset="0"/>
              <a:buChar char="•"/>
            </a:pPr>
            <a:r>
              <a:rPr lang="ro-RO" dirty="0"/>
              <a:t>stabilirea unor norme comune privind informarea asupra producției, acordând o atenție deosebită recoltării și disponibilității producției;</a:t>
            </a:r>
          </a:p>
          <a:p>
            <a:pPr marL="1203325" indent="-285750" algn="just">
              <a:buFont typeface="Arial" panose="020B0604020202020204" pitchFamily="34" charset="0"/>
              <a:buChar char="•"/>
            </a:pPr>
            <a:r>
              <a:rPr lang="ro-RO" dirty="0"/>
              <a:t>dezvoltarea competențelor în materie de exploatare și de comercializare, precum și organizarea și facilitarea proceselor de inovare</a:t>
            </a:r>
            <a:r>
              <a:rPr lang="ro-RO" dirty="0" smtClean="0"/>
              <a:t>.</a:t>
            </a:r>
            <a:endParaRPr lang="ro-RO" dirty="0"/>
          </a:p>
        </p:txBody>
      </p:sp>
    </p:spTree>
    <p:extLst>
      <p:ext uri="{BB962C8B-B14F-4D97-AF65-F5344CB8AC3E}">
        <p14:creationId xmlns:p14="http://schemas.microsoft.com/office/powerpoint/2010/main" val="3156638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76</a:t>
            </a:fld>
            <a:endParaRPr lang="ro-RO" dirty="0"/>
          </a:p>
        </p:txBody>
      </p:sp>
      <p:sp>
        <p:nvSpPr>
          <p:cNvPr id="3" name="Rectangle 2"/>
          <p:cNvSpPr/>
          <p:nvPr/>
        </p:nvSpPr>
        <p:spPr>
          <a:xfrm>
            <a:off x="720435" y="1064580"/>
            <a:ext cx="10834256" cy="5924699"/>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34</a:t>
            </a:r>
            <a:r>
              <a:rPr lang="en-US" b="1" u="sng" dirty="0">
                <a:solidFill>
                  <a:srgbClr val="0070C0"/>
                </a:solidFill>
              </a:rPr>
              <a:t> –</a:t>
            </a:r>
            <a:r>
              <a:rPr lang="ro-RO" b="1" u="sng" dirty="0">
                <a:solidFill>
                  <a:srgbClr val="0070C0"/>
                </a:solidFill>
              </a:rPr>
              <a:t> Cooperare și inovare în agricultură  prin intermediul grupurilor operaționale PEI</a:t>
            </a:r>
          </a:p>
          <a:p>
            <a:pPr algn="r">
              <a:spcBef>
                <a:spcPts val="600"/>
              </a:spcBef>
            </a:pPr>
            <a:r>
              <a:rPr lang="ro-RO" b="1" i="1" dirty="0">
                <a:solidFill>
                  <a:srgbClr val="0070C0"/>
                </a:solidFill>
              </a:rPr>
              <a:t>Alocare publică</a:t>
            </a:r>
            <a:r>
              <a:rPr lang="en-US" b="1" i="1" dirty="0">
                <a:solidFill>
                  <a:srgbClr val="0070C0"/>
                </a:solidFill>
              </a:rPr>
              <a:t>: 20</a:t>
            </a:r>
            <a:r>
              <a:rPr lang="ro-RO" b="1" i="1" dirty="0">
                <a:solidFill>
                  <a:srgbClr val="0070C0"/>
                </a:solidFill>
              </a:rPr>
              <a:t>.</a:t>
            </a:r>
            <a:r>
              <a:rPr lang="en-US" b="1" i="1" dirty="0">
                <a:solidFill>
                  <a:srgbClr val="0070C0"/>
                </a:solidFill>
              </a:rPr>
              <a:t>041</a:t>
            </a:r>
            <a:r>
              <a:rPr lang="ro-RO" b="1" i="1" dirty="0">
                <a:solidFill>
                  <a:srgbClr val="0070C0"/>
                </a:solidFill>
              </a:rPr>
              <a:t>.</a:t>
            </a:r>
            <a:r>
              <a:rPr lang="en-US" b="1" i="1" dirty="0">
                <a:solidFill>
                  <a:srgbClr val="0070C0"/>
                </a:solidFill>
              </a:rPr>
              <a:t>176 Euro</a:t>
            </a:r>
            <a:endParaRPr lang="ro-RO" b="1" i="1" dirty="0">
              <a:solidFill>
                <a:srgbClr val="0070C0"/>
              </a:solidFill>
            </a:endParaRPr>
          </a:p>
          <a:p>
            <a:r>
              <a:rPr lang="ro-RO" b="1" dirty="0"/>
              <a:t>Beneficiari</a:t>
            </a:r>
          </a:p>
          <a:p>
            <a:pPr marL="625475" indent="-285750" algn="just">
              <a:buFont typeface="Arial" panose="020B0604020202020204" pitchFamily="34" charset="0"/>
              <a:buChar char="•"/>
            </a:pPr>
            <a:r>
              <a:rPr lang="ro-RO" dirty="0"/>
              <a:t>Un grup operațional potențial fără statut juridic, constituit din cel puțin un fermier/un grup de producători/ cooperativă/alte forme de asociere în agricultură /silvicultori si un partener din categoriile de mai jos și, în funcție de tema proiectului:</a:t>
            </a:r>
          </a:p>
          <a:p>
            <a:pPr marL="914400" indent="-288925" algn="just">
              <a:buFont typeface="Arial" panose="020B0604020202020204" pitchFamily="34" charset="0"/>
              <a:buChar char="•"/>
            </a:pPr>
            <a:r>
              <a:rPr lang="ro-RO" dirty="0"/>
              <a:t>Partener cu domeniul principal de activitate în sectorul </a:t>
            </a:r>
            <a:r>
              <a:rPr lang="ro-RO" dirty="0" err="1"/>
              <a:t>agro</a:t>
            </a:r>
            <a:r>
              <a:rPr lang="ro-RO" dirty="0"/>
              <a:t>-alimentar;</a:t>
            </a:r>
          </a:p>
          <a:p>
            <a:pPr marL="914400" indent="-288925" algn="just">
              <a:buFont typeface="Arial" panose="020B0604020202020204" pitchFamily="34" charset="0"/>
              <a:buChar char="•"/>
            </a:pPr>
            <a:r>
              <a:rPr lang="ro-RO" dirty="0"/>
              <a:t>Partener cu expertiză relevantă în domeniul proiectului.</a:t>
            </a:r>
          </a:p>
          <a:p>
            <a:pPr marL="625475" indent="-285750" algn="just">
              <a:buFont typeface="Arial" panose="020B0604020202020204" pitchFamily="34" charset="0"/>
              <a:buChar char="•"/>
            </a:pPr>
            <a:r>
              <a:rPr lang="ro-RO" dirty="0"/>
              <a:t>Prin această intervenție se poate acorda sprijin și parteneriatelor existente, doar în contextul în care acestea îndeplinesc condițiile de mai sus și </a:t>
            </a:r>
            <a:r>
              <a:rPr lang="ro-RO" b="1" dirty="0"/>
              <a:t>propun exclusiv proiecte noi. </a:t>
            </a:r>
          </a:p>
          <a:p>
            <a:pPr marL="625475" indent="-285750" algn="just">
              <a:buFont typeface="Arial" panose="020B0604020202020204" pitchFamily="34" charset="0"/>
              <a:buChar char="•"/>
            </a:pPr>
            <a:endParaRPr lang="ro-RO" sz="800" dirty="0"/>
          </a:p>
          <a:p>
            <a:r>
              <a:rPr lang="ro-RO" b="1" dirty="0"/>
              <a:t>Investiții: </a:t>
            </a:r>
            <a:endParaRPr lang="ro-RO" sz="800" dirty="0"/>
          </a:p>
          <a:p>
            <a:pPr marL="625475" indent="-285750" algn="just">
              <a:buFont typeface="Arial" panose="020B0604020202020204" pitchFamily="34" charset="0"/>
              <a:buChar char="•"/>
            </a:pPr>
            <a:r>
              <a:rPr lang="ro-RO" dirty="0"/>
              <a:t>Elaborarea de studii și alte activități pregătitoare;</a:t>
            </a:r>
          </a:p>
          <a:p>
            <a:pPr marL="625475" indent="-285750" algn="just">
              <a:buFont typeface="Arial" panose="020B0604020202020204" pitchFamily="34" charset="0"/>
              <a:buChar char="•"/>
            </a:pPr>
            <a:r>
              <a:rPr lang="ro-RO" dirty="0"/>
              <a:t>Studii de fezabilitate și planuri, inclusiv pregătirea planului de proiect; </a:t>
            </a:r>
          </a:p>
          <a:p>
            <a:pPr marL="625475" indent="-285750" algn="just">
              <a:buFont typeface="Arial" panose="020B0604020202020204" pitchFamily="34" charset="0"/>
              <a:buChar char="•"/>
            </a:pPr>
            <a:r>
              <a:rPr lang="ro-RO" dirty="0"/>
              <a:t>Cheltuielile de funcționare ale Grupului Operațional;</a:t>
            </a:r>
          </a:p>
          <a:p>
            <a:pPr marL="625475" indent="-285750" algn="just">
              <a:buFont typeface="Arial" panose="020B0604020202020204" pitchFamily="34" charset="0"/>
              <a:buChar char="•"/>
            </a:pPr>
            <a:r>
              <a:rPr lang="ro-RO" dirty="0"/>
              <a:t>Costurile directe generate în mod specific de activitățile incluse în planul de proiect depus de GO;</a:t>
            </a:r>
          </a:p>
          <a:p>
            <a:pPr marL="625475" indent="-285750" algn="just">
              <a:buFont typeface="Arial" panose="020B0604020202020204" pitchFamily="34" charset="0"/>
              <a:buChar char="•"/>
            </a:pPr>
            <a:r>
              <a:rPr lang="ro-RO" dirty="0"/>
              <a:t>Echipamente, utilaje cu o capacitate adecvată pentru implementarea proiectului așa cum rezultă din planul proiectului, inclusiv mijloace de transport adecvate necesare în desfășurarea activității descrise în proiect;</a:t>
            </a:r>
          </a:p>
          <a:p>
            <a:pPr marL="625475" indent="-285750" algn="just">
              <a:buFont typeface="Arial" panose="020B0604020202020204" pitchFamily="34" charset="0"/>
              <a:buChar char="•"/>
            </a:pPr>
            <a:r>
              <a:rPr lang="ro-RO" dirty="0"/>
              <a:t>Aplicații/licențe software adecvate activității descrise prin proiect.</a:t>
            </a:r>
          </a:p>
          <a:p>
            <a:pPr marL="625475" indent="-285750" algn="just">
              <a:buFont typeface="Arial" panose="020B0604020202020204" pitchFamily="34" charset="0"/>
              <a:buChar char="•"/>
            </a:pPr>
            <a:endParaRPr lang="ro-RO" sz="800" dirty="0"/>
          </a:p>
          <a:p>
            <a:endParaRPr lang="ro-RO" sz="800" dirty="0"/>
          </a:p>
          <a:p>
            <a:pPr algn="just"/>
            <a:r>
              <a:rPr lang="ro-RO" b="1" dirty="0"/>
              <a:t> </a:t>
            </a:r>
          </a:p>
        </p:txBody>
      </p:sp>
    </p:spTree>
    <p:extLst>
      <p:ext uri="{BB962C8B-B14F-4D97-AF65-F5344CB8AC3E}">
        <p14:creationId xmlns:p14="http://schemas.microsoft.com/office/powerpoint/2010/main" val="8164319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77</a:t>
            </a:fld>
            <a:endParaRPr lang="ro-RO" dirty="0"/>
          </a:p>
        </p:txBody>
      </p:sp>
      <p:sp>
        <p:nvSpPr>
          <p:cNvPr id="3" name="Rectangle 2"/>
          <p:cNvSpPr/>
          <p:nvPr/>
        </p:nvSpPr>
        <p:spPr>
          <a:xfrm>
            <a:off x="716518" y="1387853"/>
            <a:ext cx="10828937" cy="4693593"/>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34</a:t>
            </a:r>
            <a:r>
              <a:rPr lang="en-US" b="1" u="sng" dirty="0">
                <a:solidFill>
                  <a:srgbClr val="0070C0"/>
                </a:solidFill>
              </a:rPr>
              <a:t> –</a:t>
            </a:r>
            <a:r>
              <a:rPr lang="ro-RO" b="1" u="sng" dirty="0">
                <a:solidFill>
                  <a:srgbClr val="0070C0"/>
                </a:solidFill>
              </a:rPr>
              <a:t> Cooperare și inovare în agricultură  prin intermediul grupurilor operaționale PEI</a:t>
            </a:r>
          </a:p>
          <a:p>
            <a:pPr algn="r">
              <a:spcBef>
                <a:spcPts val="600"/>
              </a:spcBef>
            </a:pPr>
            <a:r>
              <a:rPr lang="ro-RO" b="1" i="1" dirty="0">
                <a:solidFill>
                  <a:srgbClr val="0070C0"/>
                </a:solidFill>
              </a:rPr>
              <a:t>Alocare publică</a:t>
            </a:r>
            <a:r>
              <a:rPr lang="en-US" b="1" i="1" dirty="0">
                <a:solidFill>
                  <a:srgbClr val="0070C0"/>
                </a:solidFill>
              </a:rPr>
              <a:t>: 20</a:t>
            </a:r>
            <a:r>
              <a:rPr lang="ro-RO" b="1" i="1" dirty="0">
                <a:solidFill>
                  <a:srgbClr val="0070C0"/>
                </a:solidFill>
              </a:rPr>
              <a:t>.</a:t>
            </a:r>
            <a:r>
              <a:rPr lang="en-US" b="1" i="1" dirty="0">
                <a:solidFill>
                  <a:srgbClr val="0070C0"/>
                </a:solidFill>
              </a:rPr>
              <a:t>041</a:t>
            </a:r>
            <a:r>
              <a:rPr lang="ro-RO" b="1" i="1" dirty="0">
                <a:solidFill>
                  <a:srgbClr val="0070C0"/>
                </a:solidFill>
              </a:rPr>
              <a:t>.</a:t>
            </a:r>
            <a:r>
              <a:rPr lang="en-US" b="1" i="1" dirty="0">
                <a:solidFill>
                  <a:srgbClr val="0070C0"/>
                </a:solidFill>
              </a:rPr>
              <a:t>176 Euro</a:t>
            </a:r>
            <a:endParaRPr lang="ro-RO" b="1" i="1" dirty="0">
              <a:solidFill>
                <a:srgbClr val="0070C0"/>
              </a:solidFill>
            </a:endParaRPr>
          </a:p>
          <a:p>
            <a:pPr marL="625475" indent="-285750" algn="just">
              <a:buFont typeface="Arial" panose="020B0604020202020204" pitchFamily="34" charset="0"/>
              <a:buChar char="•"/>
            </a:pPr>
            <a:endParaRPr lang="ro-RO" sz="800" dirty="0"/>
          </a:p>
          <a:p>
            <a:pPr marL="285750" indent="-285750">
              <a:buFont typeface="Wingdings" panose="05000000000000000000" pitchFamily="2" charset="2"/>
              <a:buChar char="Ø"/>
            </a:pPr>
            <a:r>
              <a:rPr lang="ro-RO" b="1" dirty="0"/>
              <a:t>Valoarea sprijinului va fi de maximum 300.000 euro/proiect.</a:t>
            </a:r>
          </a:p>
          <a:p>
            <a:pPr marL="685800" indent="-396875" algn="just">
              <a:buFont typeface="Arial" panose="020B0604020202020204" pitchFamily="34" charset="0"/>
              <a:buChar char="•"/>
            </a:pPr>
            <a:r>
              <a:rPr lang="ro-RO" dirty="0"/>
              <a:t>Sprijinul acordat pentru activitățile pregătitoare nu va depăși 2,5% din costul total eligibil al proiectului GO;</a:t>
            </a:r>
          </a:p>
          <a:p>
            <a:pPr marL="685800" indent="-396875" algn="just">
              <a:buFont typeface="Arial" panose="020B0604020202020204" pitchFamily="34" charset="0"/>
              <a:buChar char="•"/>
            </a:pPr>
            <a:r>
              <a:rPr lang="ro-RO" dirty="0"/>
              <a:t>Cheltuielile de funcționare ale Grupului Operațional nu vor depăși 18% din valoarea maximă a sprijinului acordat pe proiect precum: costurile administrative, de transport și alte tipuri de costuri;</a:t>
            </a:r>
          </a:p>
          <a:p>
            <a:pPr marL="685800" indent="-396875" algn="just">
              <a:buFont typeface="Arial" panose="020B0604020202020204" pitchFamily="34" charset="0"/>
              <a:buChar char="•"/>
            </a:pPr>
            <a:r>
              <a:rPr lang="ro-RO" dirty="0"/>
              <a:t>Cheltuieli generate de diseminarea rezultatelor nu vor </a:t>
            </a:r>
            <a:r>
              <a:rPr lang="ro-RO" dirty="0" err="1"/>
              <a:t>depăsi</a:t>
            </a:r>
            <a:r>
              <a:rPr lang="ro-RO" dirty="0"/>
              <a:t> 5% din valoarea maximă a sprijinului acordat pe proiect.</a:t>
            </a:r>
          </a:p>
          <a:p>
            <a:endParaRPr lang="ro-RO" dirty="0"/>
          </a:p>
          <a:p>
            <a:r>
              <a:rPr lang="ro-RO" b="1" dirty="0"/>
              <a:t>Intensitatea sprijinului public nerambursabil va fi raportată la costurile eligibile per proiect și nu va depăși:</a:t>
            </a:r>
          </a:p>
          <a:p>
            <a:pPr algn="just"/>
            <a:r>
              <a:rPr lang="ro-RO" dirty="0"/>
              <a:t>- 100% din costurile eligibile cu excepția cheltuielilor aferente investițiilor specifice proiectelor sub </a:t>
            </a:r>
            <a:r>
              <a:rPr lang="ro-RO" dirty="0" err="1"/>
              <a:t>art</a:t>
            </a:r>
            <a:r>
              <a:rPr lang="ro-RO" dirty="0"/>
              <a:t> 73-74 care vor respecta intensitatea maximă aferentă intervențiilor din care fac parte investițiile si a cheltuielilor legate de aplicații/licențe software </a:t>
            </a:r>
          </a:p>
          <a:p>
            <a:pPr marL="285750" indent="-285750">
              <a:buFont typeface="Wingdings" panose="05000000000000000000" pitchFamily="2" charset="2"/>
              <a:buChar char="Ø"/>
            </a:pPr>
            <a:endParaRPr lang="ro-RO" dirty="0"/>
          </a:p>
          <a:p>
            <a:endParaRPr lang="ro-RO" sz="800" dirty="0"/>
          </a:p>
          <a:p>
            <a:pPr algn="just"/>
            <a:r>
              <a:rPr lang="ro-RO" b="1" dirty="0"/>
              <a:t> </a:t>
            </a:r>
          </a:p>
        </p:txBody>
      </p:sp>
    </p:spTree>
    <p:extLst>
      <p:ext uri="{BB962C8B-B14F-4D97-AF65-F5344CB8AC3E}">
        <p14:creationId xmlns:p14="http://schemas.microsoft.com/office/powerpoint/2010/main" val="24183922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78</a:t>
            </a:fld>
            <a:endParaRPr lang="ro-RO" dirty="0"/>
          </a:p>
        </p:txBody>
      </p:sp>
      <p:sp>
        <p:nvSpPr>
          <p:cNvPr id="3" name="Rectangle 2"/>
          <p:cNvSpPr/>
          <p:nvPr/>
        </p:nvSpPr>
        <p:spPr>
          <a:xfrm>
            <a:off x="580103" y="1024059"/>
            <a:ext cx="11375923" cy="5447645"/>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34</a:t>
            </a:r>
            <a:r>
              <a:rPr lang="en-US" b="1" u="sng" dirty="0">
                <a:solidFill>
                  <a:srgbClr val="0070C0"/>
                </a:solidFill>
              </a:rPr>
              <a:t> –</a:t>
            </a:r>
            <a:r>
              <a:rPr lang="ro-RO" b="1" u="sng" dirty="0">
                <a:solidFill>
                  <a:srgbClr val="0070C0"/>
                </a:solidFill>
              </a:rPr>
              <a:t> Cooperare și inovare în agricultură  prin intermediul grupurilor operaționale PEI</a:t>
            </a:r>
          </a:p>
          <a:p>
            <a:pPr marL="625475" indent="-285750" algn="just">
              <a:buFont typeface="Arial" panose="020B0604020202020204" pitchFamily="34" charset="0"/>
              <a:buChar char="•"/>
            </a:pPr>
            <a:endParaRPr lang="ro-RO" dirty="0"/>
          </a:p>
          <a:p>
            <a:r>
              <a:rPr lang="en-US" b="1" u="sng" dirty="0" err="1">
                <a:solidFill>
                  <a:srgbClr val="0070C0"/>
                </a:solidFill>
              </a:rPr>
              <a:t>Condiții</a:t>
            </a:r>
            <a:r>
              <a:rPr lang="en-US" b="1" u="sng" dirty="0">
                <a:solidFill>
                  <a:srgbClr val="0070C0"/>
                </a:solidFill>
              </a:rPr>
              <a:t> de </a:t>
            </a:r>
            <a:r>
              <a:rPr lang="en-US" b="1" u="sng" dirty="0" err="1" smtClean="0">
                <a:solidFill>
                  <a:srgbClr val="0070C0"/>
                </a:solidFill>
              </a:rPr>
              <a:t>eligibilitate</a:t>
            </a:r>
            <a:r>
              <a:rPr lang="en-US" b="1" u="sng" dirty="0" smtClean="0">
                <a:solidFill>
                  <a:srgbClr val="0070C0"/>
                </a:solidFill>
              </a:rPr>
              <a:t>:</a:t>
            </a:r>
            <a:endParaRPr lang="en-US" b="1" u="sng" dirty="0">
              <a:solidFill>
                <a:srgbClr val="0070C0"/>
              </a:solidFill>
            </a:endParaRPr>
          </a:p>
          <a:p>
            <a:pPr marL="285750" lvl="0" indent="-285750">
              <a:buFont typeface="Arial" panose="020B0604020202020204" pitchFamily="34" charset="0"/>
              <a:buChar char="•"/>
            </a:pPr>
            <a:r>
              <a:rPr lang="en-US" dirty="0" err="1"/>
              <a:t>Solicitantul</a:t>
            </a:r>
            <a:r>
              <a:rPr lang="en-US" dirty="0"/>
              <a:t> </a:t>
            </a:r>
            <a:r>
              <a:rPr lang="en-US" dirty="0" err="1"/>
              <a:t>prezintă</a:t>
            </a:r>
            <a:r>
              <a:rPr lang="en-US" dirty="0"/>
              <a:t> un Acord de </a:t>
            </a:r>
            <a:r>
              <a:rPr lang="en-US" dirty="0" err="1"/>
              <a:t>Cooperare</a:t>
            </a:r>
            <a:r>
              <a:rPr lang="en-US" dirty="0"/>
              <a:t> care face </a:t>
            </a:r>
            <a:r>
              <a:rPr lang="en-US" dirty="0" err="1"/>
              <a:t>referire</a:t>
            </a:r>
            <a:r>
              <a:rPr lang="en-US" dirty="0"/>
              <a:t> la o </a:t>
            </a:r>
            <a:r>
              <a:rPr lang="en-US" dirty="0" err="1"/>
              <a:t>perioadă</a:t>
            </a:r>
            <a:r>
              <a:rPr lang="en-US" dirty="0"/>
              <a:t> de </a:t>
            </a:r>
            <a:r>
              <a:rPr lang="en-US" dirty="0" err="1"/>
              <a:t>funcționare</a:t>
            </a:r>
            <a:r>
              <a:rPr lang="en-US" dirty="0"/>
              <a:t> </a:t>
            </a:r>
            <a:r>
              <a:rPr lang="en-US" dirty="0" err="1"/>
              <a:t>cel</a:t>
            </a:r>
            <a:r>
              <a:rPr lang="en-US" dirty="0"/>
              <a:t> </a:t>
            </a:r>
            <a:r>
              <a:rPr lang="en-US" dirty="0" err="1"/>
              <a:t>puțin</a:t>
            </a:r>
            <a:r>
              <a:rPr lang="en-US" dirty="0"/>
              <a:t> </a:t>
            </a:r>
            <a:r>
              <a:rPr lang="en-US" dirty="0" err="1"/>
              <a:t>egală</a:t>
            </a:r>
            <a:r>
              <a:rPr lang="en-US" dirty="0"/>
              <a:t> cu </a:t>
            </a:r>
            <a:r>
              <a:rPr lang="en-US" dirty="0" err="1"/>
              <a:t>perioada</a:t>
            </a:r>
            <a:r>
              <a:rPr lang="en-US" dirty="0"/>
              <a:t> </a:t>
            </a:r>
            <a:r>
              <a:rPr lang="en-US" dirty="0" err="1"/>
              <a:t>pentru</a:t>
            </a:r>
            <a:r>
              <a:rPr lang="en-US" dirty="0"/>
              <a:t> care se </a:t>
            </a:r>
            <a:r>
              <a:rPr lang="en-US" dirty="0" err="1"/>
              <a:t>acordă</a:t>
            </a:r>
            <a:r>
              <a:rPr lang="en-US" dirty="0"/>
              <a:t> </a:t>
            </a:r>
            <a:r>
              <a:rPr lang="en-US" dirty="0" err="1"/>
              <a:t>finanțarea</a:t>
            </a:r>
            <a:r>
              <a:rPr lang="en-US" dirty="0"/>
              <a:t>;</a:t>
            </a:r>
          </a:p>
          <a:p>
            <a:pPr marL="285750" lvl="0" indent="-285750">
              <a:buFont typeface="Arial" panose="020B0604020202020204" pitchFamily="34" charset="0"/>
              <a:buChar char="•"/>
            </a:pPr>
            <a:r>
              <a:rPr lang="en-US" dirty="0" err="1"/>
              <a:t>Solicitantul</a:t>
            </a:r>
            <a:r>
              <a:rPr lang="en-US" dirty="0"/>
              <a:t> </a:t>
            </a:r>
            <a:r>
              <a:rPr lang="en-US" dirty="0" err="1"/>
              <a:t>depune</a:t>
            </a:r>
            <a:r>
              <a:rPr lang="en-US" dirty="0"/>
              <a:t> </a:t>
            </a:r>
            <a:r>
              <a:rPr lang="en-US" dirty="0" err="1"/>
              <a:t>planul</a:t>
            </a:r>
            <a:r>
              <a:rPr lang="en-US" dirty="0"/>
              <a:t> de </a:t>
            </a:r>
            <a:r>
              <a:rPr lang="en-US" dirty="0" err="1"/>
              <a:t>proiect</a:t>
            </a:r>
            <a:r>
              <a:rPr lang="en-US" dirty="0"/>
              <a:t> care se </a:t>
            </a:r>
            <a:r>
              <a:rPr lang="en-US" dirty="0" err="1"/>
              <a:t>încadrează</a:t>
            </a:r>
            <a:r>
              <a:rPr lang="en-US" dirty="0"/>
              <a:t> </a:t>
            </a:r>
            <a:r>
              <a:rPr lang="en-US" dirty="0" err="1"/>
              <a:t>în</a:t>
            </a:r>
            <a:r>
              <a:rPr lang="en-US" dirty="0"/>
              <a:t> aria de </a:t>
            </a:r>
            <a:r>
              <a:rPr lang="en-US" dirty="0" err="1"/>
              <a:t>cuprindere</a:t>
            </a:r>
            <a:r>
              <a:rPr lang="en-US" dirty="0"/>
              <a:t> </a:t>
            </a:r>
            <a:r>
              <a:rPr lang="en-US" b="1" dirty="0"/>
              <a:t>a </a:t>
            </a:r>
            <a:r>
              <a:rPr lang="en-US" b="1" dirty="0" err="1"/>
              <a:t>cel</a:t>
            </a:r>
            <a:r>
              <a:rPr lang="en-US" b="1" dirty="0"/>
              <a:t> </a:t>
            </a:r>
            <a:r>
              <a:rPr lang="en-US" b="1" dirty="0" err="1"/>
              <a:t>putin</a:t>
            </a:r>
            <a:r>
              <a:rPr lang="en-US" b="1" dirty="0"/>
              <a:t> </a:t>
            </a:r>
            <a:r>
              <a:rPr lang="en-US" b="1" dirty="0" err="1"/>
              <a:t>unuia</a:t>
            </a:r>
            <a:r>
              <a:rPr lang="en-US" b="1" dirty="0"/>
              <a:t> din </a:t>
            </a:r>
            <a:r>
              <a:rPr lang="en-US" b="1" dirty="0" err="1"/>
              <a:t>cele</a:t>
            </a:r>
            <a:r>
              <a:rPr lang="en-US" b="1" dirty="0"/>
              <a:t> 9 </a:t>
            </a:r>
            <a:r>
              <a:rPr lang="en-US" b="1" dirty="0" err="1"/>
              <a:t>obiective</a:t>
            </a:r>
            <a:r>
              <a:rPr lang="en-US" b="1" dirty="0"/>
              <a:t> ale PAC cat </a:t>
            </a:r>
            <a:r>
              <a:rPr lang="en-US" b="1" dirty="0" err="1"/>
              <a:t>și</a:t>
            </a:r>
            <a:r>
              <a:rPr lang="en-US" b="1" dirty="0"/>
              <a:t> a </a:t>
            </a:r>
            <a:r>
              <a:rPr lang="en-US" b="1" dirty="0" err="1"/>
              <a:t>obiectivului</a:t>
            </a:r>
            <a:r>
              <a:rPr lang="en-US" b="1" dirty="0"/>
              <a:t> transversal al </a:t>
            </a:r>
            <a:r>
              <a:rPr lang="en-US" b="1" dirty="0" err="1"/>
              <a:t>modernizării</a:t>
            </a:r>
            <a:r>
              <a:rPr lang="en-US" b="1" dirty="0"/>
              <a:t> </a:t>
            </a:r>
            <a:r>
              <a:rPr lang="en-US" b="1" dirty="0" err="1"/>
              <a:t>agriculturii</a:t>
            </a:r>
            <a:r>
              <a:rPr lang="en-US" b="1" dirty="0"/>
              <a:t> </a:t>
            </a:r>
            <a:r>
              <a:rPr lang="en-US" dirty="0" err="1"/>
              <a:t>și</a:t>
            </a:r>
            <a:r>
              <a:rPr lang="en-US" dirty="0"/>
              <a:t> </a:t>
            </a:r>
            <a:r>
              <a:rPr lang="en-US" dirty="0" err="1"/>
              <a:t>zonelor</a:t>
            </a:r>
            <a:r>
              <a:rPr lang="en-US" dirty="0"/>
              <a:t> </a:t>
            </a:r>
            <a:r>
              <a:rPr lang="en-US" dirty="0" err="1"/>
              <a:t>rurale</a:t>
            </a:r>
            <a:r>
              <a:rPr lang="en-US" dirty="0"/>
              <a:t>;</a:t>
            </a:r>
          </a:p>
          <a:p>
            <a:pPr marL="285750" lvl="0" indent="-285750">
              <a:buFont typeface="Arial" panose="020B0604020202020204" pitchFamily="34" charset="0"/>
              <a:buChar char="•"/>
            </a:pPr>
            <a:r>
              <a:rPr lang="en-US" dirty="0" err="1"/>
              <a:t>Proiectul</a:t>
            </a:r>
            <a:r>
              <a:rPr lang="en-US" dirty="0"/>
              <a:t> GO </a:t>
            </a:r>
            <a:r>
              <a:rPr lang="en-US" b="1" dirty="0" err="1"/>
              <a:t>trebuie</a:t>
            </a:r>
            <a:r>
              <a:rPr lang="en-US" b="1" dirty="0"/>
              <a:t> </a:t>
            </a:r>
            <a:r>
              <a:rPr lang="en-US" b="1" dirty="0" err="1"/>
              <a:t>să</a:t>
            </a:r>
            <a:r>
              <a:rPr lang="en-US" b="1" dirty="0"/>
              <a:t> fie </a:t>
            </a:r>
            <a:r>
              <a:rPr lang="en-US" b="1" dirty="0" err="1"/>
              <a:t>nou</a:t>
            </a:r>
            <a:r>
              <a:rPr lang="en-US" b="1" dirty="0"/>
              <a:t> </a:t>
            </a:r>
            <a:r>
              <a:rPr lang="en-US" b="1" dirty="0" err="1"/>
              <a:t>și</a:t>
            </a:r>
            <a:r>
              <a:rPr lang="en-US" b="1" dirty="0"/>
              <a:t> nu </a:t>
            </a:r>
            <a:r>
              <a:rPr lang="en-US" b="1" dirty="0" err="1"/>
              <a:t>în</a:t>
            </a:r>
            <a:r>
              <a:rPr lang="en-US" b="1" dirty="0"/>
              <a:t> </a:t>
            </a:r>
            <a:r>
              <a:rPr lang="en-US" b="1" dirty="0" err="1"/>
              <a:t>derulare</a:t>
            </a:r>
            <a:r>
              <a:rPr lang="en-US" b="1" dirty="0"/>
              <a:t> </a:t>
            </a:r>
            <a:r>
              <a:rPr lang="en-US" b="1" dirty="0" err="1"/>
              <a:t>sau</a:t>
            </a:r>
            <a:r>
              <a:rPr lang="en-US" b="1" dirty="0"/>
              <a:t> </a:t>
            </a:r>
            <a:r>
              <a:rPr lang="en-US" b="1" dirty="0" err="1"/>
              <a:t>finalizat</a:t>
            </a:r>
            <a:r>
              <a:rPr lang="en-US" b="1" dirty="0"/>
              <a:t>;</a:t>
            </a:r>
            <a:endParaRPr lang="en-US" dirty="0"/>
          </a:p>
          <a:p>
            <a:pPr marL="285750" lvl="0" indent="-285750">
              <a:buFont typeface="Arial" panose="020B0604020202020204" pitchFamily="34" charset="0"/>
              <a:buChar char="•"/>
            </a:pPr>
            <a:r>
              <a:rPr lang="en-US" dirty="0" err="1"/>
              <a:t>Proiectul</a:t>
            </a:r>
            <a:r>
              <a:rPr lang="en-US" dirty="0"/>
              <a:t> </a:t>
            </a:r>
            <a:r>
              <a:rPr lang="en-US" dirty="0" err="1"/>
              <a:t>inovator</a:t>
            </a:r>
            <a:r>
              <a:rPr lang="en-US" dirty="0"/>
              <a:t> </a:t>
            </a:r>
            <a:r>
              <a:rPr lang="en-US" dirty="0" err="1"/>
              <a:t>depus</a:t>
            </a:r>
            <a:r>
              <a:rPr lang="en-US" dirty="0"/>
              <a:t> de </a:t>
            </a:r>
            <a:r>
              <a:rPr lang="en-US" dirty="0" err="1"/>
              <a:t>parteneriat</a:t>
            </a:r>
            <a:r>
              <a:rPr lang="en-US" dirty="0"/>
              <a:t>, se </a:t>
            </a:r>
            <a:r>
              <a:rPr lang="en-US" dirty="0" err="1"/>
              <a:t>bazează</a:t>
            </a:r>
            <a:r>
              <a:rPr lang="en-US" dirty="0"/>
              <a:t> </a:t>
            </a:r>
            <a:r>
              <a:rPr lang="en-US" dirty="0" err="1"/>
              <a:t>pe</a:t>
            </a:r>
            <a:r>
              <a:rPr lang="en-US" dirty="0"/>
              <a:t> </a:t>
            </a:r>
            <a:r>
              <a:rPr lang="en-US" b="1" dirty="0" err="1"/>
              <a:t>modelul</a:t>
            </a:r>
            <a:r>
              <a:rPr lang="en-US" b="1" dirty="0"/>
              <a:t> de </a:t>
            </a:r>
            <a:r>
              <a:rPr lang="en-US" b="1" dirty="0" err="1"/>
              <a:t>inovare</a:t>
            </a:r>
            <a:r>
              <a:rPr lang="en-US" b="1" dirty="0"/>
              <a:t> </a:t>
            </a:r>
            <a:r>
              <a:rPr lang="en-US" b="1" dirty="0" err="1"/>
              <a:t>interactivă</a:t>
            </a:r>
            <a:r>
              <a:rPr lang="en-US" b="1" dirty="0"/>
              <a:t>, </a:t>
            </a:r>
            <a:r>
              <a:rPr lang="en-US" b="1" dirty="0" err="1"/>
              <a:t>așa</a:t>
            </a:r>
            <a:r>
              <a:rPr lang="en-US" b="1" dirty="0"/>
              <a:t> cum </a:t>
            </a:r>
            <a:r>
              <a:rPr lang="en-US" b="1" dirty="0" err="1"/>
              <a:t>este</a:t>
            </a:r>
            <a:r>
              <a:rPr lang="en-US" b="1" dirty="0"/>
              <a:t> </a:t>
            </a:r>
            <a:r>
              <a:rPr lang="en-US" b="1" dirty="0" err="1"/>
              <a:t>definită</a:t>
            </a:r>
            <a:r>
              <a:rPr lang="en-US" b="1" dirty="0"/>
              <a:t> </a:t>
            </a:r>
            <a:r>
              <a:rPr lang="en-US" b="1" dirty="0" err="1"/>
              <a:t>în</a:t>
            </a:r>
            <a:r>
              <a:rPr lang="en-US" b="1" dirty="0"/>
              <a:t> </a:t>
            </a:r>
            <a:r>
              <a:rPr lang="en-US" b="1" dirty="0" err="1"/>
              <a:t>sensul</a:t>
            </a:r>
            <a:r>
              <a:rPr lang="en-US" b="1" dirty="0"/>
              <a:t> </a:t>
            </a:r>
            <a:r>
              <a:rPr lang="en-US" b="1" dirty="0" err="1"/>
              <a:t>articolului</a:t>
            </a:r>
            <a:r>
              <a:rPr lang="en-US" b="1" dirty="0"/>
              <a:t> 127</a:t>
            </a:r>
            <a:r>
              <a:rPr lang="en-US" dirty="0"/>
              <a:t> al Reg. (UE) 2115/2021, </a:t>
            </a:r>
            <a:r>
              <a:rPr lang="en-US" dirty="0" err="1"/>
              <a:t>respectiv</a:t>
            </a:r>
            <a:r>
              <a:rPr lang="en-US" dirty="0"/>
              <a:t>:</a:t>
            </a:r>
          </a:p>
          <a:p>
            <a:pPr lvl="1"/>
            <a:r>
              <a:rPr lang="en-US" dirty="0"/>
              <a:t>a) </a:t>
            </a:r>
            <a:r>
              <a:rPr lang="en-US" dirty="0" err="1"/>
              <a:t>concentrarea</a:t>
            </a:r>
            <a:r>
              <a:rPr lang="en-US" dirty="0"/>
              <a:t> </a:t>
            </a:r>
            <a:r>
              <a:rPr lang="en-US" dirty="0" err="1"/>
              <a:t>pe</a:t>
            </a:r>
            <a:r>
              <a:rPr lang="en-US" dirty="0"/>
              <a:t> </a:t>
            </a:r>
            <a:r>
              <a:rPr lang="en-US" dirty="0" err="1"/>
              <a:t>nevoile</a:t>
            </a:r>
            <a:r>
              <a:rPr lang="en-US" dirty="0"/>
              <a:t> </a:t>
            </a:r>
            <a:r>
              <a:rPr lang="en-US" dirty="0" err="1"/>
              <a:t>fermierilor</a:t>
            </a:r>
            <a:r>
              <a:rPr lang="en-US" dirty="0"/>
              <a:t>/</a:t>
            </a:r>
            <a:r>
              <a:rPr lang="en-US" dirty="0" err="1"/>
              <a:t>silvicultorilor</a:t>
            </a:r>
            <a:r>
              <a:rPr lang="en-US" dirty="0"/>
              <a:t> </a:t>
            </a:r>
            <a:r>
              <a:rPr lang="en-US" dirty="0" err="1"/>
              <a:t>luând</a:t>
            </a:r>
            <a:r>
              <a:rPr lang="en-US" dirty="0"/>
              <a:t> </a:t>
            </a:r>
            <a:r>
              <a:rPr lang="en-US" dirty="0" err="1"/>
              <a:t>în</a:t>
            </a:r>
            <a:r>
              <a:rPr lang="en-US" dirty="0"/>
              <a:t> </a:t>
            </a:r>
            <a:r>
              <a:rPr lang="en-US" dirty="0" err="1"/>
              <a:t>considerare</a:t>
            </a:r>
            <a:r>
              <a:rPr lang="en-US" dirty="0"/>
              <a:t> </a:t>
            </a:r>
            <a:r>
              <a:rPr lang="en-US" dirty="0" err="1"/>
              <a:t>interacțiunile</a:t>
            </a:r>
            <a:r>
              <a:rPr lang="en-US" dirty="0"/>
              <a:t> </a:t>
            </a:r>
            <a:r>
              <a:rPr lang="en-US" dirty="0" err="1"/>
              <a:t>lor</a:t>
            </a:r>
            <a:r>
              <a:rPr lang="en-US" dirty="0"/>
              <a:t> </a:t>
            </a:r>
            <a:r>
              <a:rPr lang="en-US" dirty="0" err="1"/>
              <a:t>viitoare</a:t>
            </a:r>
            <a:r>
              <a:rPr lang="en-US" dirty="0"/>
              <a:t>;</a:t>
            </a:r>
          </a:p>
          <a:p>
            <a:pPr lvl="1"/>
            <a:r>
              <a:rPr lang="en-US" dirty="0"/>
              <a:t>b) </a:t>
            </a:r>
            <a:r>
              <a:rPr lang="en-US" dirty="0" err="1"/>
              <a:t>reunirea</a:t>
            </a:r>
            <a:r>
              <a:rPr lang="en-US" dirty="0"/>
              <a:t> </a:t>
            </a:r>
            <a:r>
              <a:rPr lang="en-US" dirty="0" err="1"/>
              <a:t>partenerilor</a:t>
            </a:r>
            <a:r>
              <a:rPr lang="en-US" dirty="0"/>
              <a:t> cu </a:t>
            </a:r>
            <a:r>
              <a:rPr lang="en-US" dirty="0" err="1"/>
              <a:t>cunoștințe</a:t>
            </a:r>
            <a:r>
              <a:rPr lang="en-US" dirty="0"/>
              <a:t> </a:t>
            </a:r>
            <a:r>
              <a:rPr lang="en-US" dirty="0" err="1"/>
              <a:t>complementare</a:t>
            </a:r>
            <a:r>
              <a:rPr lang="en-US" dirty="0"/>
              <a:t>, cum </a:t>
            </a:r>
            <a:r>
              <a:rPr lang="en-US" dirty="0" err="1"/>
              <a:t>ar</a:t>
            </a:r>
            <a:r>
              <a:rPr lang="en-US" dirty="0"/>
              <a:t> fi </a:t>
            </a:r>
            <a:r>
              <a:rPr lang="en-US" dirty="0" err="1"/>
              <a:t>fermierii</a:t>
            </a:r>
            <a:r>
              <a:rPr lang="en-US" dirty="0"/>
              <a:t>, </a:t>
            </a:r>
            <a:r>
              <a:rPr lang="en-US" dirty="0" err="1"/>
              <a:t>consilierii</a:t>
            </a:r>
            <a:r>
              <a:rPr lang="en-US" dirty="0"/>
              <a:t>, </a:t>
            </a:r>
            <a:r>
              <a:rPr lang="en-US" dirty="0" err="1"/>
              <a:t>cercetătorii</a:t>
            </a:r>
            <a:r>
              <a:rPr lang="en-US" dirty="0"/>
              <a:t>, </a:t>
            </a:r>
            <a:r>
              <a:rPr lang="en-US" dirty="0" err="1"/>
              <a:t>întreprinderile</a:t>
            </a:r>
            <a:r>
              <a:rPr lang="en-US" dirty="0"/>
              <a:t> </a:t>
            </a:r>
            <a:r>
              <a:rPr lang="en-US" dirty="0" err="1"/>
              <a:t>sau</a:t>
            </a:r>
            <a:r>
              <a:rPr lang="en-US" dirty="0"/>
              <a:t> </a:t>
            </a:r>
            <a:r>
              <a:rPr lang="en-US" dirty="0" err="1"/>
              <a:t>organizațiile</a:t>
            </a:r>
            <a:r>
              <a:rPr lang="en-US" dirty="0"/>
              <a:t> </a:t>
            </a:r>
            <a:r>
              <a:rPr lang="en-US" dirty="0" err="1"/>
              <a:t>neguvernamentale</a:t>
            </a:r>
            <a:r>
              <a:rPr lang="en-US" dirty="0"/>
              <a:t>, </a:t>
            </a:r>
            <a:r>
              <a:rPr lang="en-US" dirty="0" err="1"/>
              <a:t>într</a:t>
            </a:r>
            <a:r>
              <a:rPr lang="en-US" dirty="0"/>
              <a:t>-o </a:t>
            </a:r>
            <a:r>
              <a:rPr lang="en-US" dirty="0" err="1"/>
              <a:t>combinație</a:t>
            </a:r>
            <a:r>
              <a:rPr lang="en-US" dirty="0"/>
              <a:t> </a:t>
            </a:r>
            <a:r>
              <a:rPr lang="en-US" dirty="0" err="1"/>
              <a:t>gândită</a:t>
            </a:r>
            <a:r>
              <a:rPr lang="en-US" dirty="0"/>
              <a:t> </a:t>
            </a:r>
            <a:r>
              <a:rPr lang="en-US" dirty="0" err="1"/>
              <a:t>pentru</a:t>
            </a:r>
            <a:r>
              <a:rPr lang="en-US" dirty="0"/>
              <a:t> a fi </a:t>
            </a:r>
            <a:r>
              <a:rPr lang="en-US" dirty="0" err="1"/>
              <a:t>cea</a:t>
            </a:r>
            <a:r>
              <a:rPr lang="en-US" dirty="0"/>
              <a:t> </a:t>
            </a:r>
            <a:r>
              <a:rPr lang="en-US" dirty="0" err="1"/>
              <a:t>mai</a:t>
            </a:r>
            <a:r>
              <a:rPr lang="en-US" dirty="0"/>
              <a:t> </a:t>
            </a:r>
            <a:r>
              <a:rPr lang="en-US" dirty="0" err="1"/>
              <a:t>adecvată</a:t>
            </a:r>
            <a:r>
              <a:rPr lang="en-US" dirty="0"/>
              <a:t> </a:t>
            </a:r>
            <a:r>
              <a:rPr lang="en-US" dirty="0" err="1"/>
              <a:t>pentru</a:t>
            </a:r>
            <a:r>
              <a:rPr lang="en-US" dirty="0"/>
              <a:t> </a:t>
            </a:r>
            <a:r>
              <a:rPr lang="en-US" dirty="0" err="1"/>
              <a:t>îndeplinirea</a:t>
            </a:r>
            <a:r>
              <a:rPr lang="en-US" dirty="0"/>
              <a:t> </a:t>
            </a:r>
            <a:r>
              <a:rPr lang="en-US" dirty="0" err="1"/>
              <a:t>obiectivelor</a:t>
            </a:r>
            <a:r>
              <a:rPr lang="en-US" dirty="0"/>
              <a:t> </a:t>
            </a:r>
            <a:r>
              <a:rPr lang="en-US" dirty="0" err="1"/>
              <a:t>proiectului</a:t>
            </a:r>
            <a:r>
              <a:rPr lang="en-US" dirty="0"/>
              <a:t>;</a:t>
            </a:r>
          </a:p>
          <a:p>
            <a:pPr lvl="1"/>
            <a:r>
              <a:rPr lang="en-US" dirty="0"/>
              <a:t>c) </a:t>
            </a:r>
            <a:r>
              <a:rPr lang="en-US" dirty="0" err="1"/>
              <a:t>luarea</a:t>
            </a:r>
            <a:r>
              <a:rPr lang="en-US" dirty="0"/>
              <a:t> de </a:t>
            </a:r>
            <a:r>
              <a:rPr lang="en-US" dirty="0" err="1"/>
              <a:t>decizii</a:t>
            </a:r>
            <a:r>
              <a:rPr lang="en-US" dirty="0"/>
              <a:t> </a:t>
            </a:r>
            <a:r>
              <a:rPr lang="en-US" dirty="0" err="1"/>
              <a:t>împreună</a:t>
            </a:r>
            <a:r>
              <a:rPr lang="en-US" dirty="0"/>
              <a:t> </a:t>
            </a:r>
            <a:r>
              <a:rPr lang="en-US" dirty="0" err="1"/>
              <a:t>și</a:t>
            </a:r>
            <a:r>
              <a:rPr lang="en-US" dirty="0"/>
              <a:t> </a:t>
            </a:r>
            <a:r>
              <a:rPr lang="en-US" dirty="0" err="1"/>
              <a:t>crearea</a:t>
            </a:r>
            <a:r>
              <a:rPr lang="en-US" dirty="0"/>
              <a:t> </a:t>
            </a:r>
            <a:r>
              <a:rPr lang="en-US" dirty="0" err="1"/>
              <a:t>împreună</a:t>
            </a:r>
            <a:r>
              <a:rPr lang="en-US" dirty="0"/>
              <a:t> de-a </a:t>
            </a:r>
            <a:r>
              <a:rPr lang="en-US" dirty="0" err="1"/>
              <a:t>lungul</a:t>
            </a:r>
            <a:r>
              <a:rPr lang="en-US" dirty="0"/>
              <a:t> </a:t>
            </a:r>
            <a:r>
              <a:rPr lang="en-US" dirty="0" err="1"/>
              <a:t>întregului</a:t>
            </a:r>
            <a:r>
              <a:rPr lang="en-US" dirty="0"/>
              <a:t> </a:t>
            </a:r>
            <a:r>
              <a:rPr lang="en-US" dirty="0" err="1"/>
              <a:t>proiect</a:t>
            </a:r>
            <a:r>
              <a:rPr lang="en-US" dirty="0"/>
              <a:t>.</a:t>
            </a:r>
          </a:p>
          <a:p>
            <a:r>
              <a:rPr lang="en-US" dirty="0"/>
              <a:t> </a:t>
            </a:r>
          </a:p>
          <a:p>
            <a:r>
              <a:rPr lang="en-US" dirty="0"/>
              <a:t>GO se </a:t>
            </a:r>
            <a:r>
              <a:rPr lang="en-US" dirty="0" err="1"/>
              <a:t>angajează</a:t>
            </a:r>
            <a:r>
              <a:rPr lang="en-US" dirty="0"/>
              <a:t> </a:t>
            </a:r>
            <a:r>
              <a:rPr lang="en-US" dirty="0" err="1"/>
              <a:t>că</a:t>
            </a:r>
            <a:r>
              <a:rPr lang="en-US" dirty="0"/>
              <a:t> </a:t>
            </a:r>
            <a:r>
              <a:rPr lang="en-US" dirty="0" err="1"/>
              <a:t>rezultatele</a:t>
            </a:r>
            <a:r>
              <a:rPr lang="en-US" dirty="0"/>
              <a:t> </a:t>
            </a:r>
            <a:r>
              <a:rPr lang="en-US" dirty="0" err="1"/>
              <a:t>proiectelor</a:t>
            </a:r>
            <a:r>
              <a:rPr lang="en-US" dirty="0"/>
              <a:t> </a:t>
            </a:r>
            <a:r>
              <a:rPr lang="en-US" b="1" dirty="0" err="1"/>
              <a:t>vor</a:t>
            </a:r>
            <a:r>
              <a:rPr lang="en-US" b="1" dirty="0"/>
              <a:t> fi </a:t>
            </a:r>
            <a:r>
              <a:rPr lang="en-US" b="1" dirty="0" err="1"/>
              <a:t>diseminate</a:t>
            </a:r>
            <a:r>
              <a:rPr lang="en-US" b="1" dirty="0"/>
              <a:t>, </a:t>
            </a:r>
            <a:r>
              <a:rPr lang="en-US" b="1" dirty="0" err="1"/>
              <a:t>astfel</a:t>
            </a:r>
            <a:r>
              <a:rPr lang="en-US" b="1" dirty="0"/>
              <a:t> </a:t>
            </a:r>
            <a:r>
              <a:rPr lang="en-US" b="1" dirty="0" err="1"/>
              <a:t>inclusiv</a:t>
            </a:r>
            <a:r>
              <a:rPr lang="en-US" b="1" dirty="0"/>
              <a:t> un </a:t>
            </a:r>
            <a:r>
              <a:rPr lang="en-US" b="1" dirty="0" err="1"/>
              <a:t>rezumat</a:t>
            </a:r>
            <a:r>
              <a:rPr lang="en-US" b="1" dirty="0"/>
              <a:t> al </a:t>
            </a:r>
            <a:r>
              <a:rPr lang="en-US" b="1" dirty="0" err="1"/>
              <a:t>planurilor</a:t>
            </a:r>
            <a:r>
              <a:rPr lang="en-US" b="1" dirty="0"/>
              <a:t> de </a:t>
            </a:r>
            <a:r>
              <a:rPr lang="en-US" b="1" dirty="0" err="1"/>
              <a:t>proiect</a:t>
            </a:r>
            <a:r>
              <a:rPr lang="en-US" b="1" dirty="0"/>
              <a:t> </a:t>
            </a:r>
            <a:r>
              <a:rPr lang="en-US" b="1" dirty="0" err="1"/>
              <a:t>aferente</a:t>
            </a:r>
            <a:r>
              <a:rPr lang="en-US" b="1" dirty="0"/>
              <a:t>, </a:t>
            </a:r>
            <a:r>
              <a:rPr lang="en-US" b="1" dirty="0" err="1"/>
              <a:t>va</a:t>
            </a:r>
            <a:r>
              <a:rPr lang="en-US" b="1" dirty="0"/>
              <a:t> fi </a:t>
            </a:r>
            <a:r>
              <a:rPr lang="en-US" b="1" dirty="0" err="1"/>
              <a:t>diseminat</a:t>
            </a:r>
            <a:r>
              <a:rPr lang="en-US" b="1" dirty="0"/>
              <a:t> </a:t>
            </a:r>
            <a:r>
              <a:rPr lang="en-US" dirty="0" err="1"/>
              <a:t>în</a:t>
            </a:r>
            <a:r>
              <a:rPr lang="en-US" dirty="0"/>
              <a:t> special </a:t>
            </a:r>
            <a:r>
              <a:rPr lang="en-US" dirty="0" err="1"/>
              <a:t>prin</a:t>
            </a:r>
            <a:r>
              <a:rPr lang="en-US" dirty="0"/>
              <a:t> </a:t>
            </a:r>
            <a:r>
              <a:rPr lang="en-US" dirty="0" err="1"/>
              <a:t>intermediul</a:t>
            </a:r>
            <a:r>
              <a:rPr lang="en-US" dirty="0"/>
              <a:t> </a:t>
            </a:r>
            <a:r>
              <a:rPr lang="en-US" dirty="0" err="1"/>
              <a:t>rețelelor</a:t>
            </a:r>
            <a:r>
              <a:rPr lang="en-US" dirty="0"/>
              <a:t> </a:t>
            </a:r>
            <a:r>
              <a:rPr lang="en-US" dirty="0" err="1"/>
              <a:t>naționale</a:t>
            </a:r>
            <a:r>
              <a:rPr lang="en-US" dirty="0"/>
              <a:t> PAC </a:t>
            </a:r>
            <a:r>
              <a:rPr lang="en-US" dirty="0" err="1"/>
              <a:t>și</a:t>
            </a:r>
            <a:r>
              <a:rPr lang="en-US" dirty="0"/>
              <a:t> al </a:t>
            </a:r>
            <a:r>
              <a:rPr lang="en-US" dirty="0" err="1"/>
              <a:t>rețelei</a:t>
            </a:r>
            <a:r>
              <a:rPr lang="en-US" dirty="0"/>
              <a:t> </a:t>
            </a:r>
            <a:r>
              <a:rPr lang="en-US" dirty="0" err="1"/>
              <a:t>europene</a:t>
            </a:r>
            <a:r>
              <a:rPr lang="en-US" dirty="0"/>
              <a:t> PAC, </a:t>
            </a:r>
            <a:r>
              <a:rPr lang="en-US" dirty="0" err="1"/>
              <a:t>folosind</a:t>
            </a:r>
            <a:r>
              <a:rPr lang="en-US" dirty="0"/>
              <a:t> </a:t>
            </a:r>
            <a:r>
              <a:rPr lang="en-US" dirty="0" err="1"/>
              <a:t>pe</a:t>
            </a:r>
            <a:r>
              <a:rPr lang="en-US" dirty="0"/>
              <a:t> </a:t>
            </a:r>
            <a:r>
              <a:rPr lang="en-US" dirty="0" err="1"/>
              <a:t>cât</a:t>
            </a:r>
            <a:r>
              <a:rPr lang="en-US" dirty="0"/>
              <a:t> </a:t>
            </a:r>
            <a:r>
              <a:rPr lang="en-US" dirty="0" err="1"/>
              <a:t>posibil</a:t>
            </a:r>
            <a:r>
              <a:rPr lang="en-US" dirty="0"/>
              <a:t> </a:t>
            </a:r>
            <a:r>
              <a:rPr lang="en-US" dirty="0" err="1"/>
              <a:t>canalele</a:t>
            </a:r>
            <a:r>
              <a:rPr lang="en-US" dirty="0"/>
              <a:t> locale, </a:t>
            </a:r>
            <a:r>
              <a:rPr lang="en-US" dirty="0" err="1"/>
              <a:t>publicațiile</a:t>
            </a:r>
            <a:r>
              <a:rPr lang="en-US" dirty="0"/>
              <a:t> de </a:t>
            </a:r>
            <a:r>
              <a:rPr lang="en-US" dirty="0" err="1"/>
              <a:t>specialitate</a:t>
            </a:r>
            <a:r>
              <a:rPr lang="en-US" dirty="0"/>
              <a:t> etc.</a:t>
            </a:r>
            <a:endParaRPr lang="ro-RO" dirty="0"/>
          </a:p>
          <a:p>
            <a:endParaRPr lang="ro-RO" sz="800" dirty="0"/>
          </a:p>
        </p:txBody>
      </p:sp>
    </p:spTree>
    <p:extLst>
      <p:ext uri="{BB962C8B-B14F-4D97-AF65-F5344CB8AC3E}">
        <p14:creationId xmlns:p14="http://schemas.microsoft.com/office/powerpoint/2010/main" val="24158451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79</a:t>
            </a:fld>
            <a:endParaRPr lang="ro-RO" dirty="0"/>
          </a:p>
        </p:txBody>
      </p:sp>
      <p:sp>
        <p:nvSpPr>
          <p:cNvPr id="3" name="Rectangle 2"/>
          <p:cNvSpPr/>
          <p:nvPr/>
        </p:nvSpPr>
        <p:spPr>
          <a:xfrm>
            <a:off x="720435" y="1046108"/>
            <a:ext cx="10788074" cy="5524589"/>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35</a:t>
            </a:r>
            <a:r>
              <a:rPr lang="en-US" b="1" u="sng" dirty="0">
                <a:solidFill>
                  <a:srgbClr val="0070C0"/>
                </a:solidFill>
              </a:rPr>
              <a:t> –</a:t>
            </a:r>
            <a:r>
              <a:rPr lang="ro-RO" b="1" u="sng" dirty="0">
                <a:solidFill>
                  <a:srgbClr val="0070C0"/>
                </a:solidFill>
              </a:rPr>
              <a:t> Dezvoltarea cooperării în cadrul lanțului valoric</a:t>
            </a:r>
          </a:p>
          <a:p>
            <a:pPr algn="r">
              <a:spcBef>
                <a:spcPts val="600"/>
              </a:spcBef>
            </a:pPr>
            <a:r>
              <a:rPr lang="ro-RO" b="1" i="1" dirty="0">
                <a:solidFill>
                  <a:srgbClr val="0070C0"/>
                </a:solidFill>
              </a:rPr>
              <a:t>Alocare publică</a:t>
            </a:r>
            <a:r>
              <a:rPr lang="en-US" b="1" i="1" dirty="0">
                <a:solidFill>
                  <a:srgbClr val="0070C0"/>
                </a:solidFill>
              </a:rPr>
              <a:t>: 20</a:t>
            </a:r>
            <a:r>
              <a:rPr lang="ro-RO" b="1" i="1" dirty="0">
                <a:solidFill>
                  <a:srgbClr val="0070C0"/>
                </a:solidFill>
              </a:rPr>
              <a:t>.177.882</a:t>
            </a:r>
            <a:r>
              <a:rPr lang="en-US" b="1" i="1" dirty="0">
                <a:solidFill>
                  <a:srgbClr val="0070C0"/>
                </a:solidFill>
              </a:rPr>
              <a:t> Euro</a:t>
            </a:r>
            <a:endParaRPr lang="ro-RO" b="1" i="1" dirty="0">
              <a:solidFill>
                <a:srgbClr val="0070C0"/>
              </a:solidFill>
            </a:endParaRPr>
          </a:p>
          <a:p>
            <a:r>
              <a:rPr lang="ro-RO" b="1" dirty="0"/>
              <a:t>Beneficiari</a:t>
            </a:r>
          </a:p>
          <a:p>
            <a:pPr marL="625475" indent="-285750" algn="just">
              <a:buFont typeface="Arial" panose="020B0604020202020204" pitchFamily="34" charset="0"/>
              <a:buChar char="•"/>
            </a:pPr>
            <a:r>
              <a:rPr lang="ro-RO" dirty="0"/>
              <a:t>Parteneriatele constituite în baza unui ACORD DE COOPERARE din cel </a:t>
            </a:r>
            <a:r>
              <a:rPr lang="ro-RO" dirty="0" err="1"/>
              <a:t>puţin</a:t>
            </a:r>
            <a:r>
              <a:rPr lang="ro-RO" dirty="0"/>
              <a:t> un partener din categoriile de mai jos și cel puțin un fermier, un grup sau o </a:t>
            </a:r>
            <a:r>
              <a:rPr lang="ro-RO" dirty="0" err="1"/>
              <a:t>organizatie</a:t>
            </a:r>
            <a:r>
              <a:rPr lang="ro-RO" dirty="0"/>
              <a:t> de producători/ cooperativă care își desfășoară activitatea în sectorul agricol:</a:t>
            </a:r>
          </a:p>
          <a:p>
            <a:pPr marL="911225" indent="-285750" algn="just">
              <a:buFontTx/>
              <a:buChar char="-"/>
            </a:pPr>
            <a:r>
              <a:rPr lang="ro-RO" dirty="0"/>
              <a:t>Fermieri (persoane fizice și/ sau entități cu formă de organizare juridică);</a:t>
            </a:r>
          </a:p>
          <a:p>
            <a:pPr marL="911225" indent="-285750" algn="just">
              <a:buFontTx/>
              <a:buChar char="-"/>
            </a:pPr>
            <a:r>
              <a:rPr lang="ro-RO" dirty="0"/>
              <a:t>Microîntreprinderi și întreprinderi mici;</a:t>
            </a:r>
          </a:p>
          <a:p>
            <a:pPr marL="911225" indent="-285750" algn="just">
              <a:buFontTx/>
              <a:buChar char="-"/>
            </a:pPr>
            <a:r>
              <a:rPr lang="ro-RO" dirty="0"/>
              <a:t>Organizații neguvernamentale;</a:t>
            </a:r>
          </a:p>
          <a:p>
            <a:pPr marL="911225" indent="-285750" algn="just">
              <a:buFontTx/>
              <a:buChar char="-"/>
            </a:pPr>
            <a:r>
              <a:rPr lang="ro-RO" dirty="0"/>
              <a:t>Autorități publice;</a:t>
            </a:r>
          </a:p>
          <a:p>
            <a:pPr marL="911225" indent="-285750" algn="just">
              <a:buFontTx/>
              <a:buChar char="-"/>
            </a:pPr>
            <a:r>
              <a:rPr lang="ro-RO" dirty="0"/>
              <a:t>Unități școlare (inclusiv universitățile de profil), unitățile sanitare, de agrement și de alimentație publică.</a:t>
            </a:r>
          </a:p>
          <a:p>
            <a:pPr marL="911225" indent="-285750" algn="just">
              <a:buFontTx/>
              <a:buChar char="-"/>
            </a:pPr>
            <a:r>
              <a:rPr lang="ro-RO" dirty="0"/>
              <a:t>Grupuri operaționale</a:t>
            </a:r>
            <a:r>
              <a:rPr lang="ro-RO" dirty="0" smtClean="0"/>
              <a:t>.</a:t>
            </a:r>
            <a:endParaRPr lang="en-US" dirty="0" smtClean="0"/>
          </a:p>
          <a:p>
            <a:pPr marL="911225" indent="-285750" algn="just">
              <a:buFontTx/>
              <a:buChar char="-"/>
            </a:pPr>
            <a:endParaRPr lang="en-US" dirty="0"/>
          </a:p>
          <a:p>
            <a:pPr marL="285750" indent="-285750">
              <a:buFont typeface="Wingdings" panose="05000000000000000000" pitchFamily="2" charset="2"/>
              <a:buChar char="Ø"/>
            </a:pPr>
            <a:r>
              <a:rPr lang="ro-RO" b="1" dirty="0"/>
              <a:t>Valoarea maximă a sprijinului public per proiect va fi de 250.000 euro.</a:t>
            </a:r>
          </a:p>
          <a:p>
            <a:endParaRPr lang="ro-RO" sz="800" b="1" dirty="0"/>
          </a:p>
          <a:p>
            <a:r>
              <a:rPr lang="ro-RO" dirty="0"/>
              <a:t>Intensitatea sprijinului public nerambursabil va fi raportată la costurile eligibile per proiect și nu va depăși:</a:t>
            </a:r>
          </a:p>
          <a:p>
            <a:pPr marL="635000" indent="-285750">
              <a:buFontTx/>
              <a:buChar char="-"/>
            </a:pPr>
            <a:r>
              <a:rPr lang="ro-RO" dirty="0"/>
              <a:t>100% din costurile eligibile pentru costurile de cooperare și funcționare aferente implementării proiectului de cooperare;</a:t>
            </a:r>
          </a:p>
          <a:p>
            <a:pPr marL="635000" indent="-285750">
              <a:buFontTx/>
              <a:buChar char="-"/>
            </a:pPr>
            <a:r>
              <a:rPr lang="ro-RO" dirty="0"/>
              <a:t>65% din costurile eligibile pentru cheltuieli de investiții necesare implementării proiectului de cooperare</a:t>
            </a:r>
            <a:r>
              <a:rPr lang="ro-RO" dirty="0" smtClean="0"/>
              <a:t>.</a:t>
            </a:r>
            <a:endParaRPr lang="en-US" dirty="0" smtClean="0"/>
          </a:p>
          <a:p>
            <a:pPr marL="911225" indent="-285750" algn="just">
              <a:buFontTx/>
              <a:buChar char="-"/>
            </a:pPr>
            <a:endParaRPr lang="ro-RO" sz="1600" dirty="0"/>
          </a:p>
        </p:txBody>
      </p:sp>
    </p:spTree>
    <p:extLst>
      <p:ext uri="{BB962C8B-B14F-4D97-AF65-F5344CB8AC3E}">
        <p14:creationId xmlns:p14="http://schemas.microsoft.com/office/powerpoint/2010/main" val="3216247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6770" y="1329123"/>
            <a:ext cx="5363892" cy="497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3"/>
          <p:cNvSpPr txBox="1">
            <a:spLocks noChangeArrowheads="1"/>
          </p:cNvSpPr>
          <p:nvPr/>
        </p:nvSpPr>
        <p:spPr bwMode="auto">
          <a:xfrm>
            <a:off x="1231957" y="4889187"/>
            <a:ext cx="263687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600" b="1" dirty="0">
                <a:solidFill>
                  <a:srgbClr val="1C6FCA"/>
                </a:solidFill>
                <a:latin typeface="Arial" panose="020B0604020202020204" pitchFamily="34" charset="0"/>
                <a:cs typeface="Arial" panose="020B0604020202020204" pitchFamily="34" charset="0"/>
              </a:rPr>
              <a:t>RESURSELE </a:t>
            </a:r>
            <a:r>
              <a:rPr lang="ro-RO" altLang="en-US" sz="1600" b="1" dirty="0">
                <a:solidFill>
                  <a:srgbClr val="1C6FCA"/>
                </a:solidFill>
                <a:latin typeface="Arial" panose="020B0604020202020204" pitchFamily="34" charset="0"/>
                <a:cs typeface="Arial" panose="020B0604020202020204" pitchFamily="34" charset="0"/>
              </a:rPr>
              <a:t>ș</a:t>
            </a:r>
            <a:r>
              <a:rPr lang="en-US" altLang="en-US" sz="1600" b="1" dirty="0" err="1">
                <a:solidFill>
                  <a:srgbClr val="1C6FCA"/>
                </a:solidFill>
                <a:latin typeface="Arial" panose="020B0604020202020204" pitchFamily="34" charset="0"/>
                <a:cs typeface="Arial" panose="020B0604020202020204" pitchFamily="34" charset="0"/>
              </a:rPr>
              <a:t>i</a:t>
            </a:r>
            <a:r>
              <a:rPr lang="en-US" altLang="en-US" sz="1600" b="1" dirty="0">
                <a:solidFill>
                  <a:srgbClr val="1C6FCA"/>
                </a:solidFill>
                <a:latin typeface="Arial" panose="020B0604020202020204" pitchFamily="34" charset="0"/>
                <a:cs typeface="Arial" panose="020B0604020202020204" pitchFamily="34" charset="0"/>
              </a:rPr>
              <a:t> NEVOILE </a:t>
            </a:r>
            <a:endParaRPr lang="ro-RO" altLang="en-US" sz="1600" b="1" dirty="0">
              <a:solidFill>
                <a:srgbClr val="1C6FCA"/>
              </a:solidFill>
              <a:latin typeface="Arial" panose="020B0604020202020204" pitchFamily="34" charset="0"/>
              <a:cs typeface="Arial" panose="020B0604020202020204" pitchFamily="34" charset="0"/>
            </a:endParaRPr>
          </a:p>
          <a:p>
            <a:pPr algn="ctr"/>
            <a:r>
              <a:rPr lang="en-US" altLang="en-US" sz="1600" b="1" dirty="0" err="1">
                <a:solidFill>
                  <a:srgbClr val="1C6FCA"/>
                </a:solidFill>
                <a:latin typeface="Arial" panose="020B0604020202020204" pitchFamily="34" charset="0"/>
                <a:cs typeface="Arial" panose="020B0604020202020204" pitchFamily="34" charset="0"/>
              </a:rPr>
              <a:t>statelor</a:t>
            </a:r>
            <a:r>
              <a:rPr lang="en-US" altLang="en-US" sz="1600" b="1" dirty="0">
                <a:solidFill>
                  <a:srgbClr val="1C6FCA"/>
                </a:solidFill>
                <a:latin typeface="Arial" panose="020B0604020202020204" pitchFamily="34" charset="0"/>
                <a:cs typeface="Arial" panose="020B0604020202020204" pitchFamily="34" charset="0"/>
              </a:rPr>
              <a:t> </a:t>
            </a:r>
            <a:r>
              <a:rPr lang="en-US" altLang="en-US" sz="1600" b="1" dirty="0" err="1">
                <a:solidFill>
                  <a:srgbClr val="1C6FCA"/>
                </a:solidFill>
                <a:latin typeface="Arial" panose="020B0604020202020204" pitchFamily="34" charset="0"/>
                <a:cs typeface="Arial" panose="020B0604020202020204" pitchFamily="34" charset="0"/>
              </a:rPr>
              <a:t>membre</a:t>
            </a:r>
            <a:r>
              <a:rPr lang="en-US" altLang="en-US" sz="1600" b="1" dirty="0">
                <a:solidFill>
                  <a:srgbClr val="1C6FCA"/>
                </a:solidFill>
                <a:latin typeface="Arial" panose="020B0604020202020204" pitchFamily="34" charset="0"/>
                <a:cs typeface="Arial" panose="020B0604020202020204" pitchFamily="34" charset="0"/>
              </a:rPr>
              <a:t> </a:t>
            </a:r>
          </a:p>
          <a:p>
            <a:pPr algn="ctr"/>
            <a:r>
              <a:rPr lang="en-US" altLang="en-US" i="1" dirty="0">
                <a:solidFill>
                  <a:srgbClr val="1C6FCA"/>
                </a:solidFill>
                <a:latin typeface="Arial" panose="020B0604020202020204" pitchFamily="34" charset="0"/>
                <a:cs typeface="Arial" panose="020B0604020202020204" pitchFamily="34" charset="0"/>
              </a:rPr>
              <a:t>(</a:t>
            </a:r>
            <a:r>
              <a:rPr lang="en-US" altLang="en-US" sz="1400" i="1" dirty="0" err="1">
                <a:solidFill>
                  <a:srgbClr val="1C6FCA"/>
                </a:solidFill>
                <a:latin typeface="Arial" panose="020B0604020202020204" pitchFamily="34" charset="0"/>
                <a:cs typeface="Arial" panose="020B0604020202020204" pitchFamily="34" charset="0"/>
              </a:rPr>
              <a:t>Anexa</a:t>
            </a:r>
            <a:r>
              <a:rPr lang="en-US" altLang="en-US" sz="1400" i="1" dirty="0">
                <a:solidFill>
                  <a:srgbClr val="1C6FCA"/>
                </a:solidFill>
                <a:latin typeface="Arial" panose="020B0604020202020204" pitchFamily="34" charset="0"/>
                <a:cs typeface="Arial" panose="020B0604020202020204" pitchFamily="34" charset="0"/>
              </a:rPr>
              <a:t> II a PS = </a:t>
            </a:r>
            <a:r>
              <a:rPr lang="en-US" altLang="en-US" sz="1400" i="1" dirty="0" err="1">
                <a:solidFill>
                  <a:srgbClr val="1C6FCA"/>
                </a:solidFill>
                <a:latin typeface="Arial" panose="020B0604020202020204" pitchFamily="34" charset="0"/>
                <a:cs typeface="Arial" panose="020B0604020202020204" pitchFamily="34" charset="0"/>
              </a:rPr>
              <a:t>analiza</a:t>
            </a:r>
            <a:r>
              <a:rPr lang="en-US" altLang="en-US" sz="1400" i="1" dirty="0">
                <a:solidFill>
                  <a:srgbClr val="1C6FCA"/>
                </a:solidFill>
                <a:latin typeface="Arial" panose="020B0604020202020204" pitchFamily="34" charset="0"/>
                <a:cs typeface="Arial" panose="020B0604020202020204" pitchFamily="34" charset="0"/>
              </a:rPr>
              <a:t> </a:t>
            </a:r>
          </a:p>
          <a:p>
            <a:pPr algn="ctr"/>
            <a:r>
              <a:rPr lang="en-US" altLang="en-US" sz="1400" i="1" dirty="0">
                <a:solidFill>
                  <a:srgbClr val="1C6FCA"/>
                </a:solidFill>
                <a:latin typeface="Arial" panose="020B0604020202020204" pitchFamily="34" charset="0"/>
                <a:cs typeface="Arial" panose="020B0604020202020204" pitchFamily="34" charset="0"/>
              </a:rPr>
              <a:t>SWOT a </a:t>
            </a:r>
            <a:r>
              <a:rPr lang="en-US" altLang="en-US" sz="1400" i="1" dirty="0" err="1">
                <a:solidFill>
                  <a:srgbClr val="1C6FCA"/>
                </a:solidFill>
                <a:latin typeface="Arial" panose="020B0604020202020204" pitchFamily="34" charset="0"/>
                <a:cs typeface="Arial" panose="020B0604020202020204" pitchFamily="34" charset="0"/>
              </a:rPr>
              <a:t>zonei</a:t>
            </a:r>
            <a:r>
              <a:rPr lang="en-US" altLang="en-US" sz="1400" i="1" dirty="0">
                <a:solidFill>
                  <a:srgbClr val="1C6FCA"/>
                </a:solidFill>
                <a:latin typeface="Arial" panose="020B0604020202020204" pitchFamily="34" charset="0"/>
                <a:cs typeface="Arial" panose="020B0604020202020204" pitchFamily="34" charset="0"/>
              </a:rPr>
              <a:t> </a:t>
            </a:r>
            <a:r>
              <a:rPr lang="en-US" altLang="en-US" sz="1400" i="1" dirty="0" err="1">
                <a:solidFill>
                  <a:srgbClr val="1C6FCA"/>
                </a:solidFill>
                <a:latin typeface="Arial" panose="020B0604020202020204" pitchFamily="34" charset="0"/>
                <a:cs typeface="Arial" panose="020B0604020202020204" pitchFamily="34" charset="0"/>
              </a:rPr>
              <a:t>vizate</a:t>
            </a:r>
            <a:r>
              <a:rPr lang="en-US" altLang="en-US" sz="1400" i="1" dirty="0">
                <a:solidFill>
                  <a:srgbClr val="1C6FCA"/>
                </a:solidFill>
                <a:latin typeface="Arial" panose="020B0604020202020204" pitchFamily="34" charset="0"/>
                <a:cs typeface="Arial" panose="020B0604020202020204" pitchFamily="34" charset="0"/>
              </a:rPr>
              <a:t>)</a:t>
            </a:r>
          </a:p>
        </p:txBody>
      </p:sp>
      <p:sp>
        <p:nvSpPr>
          <p:cNvPr id="16389" name="TextBox 6"/>
          <p:cNvSpPr txBox="1">
            <a:spLocks noChangeArrowheads="1"/>
          </p:cNvSpPr>
          <p:nvPr/>
        </p:nvSpPr>
        <p:spPr bwMode="auto">
          <a:xfrm>
            <a:off x="1730376" y="1759864"/>
            <a:ext cx="1774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600" b="1" dirty="0">
                <a:solidFill>
                  <a:srgbClr val="1C6FCA"/>
                </a:solidFill>
                <a:latin typeface="Arial" panose="020B0604020202020204" pitchFamily="34" charset="0"/>
                <a:cs typeface="Arial" panose="020B0604020202020204" pitchFamily="34" charset="0"/>
              </a:rPr>
              <a:t>PERFORMAN</a:t>
            </a:r>
            <a:r>
              <a:rPr lang="ro-RO" altLang="en-US" sz="1600" b="1" dirty="0">
                <a:solidFill>
                  <a:srgbClr val="1C6FCA"/>
                </a:solidFill>
                <a:latin typeface="Arial" panose="020B0604020202020204" pitchFamily="34" charset="0"/>
                <a:cs typeface="Arial" panose="020B0604020202020204" pitchFamily="34" charset="0"/>
              </a:rPr>
              <a:t>Ț</a:t>
            </a:r>
            <a:r>
              <a:rPr lang="en-US" altLang="en-US" sz="1600" b="1" dirty="0">
                <a:solidFill>
                  <a:srgbClr val="1C6FCA"/>
                </a:solidFill>
                <a:latin typeface="Arial" panose="020B0604020202020204" pitchFamily="34" charset="0"/>
                <a:cs typeface="Arial" panose="020B0604020202020204" pitchFamily="34" charset="0"/>
              </a:rPr>
              <a:t>A  </a:t>
            </a:r>
          </a:p>
          <a:p>
            <a:pPr algn="ctr"/>
            <a:r>
              <a:rPr lang="en-US" altLang="en-US" sz="1600" b="1" dirty="0">
                <a:solidFill>
                  <a:srgbClr val="1C6FCA"/>
                </a:solidFill>
                <a:latin typeface="Arial" panose="020B0604020202020204" pitchFamily="34" charset="0"/>
                <a:cs typeface="Arial" panose="020B0604020202020204" pitchFamily="34" charset="0"/>
              </a:rPr>
              <a:t>PAC 2021-2027</a:t>
            </a:r>
          </a:p>
        </p:txBody>
      </p:sp>
      <p:sp>
        <p:nvSpPr>
          <p:cNvPr id="16390" name="TextBox 7"/>
          <p:cNvSpPr txBox="1">
            <a:spLocks noChangeArrowheads="1"/>
          </p:cNvSpPr>
          <p:nvPr/>
        </p:nvSpPr>
        <p:spPr bwMode="auto">
          <a:xfrm>
            <a:off x="1506795" y="3532749"/>
            <a:ext cx="17959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600" b="1" dirty="0">
                <a:solidFill>
                  <a:srgbClr val="1C6FCA"/>
                </a:solidFill>
                <a:latin typeface="Arial" panose="020B0604020202020204" pitchFamily="34" charset="0"/>
                <a:cs typeface="Arial" panose="020B0604020202020204" pitchFamily="34" charset="0"/>
              </a:rPr>
              <a:t>OBIECTIVE SPECIFICE </a:t>
            </a:r>
          </a:p>
        </p:txBody>
      </p:sp>
      <p:cxnSp>
        <p:nvCxnSpPr>
          <p:cNvPr id="10" name="Straight Arrow Connector 9"/>
          <p:cNvCxnSpPr/>
          <p:nvPr/>
        </p:nvCxnSpPr>
        <p:spPr>
          <a:xfrm flipV="1">
            <a:off x="3055442" y="2867938"/>
            <a:ext cx="839961" cy="87605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1" name="Straight Arrow Connector 10"/>
          <p:cNvCxnSpPr/>
          <p:nvPr/>
        </p:nvCxnSpPr>
        <p:spPr>
          <a:xfrm>
            <a:off x="3106523" y="3976612"/>
            <a:ext cx="898947" cy="31622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2" name="Straight Arrow Connector 11"/>
          <p:cNvCxnSpPr>
            <a:stCxn id="16387" idx="3"/>
          </p:cNvCxnSpPr>
          <p:nvPr/>
        </p:nvCxnSpPr>
        <p:spPr>
          <a:xfrm>
            <a:off x="3868831" y="5427796"/>
            <a:ext cx="984041" cy="67087"/>
          </a:xfrm>
          <a:prstGeom prst="straightConnector1">
            <a:avLst/>
          </a:prstGeom>
          <a:ln w="19050">
            <a:solidFill>
              <a:schemeClr val="accent2"/>
            </a:solidFill>
            <a:tailEnd type="arrow"/>
          </a:ln>
        </p:spPr>
        <p:style>
          <a:lnRef idx="1">
            <a:schemeClr val="dk1"/>
          </a:lnRef>
          <a:fillRef idx="0">
            <a:schemeClr val="dk1"/>
          </a:fillRef>
          <a:effectRef idx="0">
            <a:schemeClr val="dk1"/>
          </a:effectRef>
          <a:fontRef idx="minor">
            <a:schemeClr val="tx1"/>
          </a:fontRef>
        </p:style>
      </p:cxnSp>
      <p:sp>
        <p:nvSpPr>
          <p:cNvPr id="16398" name="TextBox 2"/>
          <p:cNvSpPr txBox="1">
            <a:spLocks noChangeArrowheads="1"/>
          </p:cNvSpPr>
          <p:nvPr/>
        </p:nvSpPr>
        <p:spPr bwMode="auto">
          <a:xfrm>
            <a:off x="1862400" y="562812"/>
            <a:ext cx="8453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600" dirty="0">
                <a:solidFill>
                  <a:schemeClr val="accent2"/>
                </a:solidFill>
                <a:effectLst>
                  <a:outerShdw blurRad="38100" dist="38100" dir="2700000" algn="tl">
                    <a:srgbClr val="000000">
                      <a:alpha val="43137"/>
                    </a:srgbClr>
                  </a:outerShdw>
                </a:effectLst>
                <a:latin typeface="Algerian" panose="04020705040A02060702" pitchFamily="82" charset="0"/>
              </a:rPr>
              <a:t>PLANUL STRATEGIC 2021 - 2027</a:t>
            </a:r>
            <a:endParaRPr lang="ro-RO" altLang="ro-RO" sz="3600" dirty="0">
              <a:solidFill>
                <a:schemeClr val="accent2"/>
              </a:solidFill>
              <a:effectLst>
                <a:outerShdw blurRad="38100" dist="38100" dir="2700000" algn="tl">
                  <a:srgbClr val="000000">
                    <a:alpha val="43137"/>
                  </a:srgbClr>
                </a:outerShdw>
              </a:effectLst>
              <a:latin typeface="Algerian" panose="04020705040A02060702" pitchFamily="82" charset="0"/>
            </a:endParaRPr>
          </a:p>
        </p:txBody>
      </p:sp>
      <p:sp>
        <p:nvSpPr>
          <p:cNvPr id="16401" name="TextBox 6"/>
          <p:cNvSpPr txBox="1">
            <a:spLocks noChangeArrowheads="1"/>
          </p:cNvSpPr>
          <p:nvPr/>
        </p:nvSpPr>
        <p:spPr bwMode="auto">
          <a:xfrm>
            <a:off x="8900242" y="2283738"/>
            <a:ext cx="179971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600" b="1" dirty="0">
                <a:solidFill>
                  <a:srgbClr val="1C6FCA"/>
                </a:solidFill>
                <a:latin typeface="Arial" panose="020B0604020202020204" pitchFamily="34" charset="0"/>
                <a:cs typeface="Arial" panose="020B0604020202020204" pitchFamily="34" charset="0"/>
              </a:rPr>
              <a:t>REZULTATE PAC 2021 - 2027</a:t>
            </a:r>
          </a:p>
        </p:txBody>
      </p:sp>
      <p:cxnSp>
        <p:nvCxnSpPr>
          <p:cNvPr id="40" name="Straight Arrow Connector 39"/>
          <p:cNvCxnSpPr>
            <a:stCxn id="16387" idx="3"/>
          </p:cNvCxnSpPr>
          <p:nvPr/>
        </p:nvCxnSpPr>
        <p:spPr>
          <a:xfrm>
            <a:off x="3868831" y="5427796"/>
            <a:ext cx="1411424" cy="657604"/>
          </a:xfrm>
          <a:prstGeom prst="straightConnector1">
            <a:avLst/>
          </a:prstGeom>
          <a:ln w="19050">
            <a:solidFill>
              <a:schemeClr val="accent2"/>
            </a:solidFill>
            <a:tailEnd type="arrow"/>
          </a:ln>
        </p:spPr>
        <p:style>
          <a:lnRef idx="1">
            <a:schemeClr val="dk1"/>
          </a:lnRef>
          <a:fillRef idx="0">
            <a:schemeClr val="dk1"/>
          </a:fillRef>
          <a:effectRef idx="0">
            <a:schemeClr val="dk1"/>
          </a:effectRef>
          <a:fontRef idx="minor">
            <a:schemeClr val="tx1"/>
          </a:fontRef>
        </p:style>
      </p:cxnSp>
      <p:pic>
        <p:nvPicPr>
          <p:cNvPr id="1026" name="Picture 2" descr="Tablou canvas, Cos cu mere, 50x70cm - eMAG.r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32" t="25393" r="10795" b="25781"/>
          <a:stretch/>
        </p:blipFill>
        <p:spPr bwMode="auto">
          <a:xfrm>
            <a:off x="8900243" y="2999886"/>
            <a:ext cx="1958837" cy="1292954"/>
          </a:xfrm>
          <a:prstGeom prst="rect">
            <a:avLst/>
          </a:prstGeom>
          <a:noFill/>
          <a:extLst>
            <a:ext uri="{909E8E84-426E-40DD-AFC4-6F175D3DCCD1}">
              <a14:hiddenFill xmlns:a14="http://schemas.microsoft.com/office/drawing/2010/main">
                <a:solidFill>
                  <a:srgbClr val="FFFFFF"/>
                </a:solidFill>
              </a14:hiddenFill>
            </a:ext>
          </a:extLst>
        </p:spPr>
      </p:pic>
      <p:sp>
        <p:nvSpPr>
          <p:cNvPr id="25" name="Left Brace 24"/>
          <p:cNvSpPr/>
          <p:nvPr/>
        </p:nvSpPr>
        <p:spPr>
          <a:xfrm rot="2370954">
            <a:off x="3350164" y="1135687"/>
            <a:ext cx="480977" cy="2421208"/>
          </a:xfrm>
          <a:prstGeom prst="leftBrace">
            <a:avLst>
              <a:gd name="adj1" fmla="val 35972"/>
              <a:gd name="adj2" fmla="val 47227"/>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extLst>
      <p:ext uri="{BB962C8B-B14F-4D97-AF65-F5344CB8AC3E}">
        <p14:creationId xmlns:p14="http://schemas.microsoft.com/office/powerpoint/2010/main" val="39771277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80</a:t>
            </a:fld>
            <a:endParaRPr lang="ro-RO" dirty="0"/>
          </a:p>
        </p:txBody>
      </p:sp>
      <p:sp>
        <p:nvSpPr>
          <p:cNvPr id="3" name="Rectangle 2"/>
          <p:cNvSpPr/>
          <p:nvPr/>
        </p:nvSpPr>
        <p:spPr>
          <a:xfrm>
            <a:off x="1032227" y="1373626"/>
            <a:ext cx="10249841" cy="4570482"/>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35</a:t>
            </a:r>
            <a:r>
              <a:rPr lang="en-US" b="1" u="sng" dirty="0">
                <a:solidFill>
                  <a:srgbClr val="0070C0"/>
                </a:solidFill>
              </a:rPr>
              <a:t> –</a:t>
            </a:r>
            <a:r>
              <a:rPr lang="ro-RO" b="1" u="sng" dirty="0">
                <a:solidFill>
                  <a:srgbClr val="0070C0"/>
                </a:solidFill>
              </a:rPr>
              <a:t> Dezvoltarea cooperării în cadrul lanțului valoric</a:t>
            </a:r>
            <a:endParaRPr lang="en-US" sz="800"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20</a:t>
            </a:r>
            <a:r>
              <a:rPr lang="ro-RO" b="1" i="1" dirty="0">
                <a:solidFill>
                  <a:srgbClr val="0070C0"/>
                </a:solidFill>
              </a:rPr>
              <a:t>.177.882</a:t>
            </a:r>
            <a:r>
              <a:rPr lang="en-US" b="1" i="1" dirty="0">
                <a:solidFill>
                  <a:srgbClr val="0070C0"/>
                </a:solidFill>
              </a:rPr>
              <a:t> Euro</a:t>
            </a:r>
            <a:endParaRPr lang="ro-RO" b="1" i="1" dirty="0">
              <a:solidFill>
                <a:srgbClr val="0070C0"/>
              </a:solidFill>
            </a:endParaRPr>
          </a:p>
          <a:p>
            <a:pPr lvl="0"/>
            <a:endParaRPr lang="ro-RO" sz="800" dirty="0">
              <a:solidFill>
                <a:prstClr val="black"/>
              </a:solidFill>
            </a:endParaRPr>
          </a:p>
          <a:p>
            <a:endParaRPr lang="en-US" b="1" dirty="0" smtClean="0"/>
          </a:p>
          <a:p>
            <a:r>
              <a:rPr lang="ro-RO" b="1" dirty="0" smtClean="0"/>
              <a:t>Investiții</a:t>
            </a:r>
            <a:r>
              <a:rPr lang="en-US" b="1" dirty="0" smtClean="0"/>
              <a:t> </a:t>
            </a:r>
            <a:r>
              <a:rPr lang="ro-RO" b="1" dirty="0" smtClean="0"/>
              <a:t>: </a:t>
            </a:r>
            <a:endParaRPr lang="ro-RO" sz="800" dirty="0"/>
          </a:p>
          <a:p>
            <a:pPr marL="625475" indent="-285750" algn="just">
              <a:buFont typeface="Arial" panose="020B0604020202020204" pitchFamily="34" charset="0"/>
              <a:buChar char="•"/>
            </a:pPr>
            <a:r>
              <a:rPr lang="ro-RO" dirty="0"/>
              <a:t>Sprijinul se acordă pentru costuri de cooperare și investiții tangibile și/ sau intangibile pentru promovarea unor proiecte comune care implică cel puțin două entități care cooperează pentru:</a:t>
            </a:r>
          </a:p>
          <a:p>
            <a:pPr marL="1482725" lvl="1" indent="-400050" algn="just">
              <a:buFont typeface="+mj-lt"/>
              <a:buAutoNum type="romanLcPeriod"/>
            </a:pPr>
            <a:r>
              <a:rPr lang="ro-RO" dirty="0"/>
              <a:t>Crearea/ dezvoltarea unui lanț scurt de aprovizionare/ piețe locale (cu produse alimentare) și/ sau</a:t>
            </a:r>
          </a:p>
          <a:p>
            <a:pPr marL="1482725" lvl="1" indent="-400050" algn="just">
              <a:buFont typeface="+mj-lt"/>
              <a:buAutoNum type="romanLcPeriod"/>
            </a:pPr>
            <a:r>
              <a:rPr lang="ro-RO" dirty="0"/>
              <a:t>Activități de promovare referitoare la crearea/ dezvoltarea unui lanț scurt (sau lanțuri scurte) de aprovizionare (cu produse alimentare) și la piața locală deservită de acest lanț/ aceste </a:t>
            </a:r>
            <a:r>
              <a:rPr lang="ro-RO" dirty="0" smtClean="0"/>
              <a:t>lanțuri</a:t>
            </a:r>
            <a:r>
              <a:rPr lang="en-US" dirty="0"/>
              <a:t>;</a:t>
            </a:r>
            <a:endParaRPr lang="en-US" dirty="0" smtClean="0">
              <a:solidFill>
                <a:prstClr val="black"/>
              </a:solidFill>
            </a:endParaRPr>
          </a:p>
          <a:p>
            <a:pPr marL="625475" lvl="0" indent="-285750" algn="just">
              <a:buFont typeface="Arial" panose="020B0604020202020204" pitchFamily="34" charset="0"/>
              <a:buChar char="•"/>
            </a:pPr>
            <a:r>
              <a:rPr lang="ro-RO" dirty="0" smtClean="0">
                <a:solidFill>
                  <a:prstClr val="black"/>
                </a:solidFill>
              </a:rPr>
              <a:t>Costurile </a:t>
            </a:r>
            <a:r>
              <a:rPr lang="ro-RO" dirty="0">
                <a:solidFill>
                  <a:prstClr val="black"/>
                </a:solidFill>
              </a:rPr>
              <a:t>de cooperare și funcționare, precum costurile administrative, onorariile, costurile de transport aferente implementării proiectului de cooperare nu vor depăși 10% din valoarea maximă a sprijinului acordat pe proiect depus (ajutorul public nerambursabil).</a:t>
            </a:r>
          </a:p>
          <a:p>
            <a:pPr marL="625475" indent="-285750" algn="just">
              <a:buFont typeface="Arial" panose="020B0604020202020204" pitchFamily="34" charset="0"/>
              <a:buChar char="•"/>
            </a:pPr>
            <a:endParaRPr lang="ro-RO" sz="800" dirty="0"/>
          </a:p>
          <a:p>
            <a:endParaRPr lang="ro-RO" dirty="0"/>
          </a:p>
        </p:txBody>
      </p:sp>
    </p:spTree>
    <p:extLst>
      <p:ext uri="{BB962C8B-B14F-4D97-AF65-F5344CB8AC3E}">
        <p14:creationId xmlns:p14="http://schemas.microsoft.com/office/powerpoint/2010/main" val="14202804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81</a:t>
            </a:fld>
            <a:endParaRPr lang="ro-RO" dirty="0"/>
          </a:p>
        </p:txBody>
      </p:sp>
      <p:sp>
        <p:nvSpPr>
          <p:cNvPr id="3" name="Rectangle 2"/>
          <p:cNvSpPr/>
          <p:nvPr/>
        </p:nvSpPr>
        <p:spPr>
          <a:xfrm>
            <a:off x="955022" y="1403122"/>
            <a:ext cx="10249841" cy="4724370"/>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35</a:t>
            </a:r>
            <a:r>
              <a:rPr lang="en-US" b="1" u="sng" dirty="0">
                <a:solidFill>
                  <a:srgbClr val="0070C0"/>
                </a:solidFill>
              </a:rPr>
              <a:t> –</a:t>
            </a:r>
            <a:r>
              <a:rPr lang="ro-RO" b="1" u="sng" dirty="0">
                <a:solidFill>
                  <a:srgbClr val="0070C0"/>
                </a:solidFill>
              </a:rPr>
              <a:t> Dezvoltarea cooperării în cadrul lanțului valoric</a:t>
            </a:r>
            <a:endParaRPr lang="en-US" sz="800"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20</a:t>
            </a:r>
            <a:r>
              <a:rPr lang="ro-RO" b="1" i="1" dirty="0">
                <a:solidFill>
                  <a:srgbClr val="0070C0"/>
                </a:solidFill>
              </a:rPr>
              <a:t>.177.882</a:t>
            </a:r>
            <a:r>
              <a:rPr lang="en-US" b="1" i="1" dirty="0">
                <a:solidFill>
                  <a:srgbClr val="0070C0"/>
                </a:solidFill>
              </a:rPr>
              <a:t> Euro</a:t>
            </a:r>
            <a:endParaRPr lang="ro-RO" b="1" i="1" dirty="0">
              <a:solidFill>
                <a:srgbClr val="0070C0"/>
              </a:solidFill>
            </a:endParaRPr>
          </a:p>
          <a:p>
            <a:endParaRPr lang="en-US" b="1" u="sng" dirty="0" smtClean="0"/>
          </a:p>
          <a:p>
            <a:r>
              <a:rPr lang="en-US" b="1" u="sng" dirty="0" err="1">
                <a:solidFill>
                  <a:srgbClr val="0070C0"/>
                </a:solidFill>
              </a:rPr>
              <a:t>Condiții</a:t>
            </a:r>
            <a:r>
              <a:rPr lang="en-US" b="1" u="sng" dirty="0">
                <a:solidFill>
                  <a:srgbClr val="0070C0"/>
                </a:solidFill>
              </a:rPr>
              <a:t> de </a:t>
            </a:r>
            <a:r>
              <a:rPr lang="en-US" b="1" u="sng" dirty="0" err="1">
                <a:solidFill>
                  <a:srgbClr val="0070C0"/>
                </a:solidFill>
              </a:rPr>
              <a:t>eligibilitate</a:t>
            </a:r>
            <a:r>
              <a:rPr lang="en-US" b="1" u="sng" dirty="0">
                <a:solidFill>
                  <a:srgbClr val="0070C0"/>
                </a:solidFill>
              </a:rPr>
              <a:t>:</a:t>
            </a:r>
          </a:p>
          <a:p>
            <a:pPr marL="285750" indent="-285750">
              <a:buFont typeface="Arial" panose="020B0604020202020204" pitchFamily="34" charset="0"/>
              <a:buChar char="•"/>
            </a:pPr>
            <a:r>
              <a:rPr lang="en-US" dirty="0" err="1"/>
              <a:t>Pentru</a:t>
            </a:r>
            <a:r>
              <a:rPr lang="en-US" dirty="0"/>
              <a:t> a </a:t>
            </a:r>
            <a:r>
              <a:rPr lang="en-US" dirty="0" err="1"/>
              <a:t>demonstra</a:t>
            </a:r>
            <a:r>
              <a:rPr lang="en-US" dirty="0"/>
              <a:t> </a:t>
            </a:r>
            <a:r>
              <a:rPr lang="en-US" dirty="0" err="1"/>
              <a:t>îndeplinirea</a:t>
            </a:r>
            <a:r>
              <a:rPr lang="en-US" dirty="0"/>
              <a:t> </a:t>
            </a:r>
            <a:r>
              <a:rPr lang="en-US" dirty="0" err="1"/>
              <a:t>condițiilor</a:t>
            </a:r>
            <a:r>
              <a:rPr lang="en-US" dirty="0"/>
              <a:t> </a:t>
            </a:r>
            <a:r>
              <a:rPr lang="en-US" dirty="0" err="1"/>
              <a:t>minime</a:t>
            </a:r>
            <a:r>
              <a:rPr lang="en-US" dirty="0"/>
              <a:t> </a:t>
            </a:r>
            <a:r>
              <a:rPr lang="en-US" dirty="0" err="1"/>
              <a:t>obligatorii</a:t>
            </a:r>
            <a:r>
              <a:rPr lang="en-US" dirty="0"/>
              <a:t> </a:t>
            </a:r>
            <a:r>
              <a:rPr lang="en-US" dirty="0" err="1"/>
              <a:t>specifice</a:t>
            </a:r>
            <a:r>
              <a:rPr lang="en-US" dirty="0"/>
              <a:t> </a:t>
            </a:r>
            <a:r>
              <a:rPr lang="en-US" dirty="0" err="1"/>
              <a:t>proiectului</a:t>
            </a:r>
            <a:r>
              <a:rPr lang="en-US" dirty="0"/>
              <a:t> </a:t>
            </a:r>
            <a:r>
              <a:rPr lang="en-US" dirty="0" err="1"/>
              <a:t>este</a:t>
            </a:r>
            <a:r>
              <a:rPr lang="en-US" dirty="0"/>
              <a:t> </a:t>
            </a:r>
            <a:r>
              <a:rPr lang="en-US" dirty="0" err="1"/>
              <a:t>necesar</a:t>
            </a:r>
            <a:r>
              <a:rPr lang="en-US" dirty="0"/>
              <a:t> </a:t>
            </a:r>
            <a:r>
              <a:rPr lang="en-US" dirty="0" err="1"/>
              <a:t>să</a:t>
            </a:r>
            <a:r>
              <a:rPr lang="en-US" dirty="0"/>
              <a:t> fie </a:t>
            </a:r>
            <a:r>
              <a:rPr lang="en-US" dirty="0" err="1"/>
              <a:t>prezentate</a:t>
            </a:r>
            <a:r>
              <a:rPr lang="en-US" dirty="0"/>
              <a:t> </a:t>
            </a:r>
            <a:r>
              <a:rPr lang="en-US" dirty="0" err="1"/>
              <a:t>în</a:t>
            </a:r>
            <a:r>
              <a:rPr lang="en-US" dirty="0"/>
              <a:t> </a:t>
            </a:r>
            <a:r>
              <a:rPr lang="en-US" dirty="0" err="1"/>
              <a:t>planul</a:t>
            </a:r>
            <a:r>
              <a:rPr lang="en-US" dirty="0"/>
              <a:t> de marketing </a:t>
            </a:r>
            <a:r>
              <a:rPr lang="en-US" dirty="0" err="1"/>
              <a:t>și</a:t>
            </a:r>
            <a:r>
              <a:rPr lang="en-US" dirty="0"/>
              <a:t>/ </a:t>
            </a:r>
            <a:r>
              <a:rPr lang="en-US" dirty="0" err="1"/>
              <a:t>sau</a:t>
            </a:r>
            <a:r>
              <a:rPr lang="en-US" dirty="0"/>
              <a:t> </a:t>
            </a:r>
            <a:r>
              <a:rPr lang="en-US" dirty="0" err="1"/>
              <a:t>studiul</a:t>
            </a:r>
            <a:r>
              <a:rPr lang="en-US" dirty="0"/>
              <a:t> de </a:t>
            </a:r>
            <a:r>
              <a:rPr lang="en-US" dirty="0" err="1"/>
              <a:t>fezabilitate</a:t>
            </a:r>
            <a:r>
              <a:rPr lang="en-US" dirty="0"/>
              <a:t> </a:t>
            </a:r>
            <a:r>
              <a:rPr lang="en-US" dirty="0" err="1"/>
              <a:t>toate</a:t>
            </a:r>
            <a:r>
              <a:rPr lang="en-US" dirty="0"/>
              <a:t> </a:t>
            </a:r>
            <a:r>
              <a:rPr lang="en-US" dirty="0" err="1"/>
              <a:t>informațiile</a:t>
            </a:r>
            <a:r>
              <a:rPr lang="en-US" dirty="0"/>
              <a:t> </a:t>
            </a:r>
            <a:r>
              <a:rPr lang="en-US" dirty="0" err="1"/>
              <a:t>concludente</a:t>
            </a:r>
            <a:r>
              <a:rPr lang="en-US" dirty="0"/>
              <a:t> </a:t>
            </a:r>
            <a:r>
              <a:rPr lang="en-US" dirty="0" err="1"/>
              <a:t>în</a:t>
            </a:r>
            <a:r>
              <a:rPr lang="en-US" dirty="0"/>
              <a:t> </a:t>
            </a:r>
            <a:r>
              <a:rPr lang="en-US" dirty="0" err="1"/>
              <a:t>acest</a:t>
            </a:r>
            <a:r>
              <a:rPr lang="en-US" dirty="0"/>
              <a:t> </a:t>
            </a:r>
            <a:r>
              <a:rPr lang="en-US" dirty="0" err="1"/>
              <a:t>sens</a:t>
            </a:r>
            <a:r>
              <a:rPr lang="en-US" dirty="0"/>
              <a:t>, </a:t>
            </a:r>
            <a:r>
              <a:rPr lang="en-US" dirty="0" err="1"/>
              <a:t>iar</a:t>
            </a:r>
            <a:r>
              <a:rPr lang="en-US" dirty="0"/>
              <a:t> </a:t>
            </a:r>
            <a:r>
              <a:rPr lang="en-US" dirty="0" err="1"/>
              <a:t>documentele</a:t>
            </a:r>
            <a:r>
              <a:rPr lang="en-US" dirty="0"/>
              <a:t> </a:t>
            </a:r>
            <a:r>
              <a:rPr lang="en-US" dirty="0" err="1"/>
              <a:t>relevante</a:t>
            </a:r>
            <a:r>
              <a:rPr lang="en-US" dirty="0"/>
              <a:t> </a:t>
            </a:r>
            <a:r>
              <a:rPr lang="en-US" dirty="0" err="1"/>
              <a:t>vor</a:t>
            </a:r>
            <a:r>
              <a:rPr lang="en-US" dirty="0"/>
              <a:t> </a:t>
            </a:r>
            <a:r>
              <a:rPr lang="en-US" dirty="0" err="1"/>
              <a:t>susţine</a:t>
            </a:r>
            <a:r>
              <a:rPr lang="en-US" dirty="0"/>
              <a:t> </a:t>
            </a:r>
            <a:r>
              <a:rPr lang="en-US" dirty="0" err="1"/>
              <a:t>aceste</a:t>
            </a:r>
            <a:r>
              <a:rPr lang="en-US" dirty="0"/>
              <a:t> </a:t>
            </a:r>
            <a:r>
              <a:rPr lang="en-US" dirty="0" err="1"/>
              <a:t>informaţii</a:t>
            </a:r>
            <a:r>
              <a:rPr lang="en-US" dirty="0"/>
              <a:t>.</a:t>
            </a:r>
          </a:p>
          <a:p>
            <a:pPr marL="742950" lvl="1" indent="-285750">
              <a:buFont typeface="Wingdings" panose="05000000000000000000" pitchFamily="2" charset="2"/>
              <a:buChar char="ü"/>
            </a:pPr>
            <a:r>
              <a:rPr lang="en-US" dirty="0" err="1" smtClean="0"/>
              <a:t>Solicitantul</a:t>
            </a:r>
            <a:r>
              <a:rPr lang="en-US" dirty="0" smtClean="0"/>
              <a:t> </a:t>
            </a:r>
            <a:r>
              <a:rPr lang="en-US" dirty="0" err="1"/>
              <a:t>trebuie</a:t>
            </a:r>
            <a:r>
              <a:rPr lang="en-US" dirty="0"/>
              <a:t> </a:t>
            </a:r>
            <a:r>
              <a:rPr lang="en-US" dirty="0" err="1"/>
              <a:t>să</a:t>
            </a:r>
            <a:r>
              <a:rPr lang="en-US" dirty="0"/>
              <a:t> se </a:t>
            </a:r>
            <a:r>
              <a:rPr lang="en-US" dirty="0" err="1"/>
              <a:t>încadreze</a:t>
            </a:r>
            <a:r>
              <a:rPr lang="en-US" dirty="0"/>
              <a:t> </a:t>
            </a:r>
            <a:r>
              <a:rPr lang="en-US" dirty="0" err="1"/>
              <a:t>în</a:t>
            </a:r>
            <a:r>
              <a:rPr lang="en-US" dirty="0"/>
              <a:t> </a:t>
            </a:r>
            <a:r>
              <a:rPr lang="en-US" dirty="0" err="1"/>
              <a:t>categoria</a:t>
            </a:r>
            <a:r>
              <a:rPr lang="en-US" dirty="0"/>
              <a:t> </a:t>
            </a:r>
            <a:r>
              <a:rPr lang="en-US" dirty="0" err="1"/>
              <a:t>beneficiarilor</a:t>
            </a:r>
            <a:r>
              <a:rPr lang="en-US" dirty="0"/>
              <a:t> </a:t>
            </a:r>
            <a:r>
              <a:rPr lang="en-US" dirty="0" err="1"/>
              <a:t>eligibili</a:t>
            </a:r>
            <a:r>
              <a:rPr lang="en-US" dirty="0"/>
              <a:t>;</a:t>
            </a:r>
          </a:p>
          <a:p>
            <a:pPr marL="742950" lvl="1" indent="-285750">
              <a:buFont typeface="Wingdings" panose="05000000000000000000" pitchFamily="2" charset="2"/>
              <a:buChar char="ü"/>
            </a:pPr>
            <a:r>
              <a:rPr lang="en-US" dirty="0" err="1" smtClean="0"/>
              <a:t>Solicitantul</a:t>
            </a:r>
            <a:r>
              <a:rPr lang="en-US" dirty="0" smtClean="0"/>
              <a:t> </a:t>
            </a:r>
            <a:r>
              <a:rPr lang="en-US" dirty="0" err="1"/>
              <a:t>va</a:t>
            </a:r>
            <a:r>
              <a:rPr lang="en-US" dirty="0"/>
              <a:t> </a:t>
            </a:r>
            <a:r>
              <a:rPr lang="en-US" dirty="0" err="1"/>
              <a:t>depune</a:t>
            </a:r>
            <a:r>
              <a:rPr lang="en-US" dirty="0"/>
              <a:t> un </a:t>
            </a:r>
            <a:r>
              <a:rPr lang="en-US" dirty="0" err="1"/>
              <a:t>acord</a:t>
            </a:r>
            <a:r>
              <a:rPr lang="en-US" dirty="0"/>
              <a:t> de </a:t>
            </a:r>
            <a:r>
              <a:rPr lang="en-US" dirty="0" err="1"/>
              <a:t>cooperare</a:t>
            </a:r>
            <a:r>
              <a:rPr lang="en-US" dirty="0"/>
              <a:t> care face </a:t>
            </a:r>
            <a:r>
              <a:rPr lang="en-US" dirty="0" err="1"/>
              <a:t>referire</a:t>
            </a:r>
            <a:r>
              <a:rPr lang="en-US" dirty="0"/>
              <a:t> la o </a:t>
            </a:r>
            <a:r>
              <a:rPr lang="en-US" dirty="0" err="1"/>
              <a:t>perioadă</a:t>
            </a:r>
            <a:r>
              <a:rPr lang="en-US" dirty="0"/>
              <a:t> de </a:t>
            </a:r>
            <a:r>
              <a:rPr lang="en-US" dirty="0" err="1"/>
              <a:t>funcționare</a:t>
            </a:r>
            <a:r>
              <a:rPr lang="en-US" dirty="0"/>
              <a:t> </a:t>
            </a:r>
            <a:r>
              <a:rPr lang="en-US" dirty="0" err="1"/>
              <a:t>cel</a:t>
            </a:r>
            <a:r>
              <a:rPr lang="en-US" dirty="0"/>
              <a:t> </a:t>
            </a:r>
            <a:r>
              <a:rPr lang="en-US" dirty="0" err="1"/>
              <a:t>puțin</a:t>
            </a:r>
            <a:r>
              <a:rPr lang="en-US" dirty="0"/>
              <a:t> </a:t>
            </a:r>
            <a:r>
              <a:rPr lang="en-US" dirty="0" err="1"/>
              <a:t>egală</a:t>
            </a:r>
            <a:r>
              <a:rPr lang="en-US" dirty="0"/>
              <a:t> cu </a:t>
            </a:r>
            <a:r>
              <a:rPr lang="en-US" dirty="0" err="1"/>
              <a:t>perioada</a:t>
            </a:r>
            <a:r>
              <a:rPr lang="en-US" dirty="0"/>
              <a:t> </a:t>
            </a:r>
            <a:r>
              <a:rPr lang="en-US" dirty="0" err="1"/>
              <a:t>pentru</a:t>
            </a:r>
            <a:r>
              <a:rPr lang="en-US" dirty="0"/>
              <a:t> care se </a:t>
            </a:r>
            <a:r>
              <a:rPr lang="en-US" dirty="0" err="1"/>
              <a:t>acordă</a:t>
            </a:r>
            <a:r>
              <a:rPr lang="en-US" dirty="0"/>
              <a:t> </a:t>
            </a:r>
            <a:r>
              <a:rPr lang="en-US" dirty="0" err="1"/>
              <a:t>finanțarea</a:t>
            </a:r>
            <a:r>
              <a:rPr lang="en-US" dirty="0"/>
              <a:t>;</a:t>
            </a:r>
          </a:p>
          <a:p>
            <a:pPr marL="742950" lvl="1" indent="-285750">
              <a:buFont typeface="Wingdings" panose="05000000000000000000" pitchFamily="2" charset="2"/>
              <a:buChar char="ü"/>
            </a:pPr>
            <a:r>
              <a:rPr lang="en-US" dirty="0" err="1" smtClean="0"/>
              <a:t>Pentru</a:t>
            </a:r>
            <a:r>
              <a:rPr lang="en-US" dirty="0" smtClean="0"/>
              <a:t> </a:t>
            </a:r>
            <a:r>
              <a:rPr lang="en-US" dirty="0" err="1"/>
              <a:t>proiectele</a:t>
            </a:r>
            <a:r>
              <a:rPr lang="en-US" dirty="0"/>
              <a:t> legate de </a:t>
            </a:r>
            <a:r>
              <a:rPr lang="en-US" dirty="0" err="1"/>
              <a:t>lanțurile</a:t>
            </a:r>
            <a:r>
              <a:rPr lang="en-US" dirty="0"/>
              <a:t> </a:t>
            </a:r>
            <a:r>
              <a:rPr lang="en-US" dirty="0" err="1"/>
              <a:t>scurte</a:t>
            </a:r>
            <a:r>
              <a:rPr lang="en-US" dirty="0"/>
              <a:t> de </a:t>
            </a:r>
            <a:r>
              <a:rPr lang="en-US" dirty="0" err="1"/>
              <a:t>aprovizionare</a:t>
            </a:r>
            <a:r>
              <a:rPr lang="en-US" dirty="0"/>
              <a:t>, </a:t>
            </a:r>
            <a:r>
              <a:rPr lang="en-US" dirty="0" err="1"/>
              <a:t>solicitantul</a:t>
            </a:r>
            <a:r>
              <a:rPr lang="en-US" dirty="0"/>
              <a:t> </a:t>
            </a:r>
            <a:r>
              <a:rPr lang="en-US" dirty="0" err="1"/>
              <a:t>va</a:t>
            </a:r>
            <a:r>
              <a:rPr lang="en-US" dirty="0"/>
              <a:t> </a:t>
            </a:r>
            <a:r>
              <a:rPr lang="en-US" dirty="0" err="1"/>
              <a:t>depune</a:t>
            </a:r>
            <a:r>
              <a:rPr lang="en-US" dirty="0"/>
              <a:t> un </a:t>
            </a:r>
            <a:r>
              <a:rPr lang="en-US" dirty="0" err="1"/>
              <a:t>studiu</a:t>
            </a:r>
            <a:r>
              <a:rPr lang="en-US" dirty="0"/>
              <a:t>/ plan, </a:t>
            </a:r>
            <a:r>
              <a:rPr lang="en-US" dirty="0" err="1"/>
              <a:t>privitor</a:t>
            </a:r>
            <a:r>
              <a:rPr lang="en-US" dirty="0"/>
              <a:t> la </a:t>
            </a:r>
            <a:r>
              <a:rPr lang="en-US" dirty="0" err="1"/>
              <a:t>conceptul</a:t>
            </a:r>
            <a:r>
              <a:rPr lang="en-US" dirty="0"/>
              <a:t> de </a:t>
            </a:r>
            <a:r>
              <a:rPr lang="en-US" dirty="0" err="1"/>
              <a:t>proiect</a:t>
            </a:r>
            <a:r>
              <a:rPr lang="en-US" dirty="0"/>
              <a:t> </a:t>
            </a:r>
            <a:r>
              <a:rPr lang="en-US" dirty="0" err="1"/>
              <a:t>privind</a:t>
            </a:r>
            <a:r>
              <a:rPr lang="en-US" dirty="0"/>
              <a:t> </a:t>
            </a:r>
            <a:r>
              <a:rPr lang="en-US" dirty="0" err="1"/>
              <a:t>lanțul</a:t>
            </a:r>
            <a:r>
              <a:rPr lang="en-US" dirty="0"/>
              <a:t> </a:t>
            </a:r>
            <a:r>
              <a:rPr lang="en-US" dirty="0" err="1"/>
              <a:t>scurt</a:t>
            </a:r>
            <a:r>
              <a:rPr lang="en-US" dirty="0"/>
              <a:t> de </a:t>
            </a:r>
            <a:r>
              <a:rPr lang="en-US" dirty="0" err="1"/>
              <a:t>aprovizionare</a:t>
            </a:r>
            <a:r>
              <a:rPr lang="en-US" dirty="0"/>
              <a:t>;</a:t>
            </a:r>
          </a:p>
          <a:p>
            <a:pPr marL="742950" lvl="1" indent="-285750">
              <a:buFont typeface="Wingdings" panose="05000000000000000000" pitchFamily="2" charset="2"/>
              <a:buChar char="ü"/>
            </a:pPr>
            <a:r>
              <a:rPr lang="en-US" dirty="0" err="1" smtClean="0"/>
              <a:t>Pentru</a:t>
            </a:r>
            <a:r>
              <a:rPr lang="en-US" dirty="0" smtClean="0"/>
              <a:t> </a:t>
            </a:r>
            <a:r>
              <a:rPr lang="en-US" dirty="0" err="1"/>
              <a:t>proiectele</a:t>
            </a:r>
            <a:r>
              <a:rPr lang="en-US" dirty="0"/>
              <a:t> legate de </a:t>
            </a:r>
            <a:r>
              <a:rPr lang="en-US" dirty="0" err="1"/>
              <a:t>piețele</a:t>
            </a:r>
            <a:r>
              <a:rPr lang="en-US" dirty="0"/>
              <a:t> locale, </a:t>
            </a:r>
            <a:r>
              <a:rPr lang="en-US" dirty="0" err="1"/>
              <a:t>solicitantul</a:t>
            </a:r>
            <a:r>
              <a:rPr lang="en-US" dirty="0"/>
              <a:t> </a:t>
            </a:r>
            <a:r>
              <a:rPr lang="en-US" dirty="0" err="1"/>
              <a:t>va</a:t>
            </a:r>
            <a:r>
              <a:rPr lang="en-US" dirty="0"/>
              <a:t> </a:t>
            </a:r>
            <a:r>
              <a:rPr lang="en-US" dirty="0" err="1"/>
              <a:t>prezenta</a:t>
            </a:r>
            <a:r>
              <a:rPr lang="en-US" dirty="0"/>
              <a:t> un concept de marketing </a:t>
            </a:r>
            <a:r>
              <a:rPr lang="en-US" dirty="0" err="1"/>
              <a:t>adaptat</a:t>
            </a:r>
            <a:r>
              <a:rPr lang="en-US" dirty="0"/>
              <a:t> la </a:t>
            </a:r>
            <a:r>
              <a:rPr lang="en-US" dirty="0" err="1"/>
              <a:t>piața</a:t>
            </a:r>
            <a:r>
              <a:rPr lang="en-US" dirty="0"/>
              <a:t> </a:t>
            </a:r>
            <a:r>
              <a:rPr lang="en-US" dirty="0" err="1"/>
              <a:t>locală</a:t>
            </a:r>
            <a:r>
              <a:rPr lang="en-US" dirty="0"/>
              <a:t> care </a:t>
            </a:r>
            <a:r>
              <a:rPr lang="en-US" dirty="0" err="1"/>
              <a:t>să</a:t>
            </a:r>
            <a:r>
              <a:rPr lang="en-US" dirty="0"/>
              <a:t> </a:t>
            </a:r>
            <a:r>
              <a:rPr lang="en-US" dirty="0" err="1"/>
              <a:t>cuprindă</a:t>
            </a:r>
            <a:r>
              <a:rPr lang="en-US" dirty="0"/>
              <a:t>, </a:t>
            </a:r>
            <a:r>
              <a:rPr lang="en-US" dirty="0" err="1"/>
              <a:t>dacă</a:t>
            </a:r>
            <a:r>
              <a:rPr lang="en-US" dirty="0"/>
              <a:t> </a:t>
            </a:r>
            <a:r>
              <a:rPr lang="en-US" dirty="0" err="1"/>
              <a:t>este</a:t>
            </a:r>
            <a:r>
              <a:rPr lang="en-US" dirty="0"/>
              <a:t> </a:t>
            </a:r>
            <a:r>
              <a:rPr lang="en-US" dirty="0" err="1"/>
              <a:t>cazul</a:t>
            </a:r>
            <a:r>
              <a:rPr lang="en-US" dirty="0"/>
              <a:t>, </a:t>
            </a:r>
            <a:r>
              <a:rPr lang="en-US" dirty="0" err="1"/>
              <a:t>și</a:t>
            </a:r>
            <a:r>
              <a:rPr lang="en-US" dirty="0"/>
              <a:t> o </a:t>
            </a:r>
            <a:r>
              <a:rPr lang="en-US" dirty="0" err="1"/>
              <a:t>descriere</a:t>
            </a:r>
            <a:r>
              <a:rPr lang="en-US" dirty="0"/>
              <a:t> a </a:t>
            </a:r>
            <a:r>
              <a:rPr lang="en-US" dirty="0" err="1"/>
              <a:t>activităților</a:t>
            </a:r>
            <a:r>
              <a:rPr lang="en-US" dirty="0"/>
              <a:t> de </a:t>
            </a:r>
            <a:r>
              <a:rPr lang="en-US" dirty="0" err="1"/>
              <a:t>promovare</a:t>
            </a:r>
            <a:r>
              <a:rPr lang="en-US" dirty="0"/>
              <a:t> </a:t>
            </a:r>
            <a:r>
              <a:rPr lang="en-US" dirty="0" err="1"/>
              <a:t>propuse</a:t>
            </a:r>
            <a:r>
              <a:rPr lang="en-US" dirty="0"/>
              <a:t>;</a:t>
            </a:r>
          </a:p>
          <a:p>
            <a:pPr marL="742950" lvl="1" indent="-285750">
              <a:buFont typeface="Wingdings" panose="05000000000000000000" pitchFamily="2" charset="2"/>
              <a:buChar char="ü"/>
            </a:pPr>
            <a:r>
              <a:rPr lang="en-US" dirty="0" err="1" smtClean="0"/>
              <a:t>Proiectul</a:t>
            </a:r>
            <a:r>
              <a:rPr lang="en-US" dirty="0" smtClean="0"/>
              <a:t> </a:t>
            </a:r>
            <a:r>
              <a:rPr lang="en-US" dirty="0"/>
              <a:t>de </a:t>
            </a:r>
            <a:r>
              <a:rPr lang="en-US" dirty="0" err="1"/>
              <a:t>cooperare</a:t>
            </a:r>
            <a:r>
              <a:rPr lang="en-US" dirty="0"/>
              <a:t> </a:t>
            </a:r>
            <a:r>
              <a:rPr lang="en-US" dirty="0" err="1"/>
              <a:t>propus</a:t>
            </a:r>
            <a:r>
              <a:rPr lang="en-US" dirty="0"/>
              <a:t> </a:t>
            </a:r>
            <a:r>
              <a:rPr lang="en-US" dirty="0" err="1"/>
              <a:t>va</a:t>
            </a:r>
            <a:r>
              <a:rPr lang="en-US" dirty="0"/>
              <a:t> fi </a:t>
            </a:r>
            <a:r>
              <a:rPr lang="en-US" dirty="0" err="1"/>
              <a:t>nou</a:t>
            </a:r>
            <a:r>
              <a:rPr lang="en-US" dirty="0"/>
              <a:t> </a:t>
            </a:r>
            <a:r>
              <a:rPr lang="en-US" dirty="0" err="1"/>
              <a:t>și</a:t>
            </a:r>
            <a:r>
              <a:rPr lang="en-US" dirty="0"/>
              <a:t> nu </a:t>
            </a:r>
            <a:r>
              <a:rPr lang="en-US" dirty="0" err="1"/>
              <a:t>va</a:t>
            </a:r>
            <a:r>
              <a:rPr lang="en-US" dirty="0"/>
              <a:t> fi </a:t>
            </a:r>
            <a:r>
              <a:rPr lang="en-US" dirty="0" err="1"/>
              <a:t>în</a:t>
            </a:r>
            <a:r>
              <a:rPr lang="en-US" dirty="0"/>
              <a:t> curs de </a:t>
            </a:r>
            <a:r>
              <a:rPr lang="en-US" dirty="0" err="1"/>
              <a:t>desfășurare</a:t>
            </a:r>
            <a:r>
              <a:rPr lang="en-US" dirty="0"/>
              <a:t> </a:t>
            </a:r>
            <a:r>
              <a:rPr lang="en-US" dirty="0" err="1"/>
              <a:t>sau</a:t>
            </a:r>
            <a:r>
              <a:rPr lang="en-US" dirty="0"/>
              <a:t> </a:t>
            </a:r>
            <a:r>
              <a:rPr lang="en-US" dirty="0" err="1"/>
              <a:t>finalizat</a:t>
            </a:r>
            <a:r>
              <a:rPr lang="en-US" dirty="0"/>
              <a:t>.</a:t>
            </a:r>
            <a:endParaRPr lang="ro-RO" dirty="0"/>
          </a:p>
          <a:p>
            <a:pPr marL="742950" lvl="1" indent="-285750">
              <a:buFont typeface="Wingdings" panose="05000000000000000000" pitchFamily="2" charset="2"/>
              <a:buChar char="ü"/>
            </a:pPr>
            <a:endParaRPr lang="ro-RO" dirty="0"/>
          </a:p>
        </p:txBody>
      </p:sp>
    </p:spTree>
    <p:extLst>
      <p:ext uri="{BB962C8B-B14F-4D97-AF65-F5344CB8AC3E}">
        <p14:creationId xmlns:p14="http://schemas.microsoft.com/office/powerpoint/2010/main" val="7638058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F96D3-0DE7-4201-A97F-6E8CA2317A2D}"/>
              </a:ext>
            </a:extLst>
          </p:cNvPr>
          <p:cNvSpPr>
            <a:spLocks noGrp="1"/>
          </p:cNvSpPr>
          <p:nvPr>
            <p:ph type="title"/>
          </p:nvPr>
        </p:nvSpPr>
        <p:spPr>
          <a:xfrm>
            <a:off x="3324713" y="457895"/>
            <a:ext cx="6040954" cy="841515"/>
          </a:xfrm>
          <a:solidFill>
            <a:schemeClr val="accent4">
              <a:lumMod val="20000"/>
              <a:lumOff val="80000"/>
            </a:schemeClr>
          </a:solidFill>
          <a:ln>
            <a:solidFill>
              <a:schemeClr val="accent1">
                <a:lumMod val="75000"/>
              </a:schemeClr>
            </a:solidFill>
          </a:ln>
        </p:spPr>
        <p:txBody>
          <a:bodyPr lIns="180000" tIns="144000" rIns="108000" anchor="t">
            <a:noAutofit/>
          </a:bodyPr>
          <a:lstStyle/>
          <a:p>
            <a:pPr algn="ctr"/>
            <a:r>
              <a:rPr lang="ro-RO" sz="2800" b="1" dirty="0">
                <a:solidFill>
                  <a:srgbClr val="002060"/>
                </a:solidFill>
                <a:latin typeface="Trebuchet MS" panose="020B0603020202020204" pitchFamily="34" charset="0"/>
              </a:rPr>
              <a:t>LEADER</a:t>
            </a:r>
            <a:r>
              <a:rPr lang="ro-RO" sz="1800" b="1" dirty="0">
                <a:solidFill>
                  <a:srgbClr val="002060"/>
                </a:solidFill>
                <a:latin typeface="Trebuchet MS" panose="020B0603020202020204" pitchFamily="34" charset="0"/>
              </a:rPr>
              <a:t> </a:t>
            </a:r>
            <a:r>
              <a:rPr lang="ro-RO" sz="2400" b="1" dirty="0">
                <a:latin typeface="Trebuchet MS" panose="020B0603020202020204" pitchFamily="34" charset="0"/>
                <a:ea typeface="+mn-ea"/>
                <a:cs typeface="+mn-cs"/>
              </a:rPr>
              <a:t/>
            </a:r>
            <a:br>
              <a:rPr lang="ro-RO" sz="2400" b="1" dirty="0">
                <a:latin typeface="Trebuchet MS" panose="020B0603020202020204" pitchFamily="34" charset="0"/>
                <a:ea typeface="+mn-ea"/>
                <a:cs typeface="+mn-cs"/>
              </a:rPr>
            </a:br>
            <a:endParaRPr lang="en-GB" sz="2400" b="1" i="1" dirty="0">
              <a:solidFill>
                <a:srgbClr val="002060"/>
              </a:solidFill>
              <a:latin typeface="Trebuchet MS" panose="020B0603020202020204" pitchFamily="34" charset="0"/>
            </a:endParaRPr>
          </a:p>
        </p:txBody>
      </p:sp>
      <p:sp>
        <p:nvSpPr>
          <p:cNvPr id="2" name="Slide Number Placeholder 1">
            <a:extLst>
              <a:ext uri="{FF2B5EF4-FFF2-40B4-BE49-F238E27FC236}">
                <a16:creationId xmlns:a16="http://schemas.microsoft.com/office/drawing/2014/main" id="{B767DC4F-FE47-45E5-98CE-82DC48C92219}"/>
              </a:ext>
            </a:extLst>
          </p:cNvPr>
          <p:cNvSpPr>
            <a:spLocks noGrp="1"/>
          </p:cNvSpPr>
          <p:nvPr>
            <p:ph type="sldNum" sz="quarter" idx="12"/>
          </p:nvPr>
        </p:nvSpPr>
        <p:spPr/>
        <p:txBody>
          <a:bodyPr/>
          <a:lstStyle/>
          <a:p>
            <a:fld id="{7FA2401A-6C0A-4240-B78F-43709A42D409}" type="slidenum">
              <a:rPr lang="en-GB" smtClean="0"/>
              <a:t>82</a:t>
            </a:fld>
            <a:endParaRPr lang="en-GB"/>
          </a:p>
        </p:txBody>
      </p:sp>
      <p:graphicFrame>
        <p:nvGraphicFramePr>
          <p:cNvPr id="9" name="Content Placeholder 7">
            <a:extLst>
              <a:ext uri="{FF2B5EF4-FFF2-40B4-BE49-F238E27FC236}">
                <a16:creationId xmlns:a16="http://schemas.microsoft.com/office/drawing/2014/main" id="{F288F095-3F1B-40E7-AAE0-7F14C9F2FEC7}"/>
              </a:ext>
            </a:extLst>
          </p:cNvPr>
          <p:cNvGraphicFramePr>
            <a:graphicFrameLocks noGrp="1"/>
          </p:cNvGraphicFramePr>
          <p:nvPr>
            <p:ph idx="1"/>
            <p:extLst/>
          </p:nvPr>
        </p:nvGraphicFramePr>
        <p:xfrm>
          <a:off x="1377732" y="2052902"/>
          <a:ext cx="9429589" cy="4644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40D155B8-7608-4DC2-8ECE-5DF499705426}"/>
              </a:ext>
            </a:extLst>
          </p:cNvPr>
          <p:cNvPicPr>
            <a:picLocks noChangeAspect="1"/>
          </p:cNvPicPr>
          <p:nvPr/>
        </p:nvPicPr>
        <p:blipFill>
          <a:blip r:embed="rId7"/>
          <a:stretch>
            <a:fillRect/>
          </a:stretch>
        </p:blipFill>
        <p:spPr>
          <a:xfrm>
            <a:off x="294468" y="160396"/>
            <a:ext cx="2495227" cy="1796211"/>
          </a:xfrm>
          <a:prstGeom prst="rect">
            <a:avLst/>
          </a:prstGeom>
        </p:spPr>
      </p:pic>
      <p:pic>
        <p:nvPicPr>
          <p:cNvPr id="8" name="Picture 7">
            <a:extLst>
              <a:ext uri="{FF2B5EF4-FFF2-40B4-BE49-F238E27FC236}">
                <a16:creationId xmlns:a16="http://schemas.microsoft.com/office/drawing/2014/main" id="{CDB51348-CF49-40E5-B8AF-10AC7ED4728A}"/>
              </a:ext>
            </a:extLst>
          </p:cNvPr>
          <p:cNvPicPr>
            <a:picLocks noChangeAspect="1"/>
          </p:cNvPicPr>
          <p:nvPr/>
        </p:nvPicPr>
        <p:blipFill>
          <a:blip r:embed="rId8"/>
          <a:stretch>
            <a:fillRect/>
          </a:stretch>
        </p:blipFill>
        <p:spPr>
          <a:xfrm>
            <a:off x="10178716" y="160396"/>
            <a:ext cx="1846394" cy="1835962"/>
          </a:xfrm>
          <a:prstGeom prst="rect">
            <a:avLst/>
          </a:prstGeom>
        </p:spPr>
      </p:pic>
      <p:sp>
        <p:nvSpPr>
          <p:cNvPr id="3" name="Arrow: Right 2">
            <a:extLst>
              <a:ext uri="{FF2B5EF4-FFF2-40B4-BE49-F238E27FC236}">
                <a16:creationId xmlns:a16="http://schemas.microsoft.com/office/drawing/2014/main" id="{59A9D245-1D92-41B9-AF0C-39E5F1C2B19A}"/>
              </a:ext>
            </a:extLst>
          </p:cNvPr>
          <p:cNvSpPr/>
          <p:nvPr/>
        </p:nvSpPr>
        <p:spPr>
          <a:xfrm>
            <a:off x="3673724" y="3886979"/>
            <a:ext cx="702906" cy="19905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4047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83</a:t>
            </a:fld>
            <a:endParaRPr lang="ro-RO" dirty="0"/>
          </a:p>
        </p:txBody>
      </p:sp>
      <p:sp>
        <p:nvSpPr>
          <p:cNvPr id="3" name="Rectangle 2"/>
          <p:cNvSpPr/>
          <p:nvPr/>
        </p:nvSpPr>
        <p:spPr>
          <a:xfrm>
            <a:off x="720435" y="1056412"/>
            <a:ext cx="10788074" cy="5801588"/>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36</a:t>
            </a:r>
            <a:r>
              <a:rPr lang="en-US" b="1" u="sng" dirty="0">
                <a:solidFill>
                  <a:srgbClr val="0070C0"/>
                </a:solidFill>
              </a:rPr>
              <a:t> –</a:t>
            </a:r>
            <a:r>
              <a:rPr lang="ro-RO" b="1" u="sng" dirty="0">
                <a:solidFill>
                  <a:srgbClr val="0070C0"/>
                </a:solidFill>
              </a:rPr>
              <a:t> Dezvoltarea </a:t>
            </a:r>
            <a:r>
              <a:rPr lang="it-IT" b="1" u="sng" dirty="0">
                <a:solidFill>
                  <a:srgbClr val="0070C0"/>
                </a:solidFill>
              </a:rPr>
              <a:t>locală plasată sub responsabilitatea comunității</a:t>
            </a:r>
            <a:endParaRPr lang="en-US" sz="800"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a:t>
            </a:r>
            <a:r>
              <a:rPr lang="ro-RO" b="1" i="1" dirty="0">
                <a:solidFill>
                  <a:srgbClr val="0070C0"/>
                </a:solidFill>
              </a:rPr>
              <a:t>500.000.000</a:t>
            </a:r>
            <a:r>
              <a:rPr lang="en-US" b="1" i="1" dirty="0">
                <a:solidFill>
                  <a:srgbClr val="0070C0"/>
                </a:solidFill>
              </a:rPr>
              <a:t> Euro</a:t>
            </a:r>
            <a:endParaRPr lang="ro-RO" b="1" i="1" dirty="0">
              <a:solidFill>
                <a:srgbClr val="0070C0"/>
              </a:solidFill>
            </a:endParaRPr>
          </a:p>
          <a:p>
            <a:pPr lvl="0"/>
            <a:r>
              <a:rPr lang="ro-RO" b="1" dirty="0">
                <a:solidFill>
                  <a:prstClr val="black"/>
                </a:solidFill>
              </a:rPr>
              <a:t>Beneficiari:</a:t>
            </a:r>
          </a:p>
          <a:p>
            <a:r>
              <a:rPr lang="ro-RO" b="1" dirty="0"/>
              <a:t>GAL-uri</a:t>
            </a:r>
            <a:r>
              <a:rPr lang="ro-RO" dirty="0"/>
              <a:t> formate din reprezentanți ai intereselor socioeconomice locale ale sectoarelor public și privat, în care niciun grup individual de interese nu controlează procesul decizional.</a:t>
            </a:r>
          </a:p>
          <a:p>
            <a:pPr lvl="0"/>
            <a:endParaRPr lang="ro-RO" b="1" dirty="0">
              <a:solidFill>
                <a:prstClr val="black"/>
              </a:solidFill>
            </a:endParaRPr>
          </a:p>
          <a:p>
            <a:pPr algn="just"/>
            <a:r>
              <a:rPr lang="ro-RO" b="1" dirty="0">
                <a:solidFill>
                  <a:prstClr val="black"/>
                </a:solidFill>
              </a:rPr>
              <a:t>Tip de sprijin: </a:t>
            </a:r>
            <a:r>
              <a:rPr lang="ro-RO" dirty="0"/>
              <a:t>sub forma costurilor unitare, sumelor forfetare și finanțării la rate forfetare vor fi stabilite în baza datelor istorice verificate ale beneficiarilor individuali aferente perioadei de programare 2014-2020, în conformitate cu art. 83 alin. (2) lit. (a) punctul (ii) și lit. (d).</a:t>
            </a:r>
          </a:p>
          <a:p>
            <a:pPr lvl="0"/>
            <a:endParaRPr lang="ro-RO" b="1" dirty="0">
              <a:solidFill>
                <a:prstClr val="black"/>
              </a:solidFill>
            </a:endParaRPr>
          </a:p>
          <a:p>
            <a:pPr marL="285750" lvl="0" indent="-285750" algn="just">
              <a:buFont typeface="Arial" panose="020B0604020202020204" pitchFamily="34" charset="0"/>
              <a:buChar char="•"/>
            </a:pPr>
            <a:r>
              <a:rPr lang="ro-RO" dirty="0"/>
              <a:t>Pentru operațiunile inovative/colective/de cooperare/de tip umbrelă din SDL vor fi utilizate tipurile de costuri simplificate stabilite în baza datelor istorice sau cele din PNS pentru operațiunile similare (costuri unitare, rate forfetare, sume forfetare). De asemenea, în cazul intervențiilor care vizează înființarea activităților neagricole se vor aplica sume forfetare în cuantum maxim de 70.000 EUR/plan de afaceri, care poate fi diferențiat în funcție de criteriile obiective ale GAL.</a:t>
            </a:r>
          </a:p>
          <a:p>
            <a:pPr marL="285750" lvl="0" indent="-285750" algn="just">
              <a:buFont typeface="Arial" panose="020B0604020202020204" pitchFamily="34" charset="0"/>
              <a:buChar char="•"/>
            </a:pPr>
            <a:r>
              <a:rPr lang="ro-RO" dirty="0"/>
              <a:t>Pentru costurile aferente funcționării GAL (în afara cheltuielilor cu salariile personalului GAL) vor fi utilizate rate forfetare.</a:t>
            </a:r>
            <a:endParaRPr lang="ro-RO" sz="800" dirty="0">
              <a:solidFill>
                <a:prstClr val="black"/>
              </a:solidFill>
            </a:endParaRPr>
          </a:p>
          <a:p>
            <a:pPr marL="625475" indent="-285750" algn="just">
              <a:buFont typeface="Arial" panose="020B0604020202020204" pitchFamily="34" charset="0"/>
              <a:buChar char="•"/>
            </a:pPr>
            <a:endParaRPr lang="ro-RO" sz="800" dirty="0"/>
          </a:p>
          <a:p>
            <a:pPr marL="285750" indent="-285750">
              <a:buFont typeface="Wingdings" panose="05000000000000000000" pitchFamily="2" charset="2"/>
              <a:buChar char="Ø"/>
            </a:pPr>
            <a:endParaRPr lang="ro-RO" dirty="0"/>
          </a:p>
          <a:p>
            <a:endParaRPr lang="ro-RO" sz="800" dirty="0"/>
          </a:p>
          <a:p>
            <a:pPr algn="just"/>
            <a:r>
              <a:rPr lang="ro-RO" b="1" dirty="0"/>
              <a:t> </a:t>
            </a:r>
          </a:p>
        </p:txBody>
      </p:sp>
    </p:spTree>
    <p:extLst>
      <p:ext uri="{BB962C8B-B14F-4D97-AF65-F5344CB8AC3E}">
        <p14:creationId xmlns:p14="http://schemas.microsoft.com/office/powerpoint/2010/main" val="33861860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84</a:t>
            </a:fld>
            <a:endParaRPr lang="ro-RO" dirty="0"/>
          </a:p>
        </p:txBody>
      </p:sp>
      <p:sp>
        <p:nvSpPr>
          <p:cNvPr id="3" name="Rectangle 2"/>
          <p:cNvSpPr/>
          <p:nvPr/>
        </p:nvSpPr>
        <p:spPr>
          <a:xfrm>
            <a:off x="720435" y="1385759"/>
            <a:ext cx="10778838" cy="4970591"/>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36</a:t>
            </a:r>
            <a:r>
              <a:rPr lang="en-US" b="1" u="sng" dirty="0">
                <a:solidFill>
                  <a:srgbClr val="0070C0"/>
                </a:solidFill>
              </a:rPr>
              <a:t> –</a:t>
            </a:r>
            <a:r>
              <a:rPr lang="ro-RO" b="1" u="sng" dirty="0">
                <a:solidFill>
                  <a:srgbClr val="0070C0"/>
                </a:solidFill>
              </a:rPr>
              <a:t> Dezvoltarea </a:t>
            </a:r>
            <a:r>
              <a:rPr lang="it-IT" b="1" u="sng" dirty="0">
                <a:solidFill>
                  <a:srgbClr val="0070C0"/>
                </a:solidFill>
              </a:rPr>
              <a:t>locală plasată sub responsabilitatea comunității</a:t>
            </a:r>
            <a:endParaRPr lang="en-US" sz="800"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a:t>
            </a:r>
            <a:r>
              <a:rPr lang="ro-RO" b="1" i="1" dirty="0">
                <a:solidFill>
                  <a:srgbClr val="0070C0"/>
                </a:solidFill>
              </a:rPr>
              <a:t>500.000.000</a:t>
            </a:r>
            <a:r>
              <a:rPr lang="en-US" b="1" i="1" dirty="0">
                <a:solidFill>
                  <a:srgbClr val="0070C0"/>
                </a:solidFill>
              </a:rPr>
              <a:t> Euro</a:t>
            </a:r>
            <a:endParaRPr lang="ro-RO" b="1" i="1" dirty="0">
              <a:solidFill>
                <a:srgbClr val="0070C0"/>
              </a:solidFill>
            </a:endParaRPr>
          </a:p>
          <a:p>
            <a:pPr marL="625475" indent="-285750" algn="just">
              <a:buFont typeface="Arial" panose="020B0604020202020204" pitchFamily="34" charset="0"/>
              <a:buChar char="•"/>
            </a:pPr>
            <a:endParaRPr lang="ro-RO" sz="800" dirty="0"/>
          </a:p>
          <a:p>
            <a:pPr marL="285750" indent="-285750" algn="just">
              <a:buFont typeface="Wingdings" panose="05000000000000000000" pitchFamily="2" charset="2"/>
              <a:buChar char="Ø"/>
            </a:pPr>
            <a:r>
              <a:rPr lang="ro-RO" dirty="0"/>
              <a:t>Abordarea LEADER se bazează pe inițiative locale care combină soluții ce răspund problematicii identificate la nivelul comunităților locale, reflectate în acțiuni specifice acestor nevoi și finanțarea proiectelor cu o valoare nerambursabilă de maximum 200.000 euro.</a:t>
            </a:r>
          </a:p>
          <a:p>
            <a:r>
              <a:rPr lang="ro-RO" dirty="0"/>
              <a:t> </a:t>
            </a:r>
          </a:p>
          <a:p>
            <a:r>
              <a:rPr lang="ro-RO" b="1" dirty="0"/>
              <a:t>Intensitatea sprijinului poate fi de maximum 100% pentru:</a:t>
            </a:r>
          </a:p>
          <a:p>
            <a:pPr marL="742950" lvl="1" indent="-285750">
              <a:buFont typeface="Arial" panose="020B0604020202020204" pitchFamily="34" charset="0"/>
              <a:buChar char="•"/>
            </a:pPr>
            <a:r>
              <a:rPr lang="ro-RO" dirty="0"/>
              <a:t>Implementarea operațiunilor selectate în cadrul strategiei, incluzând activitățile de cooperare și pregătirea acestora și</a:t>
            </a:r>
          </a:p>
          <a:p>
            <a:pPr marL="742950" lvl="1" indent="-285750">
              <a:buFont typeface="Arial" panose="020B0604020202020204" pitchFamily="34" charset="0"/>
              <a:buChar char="•"/>
            </a:pPr>
            <a:r>
              <a:rPr lang="ro-RO" dirty="0"/>
              <a:t>Gestionarea, monitorizarea și evaluarea strategiei, precum și animarea acesteia, inclusiv facilitarea schimburilor între părțile interesate. </a:t>
            </a:r>
          </a:p>
          <a:p>
            <a:r>
              <a:rPr lang="ro-RO" dirty="0"/>
              <a:t> </a:t>
            </a:r>
          </a:p>
          <a:p>
            <a:r>
              <a:rPr lang="ro-RO" dirty="0"/>
              <a:t>În cazul investițiilor finanțate prin SDL, se limitează rata maximă de sprijin în conformitate cu prevederile art. 73 din Regulamentul privind P</a:t>
            </a:r>
            <a:r>
              <a:rPr lang="en-US" dirty="0" err="1"/>
              <a:t>lanul</a:t>
            </a:r>
            <a:r>
              <a:rPr lang="en-US" dirty="0"/>
              <a:t> Strategic </a:t>
            </a:r>
            <a:r>
              <a:rPr lang="ro-RO" dirty="0"/>
              <a:t>PAC.</a:t>
            </a:r>
          </a:p>
          <a:p>
            <a:pPr marL="285750" indent="-285750">
              <a:buFont typeface="Wingdings" panose="05000000000000000000" pitchFamily="2" charset="2"/>
              <a:buChar char="Ø"/>
            </a:pPr>
            <a:endParaRPr lang="ro-RO" dirty="0"/>
          </a:p>
          <a:p>
            <a:endParaRPr lang="ro-RO" sz="800" dirty="0"/>
          </a:p>
          <a:p>
            <a:pPr algn="just"/>
            <a:r>
              <a:rPr lang="ro-RO" b="1" dirty="0"/>
              <a:t> </a:t>
            </a:r>
          </a:p>
        </p:txBody>
      </p:sp>
    </p:spTree>
    <p:extLst>
      <p:ext uri="{BB962C8B-B14F-4D97-AF65-F5344CB8AC3E}">
        <p14:creationId xmlns:p14="http://schemas.microsoft.com/office/powerpoint/2010/main" val="23905229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85</a:t>
            </a:fld>
            <a:endParaRPr lang="ro-RO" dirty="0"/>
          </a:p>
        </p:txBody>
      </p:sp>
      <p:sp>
        <p:nvSpPr>
          <p:cNvPr id="3" name="Rectangle 2"/>
          <p:cNvSpPr/>
          <p:nvPr/>
        </p:nvSpPr>
        <p:spPr>
          <a:xfrm>
            <a:off x="720435" y="1077982"/>
            <a:ext cx="11007660" cy="5278368"/>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36</a:t>
            </a:r>
            <a:r>
              <a:rPr lang="en-US" b="1" u="sng" dirty="0">
                <a:solidFill>
                  <a:srgbClr val="0070C0"/>
                </a:solidFill>
              </a:rPr>
              <a:t> –</a:t>
            </a:r>
            <a:r>
              <a:rPr lang="ro-RO" b="1" u="sng" dirty="0">
                <a:solidFill>
                  <a:srgbClr val="0070C0"/>
                </a:solidFill>
              </a:rPr>
              <a:t> Dezvoltarea </a:t>
            </a:r>
            <a:r>
              <a:rPr lang="it-IT" b="1" u="sng" dirty="0">
                <a:solidFill>
                  <a:srgbClr val="0070C0"/>
                </a:solidFill>
              </a:rPr>
              <a:t>locală plasată sub responsabilitatea comunității</a:t>
            </a:r>
            <a:endParaRPr lang="en-US" sz="800" b="1" u="sng" dirty="0">
              <a:solidFill>
                <a:srgbClr val="0070C0"/>
              </a:solidFill>
            </a:endParaRPr>
          </a:p>
          <a:p>
            <a:pPr algn="r">
              <a:spcBef>
                <a:spcPts val="600"/>
              </a:spcBef>
            </a:pPr>
            <a:r>
              <a:rPr lang="ro-RO" b="1" i="1" dirty="0">
                <a:solidFill>
                  <a:srgbClr val="0070C0"/>
                </a:solidFill>
              </a:rPr>
              <a:t>Alocare publică</a:t>
            </a:r>
            <a:r>
              <a:rPr lang="en-US" b="1" i="1" dirty="0">
                <a:solidFill>
                  <a:srgbClr val="0070C0"/>
                </a:solidFill>
              </a:rPr>
              <a:t>: </a:t>
            </a:r>
            <a:r>
              <a:rPr lang="ro-RO" b="1" i="1" dirty="0">
                <a:solidFill>
                  <a:srgbClr val="0070C0"/>
                </a:solidFill>
              </a:rPr>
              <a:t>500.000.000</a:t>
            </a:r>
            <a:r>
              <a:rPr lang="en-US" b="1" i="1" dirty="0">
                <a:solidFill>
                  <a:srgbClr val="0070C0"/>
                </a:solidFill>
              </a:rPr>
              <a:t> Euro</a:t>
            </a:r>
            <a:endParaRPr lang="ro-RO" b="1" i="1" dirty="0">
              <a:solidFill>
                <a:srgbClr val="0070C0"/>
              </a:solidFill>
            </a:endParaRPr>
          </a:p>
          <a:p>
            <a:pPr marL="625475" indent="-285750" algn="just">
              <a:buFont typeface="Arial" panose="020B0604020202020204" pitchFamily="34" charset="0"/>
              <a:buChar char="•"/>
            </a:pPr>
            <a:endParaRPr lang="ro-RO" sz="800" dirty="0"/>
          </a:p>
          <a:p>
            <a:r>
              <a:rPr lang="en-US" b="1" u="sng" dirty="0" err="1">
                <a:solidFill>
                  <a:srgbClr val="0070C0"/>
                </a:solidFill>
              </a:rPr>
              <a:t>Condiții</a:t>
            </a:r>
            <a:r>
              <a:rPr lang="en-US" b="1" u="sng" dirty="0">
                <a:solidFill>
                  <a:srgbClr val="0070C0"/>
                </a:solidFill>
              </a:rPr>
              <a:t> de </a:t>
            </a:r>
            <a:r>
              <a:rPr lang="en-US" b="1" u="sng" dirty="0" err="1" smtClean="0">
                <a:solidFill>
                  <a:srgbClr val="0070C0"/>
                </a:solidFill>
              </a:rPr>
              <a:t>eligibilitate</a:t>
            </a:r>
            <a:r>
              <a:rPr lang="en-US" b="1" u="sng" dirty="0" smtClean="0">
                <a:solidFill>
                  <a:srgbClr val="0070C0"/>
                </a:solidFill>
              </a:rPr>
              <a:t>:</a:t>
            </a:r>
            <a:endParaRPr lang="en-US" b="1" u="sng" dirty="0">
              <a:solidFill>
                <a:srgbClr val="0070C0"/>
              </a:solidFill>
            </a:endParaRPr>
          </a:p>
          <a:p>
            <a:pPr marL="342900" indent="-342900">
              <a:buFont typeface="+mj-lt"/>
              <a:buAutoNum type="arabicPeriod"/>
            </a:pPr>
            <a:r>
              <a:rPr lang="en-US" dirty="0" smtClean="0"/>
              <a:t>LEADER </a:t>
            </a:r>
            <a:r>
              <a:rPr lang="en-US" dirty="0"/>
              <a:t>se </a:t>
            </a:r>
            <a:r>
              <a:rPr lang="en-US" dirty="0" err="1"/>
              <a:t>aplică</a:t>
            </a:r>
            <a:r>
              <a:rPr lang="en-US" dirty="0"/>
              <a:t> </a:t>
            </a:r>
            <a:r>
              <a:rPr lang="en-US" dirty="0" err="1"/>
              <a:t>în</a:t>
            </a:r>
            <a:r>
              <a:rPr lang="en-US" dirty="0"/>
              <a:t> </a:t>
            </a:r>
            <a:r>
              <a:rPr lang="en-US" dirty="0" err="1"/>
              <a:t>teritorii</a:t>
            </a:r>
            <a:r>
              <a:rPr lang="en-US" dirty="0"/>
              <a:t> </a:t>
            </a:r>
            <a:r>
              <a:rPr lang="en-US" dirty="0" err="1"/>
              <a:t>coerente</a:t>
            </a:r>
            <a:r>
              <a:rPr lang="en-US" dirty="0"/>
              <a:t> cu o </a:t>
            </a:r>
            <a:r>
              <a:rPr lang="en-US" dirty="0" err="1"/>
              <a:t>populație</a:t>
            </a:r>
            <a:r>
              <a:rPr lang="en-US" dirty="0"/>
              <a:t> </a:t>
            </a:r>
            <a:r>
              <a:rPr lang="en-US" dirty="0" err="1"/>
              <a:t>și</a:t>
            </a:r>
            <a:r>
              <a:rPr lang="en-US" dirty="0"/>
              <a:t> cu o </a:t>
            </a:r>
            <a:r>
              <a:rPr lang="en-US" dirty="0" err="1"/>
              <a:t>suprafață</a:t>
            </a:r>
            <a:r>
              <a:rPr lang="en-US" dirty="0"/>
              <a:t> care </a:t>
            </a:r>
            <a:r>
              <a:rPr lang="en-US" dirty="0" err="1"/>
              <a:t>să</a:t>
            </a:r>
            <a:r>
              <a:rPr lang="en-US" dirty="0"/>
              <a:t> </a:t>
            </a:r>
            <a:r>
              <a:rPr lang="en-US" dirty="0" err="1"/>
              <a:t>asigure</a:t>
            </a:r>
            <a:r>
              <a:rPr lang="en-US" dirty="0"/>
              <a:t> </a:t>
            </a:r>
            <a:r>
              <a:rPr lang="en-US" dirty="0" err="1"/>
              <a:t>viabilitatea</a:t>
            </a:r>
            <a:r>
              <a:rPr lang="en-US" dirty="0"/>
              <a:t> GAL </a:t>
            </a:r>
            <a:r>
              <a:rPr lang="en-US" dirty="0" err="1"/>
              <a:t>și</a:t>
            </a:r>
            <a:r>
              <a:rPr lang="en-US" dirty="0"/>
              <a:t> </a:t>
            </a:r>
            <a:r>
              <a:rPr lang="en-US" dirty="0" err="1"/>
              <a:t>utilizarea</a:t>
            </a:r>
            <a:r>
              <a:rPr lang="en-US" dirty="0"/>
              <a:t> </a:t>
            </a:r>
            <a:r>
              <a:rPr lang="en-US" dirty="0" err="1"/>
              <a:t>eficientă</a:t>
            </a:r>
            <a:r>
              <a:rPr lang="en-US" dirty="0"/>
              <a:t> a </a:t>
            </a:r>
            <a:r>
              <a:rPr lang="en-US" dirty="0" err="1"/>
              <a:t>fondurilor</a:t>
            </a:r>
            <a:r>
              <a:rPr lang="en-US" dirty="0"/>
              <a:t>, </a:t>
            </a:r>
            <a:r>
              <a:rPr lang="en-US" dirty="0" err="1"/>
              <a:t>reprezentate</a:t>
            </a:r>
            <a:r>
              <a:rPr lang="en-US" dirty="0"/>
              <a:t> de </a:t>
            </a:r>
            <a:r>
              <a:rPr lang="en-US" dirty="0" err="1"/>
              <a:t>Unități</a:t>
            </a:r>
            <a:r>
              <a:rPr lang="en-US" dirty="0"/>
              <a:t> </a:t>
            </a:r>
            <a:r>
              <a:rPr lang="en-US" dirty="0" err="1"/>
              <a:t>Administrativ</a:t>
            </a:r>
            <a:r>
              <a:rPr lang="en-US" dirty="0"/>
              <a:t> </a:t>
            </a:r>
            <a:r>
              <a:rPr lang="en-US" dirty="0" err="1"/>
              <a:t>Teritoriale</a:t>
            </a:r>
            <a:r>
              <a:rPr lang="en-US" dirty="0"/>
              <a:t> - </a:t>
            </a:r>
            <a:r>
              <a:rPr lang="en-US" dirty="0" err="1"/>
              <a:t>comune</a:t>
            </a:r>
            <a:r>
              <a:rPr lang="en-US" dirty="0"/>
              <a:t> </a:t>
            </a:r>
            <a:r>
              <a:rPr lang="en-US" dirty="0" err="1"/>
              <a:t>și</a:t>
            </a:r>
            <a:r>
              <a:rPr lang="en-US" dirty="0"/>
              <a:t> </a:t>
            </a:r>
            <a:r>
              <a:rPr lang="en-US" dirty="0" err="1"/>
              <a:t>Unități</a:t>
            </a:r>
            <a:r>
              <a:rPr lang="en-US" dirty="0"/>
              <a:t> </a:t>
            </a:r>
            <a:r>
              <a:rPr lang="en-US" dirty="0" err="1"/>
              <a:t>Administrativ</a:t>
            </a:r>
            <a:r>
              <a:rPr lang="en-US" dirty="0"/>
              <a:t> </a:t>
            </a:r>
            <a:r>
              <a:rPr lang="en-US" dirty="0" err="1"/>
              <a:t>Teritoriale</a:t>
            </a:r>
            <a:r>
              <a:rPr lang="en-US" dirty="0"/>
              <a:t> - </a:t>
            </a:r>
            <a:r>
              <a:rPr lang="en-US" dirty="0" err="1"/>
              <a:t>orașe</a:t>
            </a:r>
            <a:r>
              <a:rPr lang="en-US" dirty="0"/>
              <a:t> </a:t>
            </a:r>
            <a:r>
              <a:rPr lang="en-US" dirty="0" err="1"/>
              <a:t>mici</a:t>
            </a:r>
            <a:r>
              <a:rPr lang="en-US" dirty="0"/>
              <a:t> cu o </a:t>
            </a:r>
            <a:r>
              <a:rPr lang="en-US" dirty="0" err="1"/>
              <a:t>populație</a:t>
            </a:r>
            <a:r>
              <a:rPr lang="en-US" dirty="0"/>
              <a:t> de maximum 20.000 de </a:t>
            </a:r>
            <a:r>
              <a:rPr lang="en-US" dirty="0" err="1"/>
              <a:t>locuitori</a:t>
            </a:r>
            <a:r>
              <a:rPr lang="en-US" dirty="0"/>
              <a:t>. GAL-</a:t>
            </a:r>
            <a:r>
              <a:rPr lang="en-US" dirty="0" err="1"/>
              <a:t>urile</a:t>
            </a:r>
            <a:r>
              <a:rPr lang="en-US" dirty="0"/>
              <a:t> </a:t>
            </a:r>
            <a:r>
              <a:rPr lang="en-US" dirty="0" err="1"/>
              <a:t>trebuie</a:t>
            </a:r>
            <a:r>
              <a:rPr lang="en-US" dirty="0"/>
              <a:t> </a:t>
            </a:r>
            <a:r>
              <a:rPr lang="en-US" dirty="0" err="1"/>
              <a:t>să</a:t>
            </a:r>
            <a:r>
              <a:rPr lang="en-US" dirty="0"/>
              <a:t> </a:t>
            </a:r>
            <a:r>
              <a:rPr lang="en-US" dirty="0" err="1"/>
              <a:t>reprezinte</a:t>
            </a:r>
            <a:r>
              <a:rPr lang="en-US" dirty="0"/>
              <a:t> un </a:t>
            </a:r>
            <a:r>
              <a:rPr lang="en-US" dirty="0" err="1"/>
              <a:t>teritoriu</a:t>
            </a:r>
            <a:r>
              <a:rPr lang="en-US" dirty="0"/>
              <a:t> cu o </a:t>
            </a:r>
            <a:r>
              <a:rPr lang="en-US" dirty="0" err="1"/>
              <a:t>populație</a:t>
            </a:r>
            <a:r>
              <a:rPr lang="en-US" dirty="0"/>
              <a:t> de </a:t>
            </a:r>
            <a:r>
              <a:rPr lang="en-US" dirty="0" err="1"/>
              <a:t>cel</a:t>
            </a:r>
            <a:r>
              <a:rPr lang="en-US" dirty="0"/>
              <a:t> </a:t>
            </a:r>
            <a:r>
              <a:rPr lang="en-US" dirty="0" err="1"/>
              <a:t>puțin</a:t>
            </a:r>
            <a:r>
              <a:rPr lang="en-US" dirty="0"/>
              <a:t> 10.000 de </a:t>
            </a:r>
            <a:r>
              <a:rPr lang="en-US" dirty="0" err="1"/>
              <a:t>locuitori</a:t>
            </a:r>
            <a:r>
              <a:rPr lang="en-US" dirty="0"/>
              <a:t>, </a:t>
            </a:r>
            <a:r>
              <a:rPr lang="en-US" dirty="0" err="1"/>
              <a:t>având</a:t>
            </a:r>
            <a:r>
              <a:rPr lang="en-US" dirty="0"/>
              <a:t> </a:t>
            </a:r>
            <a:r>
              <a:rPr lang="en-US" dirty="0" err="1"/>
              <a:t>în</a:t>
            </a:r>
            <a:r>
              <a:rPr lang="en-US" dirty="0"/>
              <a:t> </a:t>
            </a:r>
            <a:r>
              <a:rPr lang="en-US" dirty="0" err="1"/>
              <a:t>vedere</a:t>
            </a:r>
            <a:r>
              <a:rPr lang="en-US" dirty="0"/>
              <a:t> </a:t>
            </a:r>
            <a:r>
              <a:rPr lang="en-US" dirty="0" err="1"/>
              <a:t>densitatea</a:t>
            </a:r>
            <a:r>
              <a:rPr lang="en-US" dirty="0"/>
              <a:t> </a:t>
            </a:r>
            <a:r>
              <a:rPr lang="en-US" dirty="0" err="1"/>
              <a:t>redusă</a:t>
            </a:r>
            <a:r>
              <a:rPr lang="en-US" dirty="0"/>
              <a:t> a </a:t>
            </a:r>
            <a:r>
              <a:rPr lang="en-US" dirty="0" err="1"/>
              <a:t>populației</a:t>
            </a:r>
            <a:r>
              <a:rPr lang="en-US" dirty="0"/>
              <a:t> </a:t>
            </a:r>
            <a:r>
              <a:rPr lang="en-US" dirty="0" err="1"/>
              <a:t>în</a:t>
            </a:r>
            <a:r>
              <a:rPr lang="en-US" dirty="0"/>
              <a:t> zona Delta </a:t>
            </a:r>
            <a:r>
              <a:rPr lang="en-US" dirty="0" err="1"/>
              <a:t>Dunării</a:t>
            </a:r>
            <a:r>
              <a:rPr lang="en-US" dirty="0"/>
              <a:t>, </a:t>
            </a:r>
            <a:r>
              <a:rPr lang="en-US" dirty="0" err="1"/>
              <a:t>pentru</a:t>
            </a:r>
            <a:r>
              <a:rPr lang="en-US" dirty="0"/>
              <a:t> </a:t>
            </a:r>
            <a:r>
              <a:rPr lang="en-US" dirty="0" err="1"/>
              <a:t>această</a:t>
            </a:r>
            <a:r>
              <a:rPr lang="en-US" dirty="0"/>
              <a:t> </a:t>
            </a:r>
            <a:r>
              <a:rPr lang="en-US" dirty="0" err="1"/>
              <a:t>zonă</a:t>
            </a:r>
            <a:r>
              <a:rPr lang="en-US" dirty="0"/>
              <a:t> se </a:t>
            </a:r>
            <a:r>
              <a:rPr lang="en-US" dirty="0" err="1"/>
              <a:t>va</a:t>
            </a:r>
            <a:r>
              <a:rPr lang="en-US" dirty="0"/>
              <a:t> </a:t>
            </a:r>
            <a:r>
              <a:rPr lang="en-US" dirty="0" err="1"/>
              <a:t>accepta</a:t>
            </a:r>
            <a:r>
              <a:rPr lang="en-US" dirty="0"/>
              <a:t> un </a:t>
            </a:r>
            <a:r>
              <a:rPr lang="en-US" dirty="0" err="1"/>
              <a:t>prag</a:t>
            </a:r>
            <a:r>
              <a:rPr lang="en-US" dirty="0"/>
              <a:t> minim de 5.000 </a:t>
            </a:r>
            <a:r>
              <a:rPr lang="en-US" dirty="0" err="1"/>
              <a:t>locuitori</a:t>
            </a:r>
            <a:r>
              <a:rPr lang="en-US" dirty="0"/>
              <a:t>. </a:t>
            </a:r>
            <a:r>
              <a:rPr lang="en-US" dirty="0" err="1"/>
              <a:t>Ponderea</a:t>
            </a:r>
            <a:r>
              <a:rPr lang="en-US" dirty="0"/>
              <a:t> </a:t>
            </a:r>
            <a:r>
              <a:rPr lang="en-US" dirty="0" err="1"/>
              <a:t>populației</a:t>
            </a:r>
            <a:r>
              <a:rPr lang="en-US" dirty="0"/>
              <a:t> din </a:t>
            </a:r>
            <a:r>
              <a:rPr lang="en-US" dirty="0" err="1"/>
              <a:t>mediul</a:t>
            </a:r>
            <a:r>
              <a:rPr lang="en-US" dirty="0"/>
              <a:t> urban nu </a:t>
            </a:r>
            <a:r>
              <a:rPr lang="en-US" dirty="0" err="1"/>
              <a:t>poate</a:t>
            </a:r>
            <a:r>
              <a:rPr lang="en-US" dirty="0"/>
              <a:t> </a:t>
            </a:r>
            <a:r>
              <a:rPr lang="en-US" dirty="0" err="1"/>
              <a:t>depăși</a:t>
            </a:r>
            <a:r>
              <a:rPr lang="en-US" dirty="0"/>
              <a:t> 50% din </a:t>
            </a:r>
            <a:r>
              <a:rPr lang="en-US" dirty="0" err="1"/>
              <a:t>totalul</a:t>
            </a:r>
            <a:r>
              <a:rPr lang="en-US" dirty="0"/>
              <a:t> </a:t>
            </a:r>
            <a:r>
              <a:rPr lang="en-US" dirty="0" err="1"/>
              <a:t>populației</a:t>
            </a:r>
            <a:r>
              <a:rPr lang="en-US" dirty="0"/>
              <a:t> </a:t>
            </a:r>
            <a:r>
              <a:rPr lang="en-US" dirty="0" err="1"/>
              <a:t>reprezentate</a:t>
            </a:r>
            <a:r>
              <a:rPr lang="en-US" dirty="0"/>
              <a:t> de GAL;</a:t>
            </a:r>
          </a:p>
          <a:p>
            <a:pPr marL="342900" indent="-342900">
              <a:buFont typeface="+mj-lt"/>
              <a:buAutoNum type="arabicPeriod"/>
            </a:pPr>
            <a:r>
              <a:rPr lang="en-US" dirty="0" err="1" smtClean="0"/>
              <a:t>Teritoriul</a:t>
            </a:r>
            <a:r>
              <a:rPr lang="en-US" dirty="0" smtClean="0"/>
              <a:t> </a:t>
            </a:r>
            <a:r>
              <a:rPr lang="en-US" dirty="0" err="1"/>
              <a:t>acoperit</a:t>
            </a:r>
            <a:r>
              <a:rPr lang="en-US" dirty="0"/>
              <a:t> de GAL </a:t>
            </a:r>
            <a:r>
              <a:rPr lang="en-US" dirty="0" err="1"/>
              <a:t>trebuie</a:t>
            </a:r>
            <a:r>
              <a:rPr lang="en-US" dirty="0"/>
              <a:t> </a:t>
            </a:r>
            <a:r>
              <a:rPr lang="en-US" dirty="0" err="1"/>
              <a:t>să</a:t>
            </a:r>
            <a:r>
              <a:rPr lang="en-US" dirty="0"/>
              <a:t> fie </a:t>
            </a:r>
            <a:r>
              <a:rPr lang="en-US" dirty="0" err="1"/>
              <a:t>omogen</a:t>
            </a:r>
            <a:r>
              <a:rPr lang="en-US" dirty="0"/>
              <a:t> din </a:t>
            </a:r>
            <a:r>
              <a:rPr lang="en-US" dirty="0" err="1"/>
              <a:t>punct</a:t>
            </a:r>
            <a:r>
              <a:rPr lang="en-US" dirty="0"/>
              <a:t> de </a:t>
            </a:r>
            <a:r>
              <a:rPr lang="en-US" dirty="0" err="1"/>
              <a:t>vedere</a:t>
            </a:r>
            <a:r>
              <a:rPr lang="en-US" dirty="0"/>
              <a:t> al </a:t>
            </a:r>
            <a:r>
              <a:rPr lang="en-US" dirty="0" err="1"/>
              <a:t>suprafeței</a:t>
            </a:r>
            <a:r>
              <a:rPr lang="en-US" dirty="0"/>
              <a:t> </a:t>
            </a:r>
            <a:r>
              <a:rPr lang="en-US" dirty="0" err="1"/>
              <a:t>acoperite</a:t>
            </a:r>
            <a:r>
              <a:rPr lang="en-US" dirty="0"/>
              <a:t> (</a:t>
            </a:r>
            <a:r>
              <a:rPr lang="en-US" dirty="0" err="1"/>
              <a:t>teritoriul</a:t>
            </a:r>
            <a:r>
              <a:rPr lang="en-US" dirty="0"/>
              <a:t> </a:t>
            </a:r>
            <a:r>
              <a:rPr lang="en-US" dirty="0" err="1"/>
              <a:t>trebuie</a:t>
            </a:r>
            <a:r>
              <a:rPr lang="en-US" dirty="0"/>
              <a:t> </a:t>
            </a:r>
            <a:r>
              <a:rPr lang="en-US" dirty="0" err="1"/>
              <a:t>sa</a:t>
            </a:r>
            <a:r>
              <a:rPr lang="en-US" dirty="0"/>
              <a:t> fie </a:t>
            </a:r>
            <a:r>
              <a:rPr lang="en-US" dirty="0" err="1"/>
              <a:t>continuu</a:t>
            </a:r>
            <a:r>
              <a:rPr lang="en-US" dirty="0"/>
              <a:t>, cu </a:t>
            </a:r>
            <a:r>
              <a:rPr lang="en-US" dirty="0" err="1"/>
              <a:t>excepția</a:t>
            </a:r>
            <a:r>
              <a:rPr lang="en-US" dirty="0"/>
              <a:t> </a:t>
            </a:r>
            <a:r>
              <a:rPr lang="en-US" dirty="0" err="1"/>
              <a:t>cazurilor</a:t>
            </a:r>
            <a:r>
              <a:rPr lang="en-US" dirty="0"/>
              <a:t> </a:t>
            </a:r>
            <a:r>
              <a:rPr lang="en-US" dirty="0" err="1"/>
              <a:t>când</a:t>
            </a:r>
            <a:r>
              <a:rPr lang="en-US" dirty="0"/>
              <a:t> se </a:t>
            </a:r>
            <a:r>
              <a:rPr lang="en-US" dirty="0" err="1"/>
              <a:t>interpune</a:t>
            </a:r>
            <a:r>
              <a:rPr lang="en-US" dirty="0"/>
              <a:t> un </a:t>
            </a:r>
            <a:r>
              <a:rPr lang="en-US" dirty="0" err="1"/>
              <a:t>oraș</a:t>
            </a:r>
            <a:r>
              <a:rPr lang="en-US" dirty="0"/>
              <a:t> </a:t>
            </a:r>
            <a:r>
              <a:rPr lang="en-US" dirty="0" err="1"/>
              <a:t>mai</a:t>
            </a:r>
            <a:r>
              <a:rPr lang="en-US" dirty="0"/>
              <a:t> mare de 20.000 loc.) </a:t>
            </a:r>
            <a:r>
              <a:rPr lang="en-US" dirty="0" err="1"/>
              <a:t>și</a:t>
            </a:r>
            <a:r>
              <a:rPr lang="en-US" dirty="0"/>
              <a:t> strategic (</a:t>
            </a:r>
            <a:r>
              <a:rPr lang="en-US" dirty="0" err="1"/>
              <a:t>nevoi</a:t>
            </a:r>
            <a:r>
              <a:rPr lang="en-US" dirty="0"/>
              <a:t> </a:t>
            </a:r>
            <a:r>
              <a:rPr lang="en-US" dirty="0" err="1"/>
              <a:t>sau</a:t>
            </a:r>
            <a:r>
              <a:rPr lang="en-US" dirty="0"/>
              <a:t> </a:t>
            </a:r>
            <a:r>
              <a:rPr lang="en-US" dirty="0" err="1"/>
              <a:t>oportunități</a:t>
            </a:r>
            <a:r>
              <a:rPr lang="en-US" dirty="0"/>
              <a:t> </a:t>
            </a:r>
            <a:r>
              <a:rPr lang="en-US" dirty="0" err="1"/>
              <a:t>comune</a:t>
            </a:r>
            <a:r>
              <a:rPr lang="en-US" dirty="0"/>
              <a:t> </a:t>
            </a:r>
            <a:r>
              <a:rPr lang="en-US" dirty="0" err="1"/>
              <a:t>identificate</a:t>
            </a:r>
            <a:r>
              <a:rPr lang="en-US" dirty="0"/>
              <a:t> la </a:t>
            </a:r>
            <a:r>
              <a:rPr lang="en-US" dirty="0" err="1"/>
              <a:t>nivel</a:t>
            </a:r>
            <a:r>
              <a:rPr lang="en-US" dirty="0"/>
              <a:t> </a:t>
            </a:r>
            <a:r>
              <a:rPr lang="en-US" dirty="0" err="1"/>
              <a:t>teritorial</a:t>
            </a:r>
            <a:r>
              <a:rPr lang="en-US" dirty="0"/>
              <a:t>/sub-sector de </a:t>
            </a:r>
            <a:r>
              <a:rPr lang="en-US" dirty="0" err="1"/>
              <a:t>activitate</a:t>
            </a:r>
            <a:r>
              <a:rPr lang="en-US" dirty="0"/>
              <a:t> dominant similar);</a:t>
            </a:r>
          </a:p>
          <a:p>
            <a:pPr marL="342900" indent="-342900">
              <a:buFont typeface="+mj-lt"/>
              <a:buAutoNum type="arabicPeriod"/>
            </a:pPr>
            <a:r>
              <a:rPr lang="en-US" dirty="0" err="1" smtClean="0"/>
              <a:t>Pe</a:t>
            </a:r>
            <a:r>
              <a:rPr lang="en-US" dirty="0" smtClean="0"/>
              <a:t> </a:t>
            </a:r>
            <a:r>
              <a:rPr lang="en-US" dirty="0" err="1"/>
              <a:t>teritoriul</a:t>
            </a:r>
            <a:r>
              <a:rPr lang="en-US" dirty="0"/>
              <a:t> </a:t>
            </a:r>
            <a:r>
              <a:rPr lang="en-US" dirty="0" err="1"/>
              <a:t>eligibil</a:t>
            </a:r>
            <a:r>
              <a:rPr lang="en-US" dirty="0"/>
              <a:t> LEADER </a:t>
            </a:r>
            <a:r>
              <a:rPr lang="en-US" dirty="0" err="1"/>
              <a:t>va</a:t>
            </a:r>
            <a:r>
              <a:rPr lang="en-US" dirty="0"/>
              <a:t> fi </a:t>
            </a:r>
            <a:r>
              <a:rPr lang="en-US" dirty="0" err="1"/>
              <a:t>prezent</a:t>
            </a:r>
            <a:r>
              <a:rPr lang="en-US" dirty="0"/>
              <a:t> un </a:t>
            </a:r>
            <a:r>
              <a:rPr lang="en-US" dirty="0" err="1"/>
              <a:t>singur</a:t>
            </a:r>
            <a:r>
              <a:rPr lang="en-US" dirty="0"/>
              <a:t> GAL </a:t>
            </a:r>
            <a:r>
              <a:rPr lang="en-US" dirty="0" err="1"/>
              <a:t>pentru</a:t>
            </a:r>
            <a:r>
              <a:rPr lang="en-US" dirty="0"/>
              <a:t> </a:t>
            </a:r>
            <a:r>
              <a:rPr lang="en-US" dirty="0" err="1"/>
              <a:t>evitarea</a:t>
            </a:r>
            <a:r>
              <a:rPr lang="en-US" dirty="0"/>
              <a:t> </a:t>
            </a:r>
            <a:r>
              <a:rPr lang="en-US" dirty="0" err="1"/>
              <a:t>suprapunerii</a:t>
            </a:r>
            <a:r>
              <a:rPr lang="en-US" dirty="0"/>
              <a:t> </a:t>
            </a:r>
            <a:r>
              <a:rPr lang="en-US" dirty="0" err="1"/>
              <a:t>mai</a:t>
            </a:r>
            <a:r>
              <a:rPr lang="en-US" dirty="0"/>
              <a:t> </a:t>
            </a:r>
            <a:r>
              <a:rPr lang="en-US" dirty="0" err="1"/>
              <a:t>multor</a:t>
            </a:r>
            <a:r>
              <a:rPr lang="en-US" dirty="0"/>
              <a:t> GAL-</a:t>
            </a:r>
            <a:r>
              <a:rPr lang="en-US" dirty="0" err="1"/>
              <a:t>uri</a:t>
            </a:r>
            <a:r>
              <a:rPr lang="en-US" dirty="0"/>
              <a:t>. </a:t>
            </a:r>
            <a:r>
              <a:rPr lang="en-US" dirty="0" err="1"/>
              <a:t>Prezența</a:t>
            </a:r>
            <a:r>
              <a:rPr lang="en-US" dirty="0"/>
              <a:t> </a:t>
            </a:r>
            <a:r>
              <a:rPr lang="en-US" dirty="0" err="1"/>
              <a:t>aceleiași</a:t>
            </a:r>
            <a:r>
              <a:rPr lang="en-US" dirty="0"/>
              <a:t> </a:t>
            </a:r>
            <a:r>
              <a:rPr lang="en-US" dirty="0" err="1"/>
              <a:t>localități</a:t>
            </a:r>
            <a:r>
              <a:rPr lang="en-US" dirty="0"/>
              <a:t> (</a:t>
            </a:r>
            <a:r>
              <a:rPr lang="en-US" dirty="0" err="1"/>
              <a:t>oraș</a:t>
            </a:r>
            <a:r>
              <a:rPr lang="en-US" dirty="0"/>
              <a:t>/</a:t>
            </a:r>
            <a:r>
              <a:rPr lang="en-US" dirty="0" err="1"/>
              <a:t>comună</a:t>
            </a:r>
            <a:r>
              <a:rPr lang="en-US" dirty="0"/>
              <a:t>) </a:t>
            </a:r>
            <a:r>
              <a:rPr lang="en-US" dirty="0" err="1"/>
              <a:t>în</a:t>
            </a:r>
            <a:r>
              <a:rPr lang="en-US" dirty="0"/>
              <a:t> </a:t>
            </a:r>
            <a:r>
              <a:rPr lang="en-US" dirty="0" err="1"/>
              <a:t>mai</a:t>
            </a:r>
            <a:r>
              <a:rPr lang="en-US" dirty="0"/>
              <a:t> </a:t>
            </a:r>
            <a:r>
              <a:rPr lang="en-US" dirty="0" err="1"/>
              <a:t>mult</a:t>
            </a:r>
            <a:r>
              <a:rPr lang="en-US" dirty="0"/>
              <a:t> de un GAL nu </a:t>
            </a:r>
            <a:r>
              <a:rPr lang="en-US" dirty="0" err="1"/>
              <a:t>este</a:t>
            </a:r>
            <a:r>
              <a:rPr lang="en-US" dirty="0"/>
              <a:t> </a:t>
            </a:r>
            <a:r>
              <a:rPr lang="en-US" dirty="0" err="1"/>
              <a:t>permisă</a:t>
            </a:r>
            <a:r>
              <a:rPr lang="en-US" dirty="0"/>
              <a:t>;</a:t>
            </a:r>
          </a:p>
          <a:p>
            <a:pPr marL="342900" indent="-342900">
              <a:buFont typeface="+mj-lt"/>
              <a:buAutoNum type="arabicPeriod"/>
            </a:pPr>
            <a:r>
              <a:rPr lang="en-US" dirty="0" err="1" smtClean="0"/>
              <a:t>Coerența</a:t>
            </a:r>
            <a:r>
              <a:rPr lang="en-US" dirty="0" smtClean="0"/>
              <a:t> </a:t>
            </a:r>
            <a:r>
              <a:rPr lang="en-US" dirty="0" err="1"/>
              <a:t>Strategiilor</a:t>
            </a:r>
            <a:r>
              <a:rPr lang="en-US" dirty="0"/>
              <a:t> de </a:t>
            </a:r>
            <a:r>
              <a:rPr lang="en-US" dirty="0" err="1"/>
              <a:t>Dezvoltare</a:t>
            </a:r>
            <a:r>
              <a:rPr lang="en-US" dirty="0"/>
              <a:t> </a:t>
            </a:r>
            <a:r>
              <a:rPr lang="en-US" dirty="0" err="1"/>
              <a:t>Locală</a:t>
            </a:r>
            <a:r>
              <a:rPr lang="en-US" dirty="0"/>
              <a:t> </a:t>
            </a:r>
            <a:r>
              <a:rPr lang="en-US" dirty="0" err="1"/>
              <a:t>reprezintă</a:t>
            </a:r>
            <a:r>
              <a:rPr lang="en-US" dirty="0"/>
              <a:t> un </a:t>
            </a:r>
            <a:r>
              <a:rPr lang="en-US" dirty="0" err="1"/>
              <a:t>criteriu</a:t>
            </a:r>
            <a:r>
              <a:rPr lang="en-US" dirty="0"/>
              <a:t> </a:t>
            </a:r>
            <a:r>
              <a:rPr lang="en-US" dirty="0" err="1"/>
              <a:t>obligatoriu</a:t>
            </a:r>
            <a:r>
              <a:rPr lang="en-US" dirty="0"/>
              <a:t> de </a:t>
            </a:r>
            <a:r>
              <a:rPr lang="en-US" dirty="0" err="1"/>
              <a:t>îndeplinit</a:t>
            </a:r>
            <a:r>
              <a:rPr lang="en-US" dirty="0"/>
              <a:t>, care </a:t>
            </a:r>
            <a:r>
              <a:rPr lang="en-US" dirty="0" err="1"/>
              <a:t>va</a:t>
            </a:r>
            <a:r>
              <a:rPr lang="en-US" dirty="0"/>
              <a:t> fi </a:t>
            </a:r>
            <a:r>
              <a:rPr lang="en-US" dirty="0" err="1"/>
              <a:t>evaluat</a:t>
            </a:r>
            <a:r>
              <a:rPr lang="en-US" dirty="0"/>
              <a:t> </a:t>
            </a:r>
            <a:r>
              <a:rPr lang="en-US" dirty="0" err="1"/>
              <a:t>pe</a:t>
            </a:r>
            <a:r>
              <a:rPr lang="en-US" dirty="0"/>
              <a:t> </a:t>
            </a:r>
            <a:r>
              <a:rPr lang="en-US" dirty="0" err="1"/>
              <a:t>baza</a:t>
            </a:r>
            <a:r>
              <a:rPr lang="en-US" dirty="0"/>
              <a:t> </a:t>
            </a:r>
            <a:r>
              <a:rPr lang="en-US" dirty="0" err="1"/>
              <a:t>secțiunilor</a:t>
            </a:r>
            <a:r>
              <a:rPr lang="en-US" dirty="0"/>
              <a:t> SDL, conform art. 32 din </a:t>
            </a:r>
            <a:r>
              <a:rPr lang="en-US" dirty="0" err="1"/>
              <a:t>Regulamentul</a:t>
            </a:r>
            <a:r>
              <a:rPr lang="en-US" dirty="0"/>
              <a:t> (UE) </a:t>
            </a:r>
            <a:r>
              <a:rPr lang="en-US" dirty="0" err="1"/>
              <a:t>nr</a:t>
            </a:r>
            <a:r>
              <a:rPr lang="en-US" dirty="0"/>
              <a:t>. 2021/1060. </a:t>
            </a:r>
            <a:r>
              <a:rPr lang="en-US" dirty="0" err="1"/>
              <a:t>Această</a:t>
            </a:r>
            <a:r>
              <a:rPr lang="en-US" dirty="0"/>
              <a:t> </a:t>
            </a:r>
            <a:r>
              <a:rPr lang="en-US" dirty="0" err="1"/>
              <a:t>evaluare</a:t>
            </a:r>
            <a:r>
              <a:rPr lang="en-US" dirty="0"/>
              <a:t> </a:t>
            </a:r>
            <a:r>
              <a:rPr lang="en-US" dirty="0" err="1"/>
              <a:t>vizează</a:t>
            </a:r>
            <a:r>
              <a:rPr lang="en-US" dirty="0"/>
              <a:t> </a:t>
            </a:r>
            <a:r>
              <a:rPr lang="en-US" dirty="0" err="1"/>
              <a:t>logica</a:t>
            </a:r>
            <a:r>
              <a:rPr lang="en-US" dirty="0"/>
              <a:t> </a:t>
            </a:r>
            <a:r>
              <a:rPr lang="en-US" dirty="0" err="1"/>
              <a:t>intervenției</a:t>
            </a:r>
            <a:r>
              <a:rPr lang="en-US" dirty="0"/>
              <a:t>, </a:t>
            </a:r>
            <a:r>
              <a:rPr lang="en-US" dirty="0" err="1"/>
              <a:t>complementaritatea</a:t>
            </a:r>
            <a:r>
              <a:rPr lang="en-US" dirty="0"/>
              <a:t>/</a:t>
            </a:r>
            <a:r>
              <a:rPr lang="en-US" dirty="0" err="1"/>
              <a:t>demarcarea</a:t>
            </a:r>
            <a:r>
              <a:rPr lang="en-US" dirty="0"/>
              <a:t> cu </a:t>
            </a:r>
            <a:r>
              <a:rPr lang="en-US" dirty="0" err="1"/>
              <a:t>alte</a:t>
            </a:r>
            <a:r>
              <a:rPr lang="en-US" dirty="0"/>
              <a:t> </a:t>
            </a:r>
            <a:r>
              <a:rPr lang="en-US" dirty="0" err="1"/>
              <a:t>programe</a:t>
            </a:r>
            <a:r>
              <a:rPr lang="en-US" dirty="0"/>
              <a:t> de </a:t>
            </a:r>
            <a:r>
              <a:rPr lang="en-US" dirty="0" err="1"/>
              <a:t>finanțare</a:t>
            </a:r>
            <a:r>
              <a:rPr lang="en-US" dirty="0"/>
              <a:t>, </a:t>
            </a:r>
            <a:r>
              <a:rPr lang="en-US" dirty="0" err="1"/>
              <a:t>capacitatea</a:t>
            </a:r>
            <a:r>
              <a:rPr lang="en-US" dirty="0"/>
              <a:t> </a:t>
            </a:r>
            <a:r>
              <a:rPr lang="en-US" dirty="0" err="1"/>
              <a:t>administrativă</a:t>
            </a:r>
            <a:r>
              <a:rPr lang="en-US" dirty="0"/>
              <a:t> de a </a:t>
            </a:r>
            <a:r>
              <a:rPr lang="en-US" dirty="0" err="1"/>
              <a:t>implementa</a:t>
            </a:r>
            <a:r>
              <a:rPr lang="en-US" dirty="0"/>
              <a:t> </a:t>
            </a:r>
            <a:r>
              <a:rPr lang="en-US" dirty="0" err="1"/>
              <a:t>strategia</a:t>
            </a:r>
            <a:r>
              <a:rPr lang="en-US" dirty="0"/>
              <a:t>, </a:t>
            </a:r>
            <a:r>
              <a:rPr lang="en-US" dirty="0" err="1"/>
              <a:t>inclusiv</a:t>
            </a:r>
            <a:r>
              <a:rPr lang="en-US" dirty="0"/>
              <a:t> </a:t>
            </a:r>
            <a:r>
              <a:rPr lang="en-US" dirty="0" err="1"/>
              <a:t>capacitatea</a:t>
            </a:r>
            <a:r>
              <a:rPr lang="en-US" dirty="0"/>
              <a:t> de </a:t>
            </a:r>
            <a:r>
              <a:rPr lang="en-US" dirty="0" err="1"/>
              <a:t>monitorizare</a:t>
            </a:r>
            <a:r>
              <a:rPr lang="en-US" dirty="0"/>
              <a:t> </a:t>
            </a:r>
            <a:r>
              <a:rPr lang="en-US" dirty="0" err="1"/>
              <a:t>și</a:t>
            </a:r>
            <a:r>
              <a:rPr lang="en-US" dirty="0"/>
              <a:t> </a:t>
            </a:r>
            <a:r>
              <a:rPr lang="en-US" dirty="0" err="1"/>
              <a:t>evaluare</a:t>
            </a:r>
            <a:r>
              <a:rPr lang="en-US" dirty="0"/>
              <a:t> a </a:t>
            </a:r>
            <a:r>
              <a:rPr lang="en-US" dirty="0" err="1"/>
              <a:t>acesteia</a:t>
            </a:r>
            <a:r>
              <a:rPr lang="en-US" dirty="0"/>
              <a:t> etc</a:t>
            </a:r>
            <a:r>
              <a:rPr lang="en-US" dirty="0" smtClean="0"/>
              <a:t>..</a:t>
            </a:r>
            <a:endParaRPr lang="en-US" dirty="0"/>
          </a:p>
        </p:txBody>
      </p:sp>
    </p:spTree>
    <p:extLst>
      <p:ext uri="{BB962C8B-B14F-4D97-AF65-F5344CB8AC3E}">
        <p14:creationId xmlns:p14="http://schemas.microsoft.com/office/powerpoint/2010/main" val="17546478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F96D3-0DE7-4201-A97F-6E8CA2317A2D}"/>
              </a:ext>
            </a:extLst>
          </p:cNvPr>
          <p:cNvSpPr>
            <a:spLocks noGrp="1"/>
          </p:cNvSpPr>
          <p:nvPr>
            <p:ph type="title"/>
          </p:nvPr>
        </p:nvSpPr>
        <p:spPr>
          <a:xfrm>
            <a:off x="4321341" y="614368"/>
            <a:ext cx="4630153" cy="643335"/>
          </a:xfr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tIns="144000" anchor="t">
            <a:noAutofit/>
          </a:bodyPr>
          <a:lstStyle/>
          <a:p>
            <a:pPr algn="ctr"/>
            <a:r>
              <a:rPr lang="ro-RO" sz="2400" b="1" dirty="0">
                <a:latin typeface="Trebuchet MS" panose="020B0603020202020204" pitchFamily="34" charset="0"/>
              </a:rPr>
              <a:t>AKIS</a:t>
            </a:r>
            <a:endParaRPr lang="en-GB" sz="2400" b="1" i="1" dirty="0">
              <a:latin typeface="Trebuchet MS" panose="020B0603020202020204" pitchFamily="34" charset="0"/>
            </a:endParaRPr>
          </a:p>
        </p:txBody>
      </p:sp>
      <p:graphicFrame>
        <p:nvGraphicFramePr>
          <p:cNvPr id="6" name="Content Placeholder 5">
            <a:extLst>
              <a:ext uri="{FF2B5EF4-FFF2-40B4-BE49-F238E27FC236}">
                <a16:creationId xmlns:a16="http://schemas.microsoft.com/office/drawing/2014/main" id="{B1CD2DD2-514A-4FC3-90C0-FA83B54F39CE}"/>
              </a:ext>
            </a:extLst>
          </p:cNvPr>
          <p:cNvGraphicFramePr>
            <a:graphicFrameLocks noGrp="1"/>
          </p:cNvGraphicFramePr>
          <p:nvPr>
            <p:ph idx="1"/>
            <p:extLst/>
          </p:nvPr>
        </p:nvGraphicFramePr>
        <p:xfrm>
          <a:off x="1058794" y="2385076"/>
          <a:ext cx="10768263" cy="4897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B767DC4F-FE47-45E5-98CE-82DC48C92219}"/>
              </a:ext>
            </a:extLst>
          </p:cNvPr>
          <p:cNvSpPr>
            <a:spLocks noGrp="1"/>
          </p:cNvSpPr>
          <p:nvPr>
            <p:ph type="sldNum" sz="quarter" idx="12"/>
          </p:nvPr>
        </p:nvSpPr>
        <p:spPr/>
        <p:txBody>
          <a:bodyPr/>
          <a:lstStyle/>
          <a:p>
            <a:fld id="{7FA2401A-6C0A-4240-B78F-43709A42D409}" type="slidenum">
              <a:rPr lang="en-GB" smtClean="0"/>
              <a:t>86</a:t>
            </a:fld>
            <a:endParaRPr lang="en-GB"/>
          </a:p>
        </p:txBody>
      </p:sp>
      <p:pic>
        <p:nvPicPr>
          <p:cNvPr id="13" name="Picture 12">
            <a:extLst>
              <a:ext uri="{FF2B5EF4-FFF2-40B4-BE49-F238E27FC236}">
                <a16:creationId xmlns:a16="http://schemas.microsoft.com/office/drawing/2014/main" id="{FC35981D-5672-4E00-9847-B92810822845}"/>
              </a:ext>
            </a:extLst>
          </p:cNvPr>
          <p:cNvPicPr>
            <a:picLocks noChangeAspect="1"/>
          </p:cNvPicPr>
          <p:nvPr/>
        </p:nvPicPr>
        <p:blipFill>
          <a:blip r:embed="rId7"/>
          <a:stretch>
            <a:fillRect/>
          </a:stretch>
        </p:blipFill>
        <p:spPr>
          <a:xfrm>
            <a:off x="172437" y="231099"/>
            <a:ext cx="3316720" cy="2053208"/>
          </a:xfrm>
          <a:prstGeom prst="rect">
            <a:avLst/>
          </a:prstGeom>
        </p:spPr>
      </p:pic>
    </p:spTree>
    <p:extLst>
      <p:ext uri="{BB962C8B-B14F-4D97-AF65-F5344CB8AC3E}">
        <p14:creationId xmlns:p14="http://schemas.microsoft.com/office/powerpoint/2010/main" val="11342174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87</a:t>
            </a:fld>
            <a:endParaRPr lang="ro-RO" dirty="0"/>
          </a:p>
        </p:txBody>
      </p:sp>
      <p:sp>
        <p:nvSpPr>
          <p:cNvPr id="3" name="Rectangle 2"/>
          <p:cNvSpPr/>
          <p:nvPr/>
        </p:nvSpPr>
        <p:spPr>
          <a:xfrm>
            <a:off x="720435" y="1266869"/>
            <a:ext cx="10449010" cy="4878259"/>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37</a:t>
            </a:r>
            <a:r>
              <a:rPr lang="en-US" b="1" u="sng" dirty="0">
                <a:solidFill>
                  <a:srgbClr val="0070C0"/>
                </a:solidFill>
              </a:rPr>
              <a:t> –</a:t>
            </a:r>
            <a:r>
              <a:rPr lang="ro-RO" b="1" u="sng" dirty="0">
                <a:solidFill>
                  <a:srgbClr val="0070C0"/>
                </a:solidFill>
              </a:rPr>
              <a:t> Transfer de cunoștințe</a:t>
            </a:r>
            <a:r>
              <a:rPr lang="en-US" b="1"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6.000.000</a:t>
            </a:r>
            <a:r>
              <a:rPr lang="en-US" b="1" i="1" dirty="0">
                <a:solidFill>
                  <a:srgbClr val="0070C0"/>
                </a:solidFill>
              </a:rPr>
              <a:t> </a:t>
            </a:r>
            <a:r>
              <a:rPr lang="en-US" b="1" i="1" dirty="0" smtClean="0">
                <a:solidFill>
                  <a:srgbClr val="0070C0"/>
                </a:solidFill>
              </a:rPr>
              <a:t>Euro</a:t>
            </a:r>
          </a:p>
          <a:p>
            <a:pPr algn="just"/>
            <a:endParaRPr lang="ro-RO" b="1" i="1" dirty="0">
              <a:solidFill>
                <a:srgbClr val="0070C0"/>
              </a:solidFill>
            </a:endParaRPr>
          </a:p>
          <a:p>
            <a:pPr>
              <a:spcBef>
                <a:spcPts val="600"/>
              </a:spcBef>
            </a:pPr>
            <a:r>
              <a:rPr lang="en-US" dirty="0" err="1"/>
              <a:t>Obiectivul</a:t>
            </a:r>
            <a:r>
              <a:rPr lang="en-US" dirty="0"/>
              <a:t> </a:t>
            </a:r>
            <a:r>
              <a:rPr lang="en-US" dirty="0" err="1"/>
              <a:t>acestei</a:t>
            </a:r>
            <a:r>
              <a:rPr lang="en-US" dirty="0"/>
              <a:t> </a:t>
            </a:r>
            <a:r>
              <a:rPr lang="en-US" dirty="0" err="1"/>
              <a:t>intervenții</a:t>
            </a:r>
            <a:r>
              <a:rPr lang="en-US" dirty="0"/>
              <a:t> </a:t>
            </a:r>
            <a:r>
              <a:rPr lang="en-US" dirty="0" err="1"/>
              <a:t>constă</a:t>
            </a:r>
            <a:r>
              <a:rPr lang="en-US" dirty="0"/>
              <a:t> </a:t>
            </a:r>
            <a:r>
              <a:rPr lang="en-US" dirty="0" err="1"/>
              <a:t>în</a:t>
            </a:r>
            <a:r>
              <a:rPr lang="en-US" dirty="0"/>
              <a:t> </a:t>
            </a:r>
            <a:r>
              <a:rPr lang="en-US" dirty="0" err="1"/>
              <a:t>modernizarea</a:t>
            </a:r>
            <a:r>
              <a:rPr lang="en-US" dirty="0"/>
              <a:t> </a:t>
            </a:r>
            <a:r>
              <a:rPr lang="en-US" dirty="0" err="1"/>
              <a:t>sectorului</a:t>
            </a:r>
            <a:r>
              <a:rPr lang="en-US" dirty="0"/>
              <a:t> </a:t>
            </a:r>
            <a:r>
              <a:rPr lang="en-US" dirty="0" err="1"/>
              <a:t>agricol</a:t>
            </a:r>
            <a:r>
              <a:rPr lang="en-US" dirty="0"/>
              <a:t> </a:t>
            </a:r>
            <a:r>
              <a:rPr lang="en-US" dirty="0" err="1"/>
              <a:t>prin</a:t>
            </a:r>
            <a:r>
              <a:rPr lang="en-US" dirty="0"/>
              <a:t> </a:t>
            </a:r>
            <a:r>
              <a:rPr lang="en-US" dirty="0" err="1"/>
              <a:t>sprijinirea</a:t>
            </a:r>
            <a:r>
              <a:rPr lang="en-US" dirty="0"/>
              <a:t> </a:t>
            </a:r>
            <a:r>
              <a:rPr lang="en-US" dirty="0" err="1"/>
              <a:t>schimbului</a:t>
            </a:r>
            <a:r>
              <a:rPr lang="en-US" dirty="0"/>
              <a:t> de </a:t>
            </a:r>
            <a:r>
              <a:rPr lang="en-US" dirty="0" err="1"/>
              <a:t>cunoștințe</a:t>
            </a:r>
            <a:r>
              <a:rPr lang="en-US" dirty="0"/>
              <a:t> </a:t>
            </a:r>
            <a:r>
              <a:rPr lang="en-US" dirty="0" err="1"/>
              <a:t>și</a:t>
            </a:r>
            <a:r>
              <a:rPr lang="en-US" dirty="0"/>
              <a:t> </a:t>
            </a:r>
            <a:r>
              <a:rPr lang="en-US" dirty="0" err="1"/>
              <a:t>diseminarea</a:t>
            </a:r>
            <a:r>
              <a:rPr lang="en-US" dirty="0"/>
              <a:t> </a:t>
            </a:r>
            <a:r>
              <a:rPr lang="en-US" dirty="0" err="1"/>
              <a:t>rezultatului</a:t>
            </a:r>
            <a:r>
              <a:rPr lang="en-US" dirty="0"/>
              <a:t> final </a:t>
            </a:r>
            <a:r>
              <a:rPr lang="en-US" dirty="0" err="1"/>
              <a:t>între</a:t>
            </a:r>
            <a:r>
              <a:rPr lang="en-US" dirty="0"/>
              <a:t> </a:t>
            </a:r>
            <a:r>
              <a:rPr lang="en-US" dirty="0" err="1"/>
              <a:t>actorii</a:t>
            </a:r>
            <a:r>
              <a:rPr lang="en-US" dirty="0"/>
              <a:t> </a:t>
            </a:r>
            <a:r>
              <a:rPr lang="en-US" dirty="0" err="1"/>
              <a:t>implicați</a:t>
            </a:r>
            <a:r>
              <a:rPr lang="en-US" dirty="0"/>
              <a:t> </a:t>
            </a:r>
            <a:r>
              <a:rPr lang="en-US" dirty="0" err="1"/>
              <a:t>în</a:t>
            </a:r>
            <a:r>
              <a:rPr lang="en-US" dirty="0"/>
              <a:t> </a:t>
            </a:r>
            <a:r>
              <a:rPr lang="en-US" dirty="0" err="1"/>
              <a:t>vederea</a:t>
            </a:r>
            <a:r>
              <a:rPr lang="en-US" dirty="0"/>
              <a:t> </a:t>
            </a:r>
            <a:r>
              <a:rPr lang="en-US" dirty="0" err="1"/>
              <a:t>asigurării</a:t>
            </a:r>
            <a:r>
              <a:rPr lang="en-US" dirty="0"/>
              <a:t> </a:t>
            </a:r>
            <a:r>
              <a:rPr lang="en-US" dirty="0" err="1"/>
              <a:t>unui</a:t>
            </a:r>
            <a:r>
              <a:rPr lang="en-US" dirty="0"/>
              <a:t> flux </a:t>
            </a:r>
            <a:r>
              <a:rPr lang="en-US" dirty="0" err="1"/>
              <a:t>optim</a:t>
            </a:r>
            <a:r>
              <a:rPr lang="en-US" dirty="0"/>
              <a:t> de </a:t>
            </a:r>
            <a:r>
              <a:rPr lang="en-US" dirty="0" err="1"/>
              <a:t>cunoștințe</a:t>
            </a:r>
            <a:r>
              <a:rPr lang="en-US" dirty="0"/>
              <a:t>. </a:t>
            </a:r>
            <a:r>
              <a:rPr lang="en-US" dirty="0" err="1"/>
              <a:t>Prin</a:t>
            </a:r>
            <a:r>
              <a:rPr lang="en-US" dirty="0"/>
              <a:t> </a:t>
            </a:r>
            <a:r>
              <a:rPr lang="en-US" dirty="0" err="1"/>
              <a:t>instruirea</a:t>
            </a:r>
            <a:r>
              <a:rPr lang="en-US" dirty="0"/>
              <a:t> </a:t>
            </a:r>
            <a:r>
              <a:rPr lang="en-US" dirty="0" err="1"/>
              <a:t>fermierilor</a:t>
            </a:r>
            <a:r>
              <a:rPr lang="en-US" dirty="0"/>
              <a:t> </a:t>
            </a:r>
            <a:r>
              <a:rPr lang="en-US" dirty="0" err="1"/>
              <a:t>va</a:t>
            </a:r>
            <a:r>
              <a:rPr lang="en-US" dirty="0"/>
              <a:t> fi </a:t>
            </a:r>
            <a:r>
              <a:rPr lang="en-US" dirty="0" err="1"/>
              <a:t>oferit</a:t>
            </a:r>
            <a:r>
              <a:rPr lang="en-US" dirty="0"/>
              <a:t> un </a:t>
            </a:r>
            <a:r>
              <a:rPr lang="en-US" dirty="0" err="1"/>
              <a:t>acces</a:t>
            </a:r>
            <a:r>
              <a:rPr lang="en-US" dirty="0"/>
              <a:t> </a:t>
            </a:r>
            <a:r>
              <a:rPr lang="en-US" dirty="0" err="1"/>
              <a:t>mai</a:t>
            </a:r>
            <a:r>
              <a:rPr lang="en-US" dirty="0"/>
              <a:t> bun </a:t>
            </a:r>
            <a:r>
              <a:rPr lang="en-US" dirty="0" err="1"/>
              <a:t>și</a:t>
            </a:r>
            <a:r>
              <a:rPr lang="en-US" dirty="0"/>
              <a:t> la </a:t>
            </a:r>
            <a:r>
              <a:rPr lang="en-US" dirty="0" err="1"/>
              <a:t>rezultatele</a:t>
            </a:r>
            <a:r>
              <a:rPr lang="en-US" dirty="0"/>
              <a:t> </a:t>
            </a:r>
            <a:r>
              <a:rPr lang="en-US" dirty="0" err="1"/>
              <a:t>cercetării</a:t>
            </a:r>
            <a:r>
              <a:rPr lang="en-US" dirty="0"/>
              <a:t>, </a:t>
            </a:r>
            <a:r>
              <a:rPr lang="en-US" dirty="0" err="1"/>
              <a:t>inovării</a:t>
            </a:r>
            <a:r>
              <a:rPr lang="en-US" dirty="0"/>
              <a:t> </a:t>
            </a:r>
            <a:r>
              <a:rPr lang="en-US" dirty="0" err="1"/>
              <a:t>și</a:t>
            </a:r>
            <a:r>
              <a:rPr lang="en-US" dirty="0"/>
              <a:t> </a:t>
            </a:r>
            <a:r>
              <a:rPr lang="en-US" dirty="0" err="1"/>
              <a:t>digitalizării</a:t>
            </a:r>
            <a:r>
              <a:rPr lang="en-US" dirty="0"/>
              <a:t>, </a:t>
            </a:r>
            <a:r>
              <a:rPr lang="en-US" dirty="0" err="1"/>
              <a:t>cele</a:t>
            </a:r>
            <a:r>
              <a:rPr lang="en-US" dirty="0"/>
              <a:t> </a:t>
            </a:r>
            <a:r>
              <a:rPr lang="en-US" dirty="0" err="1"/>
              <a:t>mai</a:t>
            </a:r>
            <a:r>
              <a:rPr lang="en-US" dirty="0"/>
              <a:t> </a:t>
            </a:r>
            <a:r>
              <a:rPr lang="en-US" dirty="0" err="1"/>
              <a:t>bune</a:t>
            </a:r>
            <a:r>
              <a:rPr lang="en-US" dirty="0"/>
              <a:t> </a:t>
            </a:r>
            <a:r>
              <a:rPr lang="en-US" dirty="0" err="1"/>
              <a:t>practici</a:t>
            </a:r>
            <a:r>
              <a:rPr lang="en-US" dirty="0"/>
              <a:t> </a:t>
            </a:r>
            <a:r>
              <a:rPr lang="en-US" dirty="0" err="1"/>
              <a:t>agricole</a:t>
            </a:r>
            <a:r>
              <a:rPr lang="en-US" dirty="0"/>
              <a:t>, </a:t>
            </a:r>
            <a:r>
              <a:rPr lang="en-US" dirty="0" err="1"/>
              <a:t>rezultate</a:t>
            </a:r>
            <a:r>
              <a:rPr lang="en-US" dirty="0"/>
              <a:t> </a:t>
            </a:r>
            <a:r>
              <a:rPr lang="en-US" dirty="0" err="1"/>
              <a:t>pe</a:t>
            </a:r>
            <a:r>
              <a:rPr lang="en-US" dirty="0"/>
              <a:t> care </a:t>
            </a:r>
            <a:r>
              <a:rPr lang="en-US" dirty="0" err="1"/>
              <a:t>cei</a:t>
            </a:r>
            <a:r>
              <a:rPr lang="en-US" dirty="0"/>
              <a:t> din </a:t>
            </a:r>
            <a:r>
              <a:rPr lang="en-US" dirty="0" err="1"/>
              <a:t>urmă</a:t>
            </a:r>
            <a:r>
              <a:rPr lang="en-US" dirty="0"/>
              <a:t> </a:t>
            </a:r>
            <a:r>
              <a:rPr lang="en-US" dirty="0" err="1"/>
              <a:t>vor</a:t>
            </a:r>
            <a:r>
              <a:rPr lang="en-US" dirty="0"/>
              <a:t> fi </a:t>
            </a:r>
            <a:r>
              <a:rPr lang="en-US" dirty="0" err="1"/>
              <a:t>încurajați</a:t>
            </a:r>
            <a:r>
              <a:rPr lang="en-US" dirty="0"/>
              <a:t> </a:t>
            </a:r>
            <a:r>
              <a:rPr lang="en-US" dirty="0" err="1"/>
              <a:t>să</a:t>
            </a:r>
            <a:r>
              <a:rPr lang="en-US" dirty="0"/>
              <a:t> le </a:t>
            </a:r>
            <a:r>
              <a:rPr lang="en-US" dirty="0" err="1"/>
              <a:t>utilizeze</a:t>
            </a:r>
            <a:r>
              <a:rPr lang="en-US" dirty="0"/>
              <a:t> </a:t>
            </a:r>
            <a:r>
              <a:rPr lang="en-US" dirty="0" err="1"/>
              <a:t>în</a:t>
            </a:r>
            <a:r>
              <a:rPr lang="en-US" dirty="0"/>
              <a:t> </a:t>
            </a:r>
            <a:r>
              <a:rPr lang="en-US" dirty="0" err="1"/>
              <a:t>agricultură</a:t>
            </a:r>
            <a:r>
              <a:rPr lang="en-US" dirty="0"/>
              <a:t> </a:t>
            </a:r>
            <a:r>
              <a:rPr lang="en-US" dirty="0" err="1"/>
              <a:t>și</a:t>
            </a:r>
            <a:r>
              <a:rPr lang="en-US" dirty="0"/>
              <a:t> </a:t>
            </a:r>
            <a:r>
              <a:rPr lang="en-US" dirty="0" err="1"/>
              <a:t>în</a:t>
            </a:r>
            <a:r>
              <a:rPr lang="en-US" dirty="0"/>
              <a:t> </a:t>
            </a:r>
            <a:r>
              <a:rPr lang="en-US" dirty="0" err="1"/>
              <a:t>zonele</a:t>
            </a:r>
            <a:r>
              <a:rPr lang="en-US" dirty="0"/>
              <a:t> </a:t>
            </a:r>
            <a:r>
              <a:rPr lang="en-US" dirty="0" err="1"/>
              <a:t>rurale</a:t>
            </a:r>
            <a:r>
              <a:rPr lang="en-US" dirty="0"/>
              <a:t>.</a:t>
            </a:r>
          </a:p>
          <a:p>
            <a:pPr lvl="0">
              <a:spcBef>
                <a:spcPts val="600"/>
              </a:spcBef>
            </a:pPr>
            <a:r>
              <a:rPr lang="ro-RO" b="1" dirty="0">
                <a:solidFill>
                  <a:prstClr val="black"/>
                </a:solidFill>
              </a:rPr>
              <a:t>Beneficiari:</a:t>
            </a:r>
          </a:p>
          <a:p>
            <a:r>
              <a:rPr lang="ro-RO" dirty="0"/>
              <a:t>Entități/consorții, publice sau private care îndeplinesc criteriile de eligibilitate și de selecție.</a:t>
            </a:r>
          </a:p>
          <a:p>
            <a:pPr>
              <a:spcBef>
                <a:spcPts val="600"/>
              </a:spcBef>
            </a:pPr>
            <a:r>
              <a:rPr lang="ro-RO" b="1" dirty="0"/>
              <a:t>Beneficiarii finali:</a:t>
            </a:r>
          </a:p>
          <a:p>
            <a:pPr lvl="1"/>
            <a:r>
              <a:rPr lang="ro-RO" dirty="0"/>
              <a:t>• </a:t>
            </a:r>
            <a:r>
              <a:rPr lang="ro-RO" b="1" dirty="0"/>
              <a:t>fermieri, inclusiv cooperative și grupuri de producători</a:t>
            </a:r>
            <a:r>
              <a:rPr lang="ro-RO" dirty="0"/>
              <a:t>, </a:t>
            </a:r>
            <a:r>
              <a:rPr lang="ro-RO" dirty="0" err="1"/>
              <a:t>prioritizarea</a:t>
            </a:r>
            <a:r>
              <a:rPr lang="ro-RO" dirty="0"/>
              <a:t> acestora fiind următoarea: </a:t>
            </a:r>
            <a:r>
              <a:rPr lang="en-US" b="1" i="1" dirty="0"/>
              <a:t>c</a:t>
            </a:r>
            <a:r>
              <a:rPr lang="ro-RO" b="1" i="1" dirty="0"/>
              <a:t>el puțin 50% din beneficiarii finali vor fi reprezentați de tinerii fermieri și fermierii care dețin ferme mici</a:t>
            </a:r>
            <a:r>
              <a:rPr lang="en-US" i="1" dirty="0"/>
              <a:t>;</a:t>
            </a:r>
            <a:endParaRPr lang="ro-RO" i="1" dirty="0"/>
          </a:p>
          <a:p>
            <a:pPr lvl="1"/>
            <a:r>
              <a:rPr lang="ro-RO" dirty="0"/>
              <a:t>• consilierii agricoli așa cum sunt definiți în capitolul 2.1 din cadrul PNS.</a:t>
            </a:r>
          </a:p>
          <a:p>
            <a:pPr marL="285750" indent="-285750">
              <a:buFont typeface="Wingdings" panose="05000000000000000000" pitchFamily="2" charset="2"/>
              <a:buChar char="Ø"/>
            </a:pPr>
            <a:endParaRPr lang="ro-RO" dirty="0"/>
          </a:p>
          <a:p>
            <a:endParaRPr lang="ro-RO" sz="800" dirty="0"/>
          </a:p>
          <a:p>
            <a:pPr algn="just"/>
            <a:r>
              <a:rPr lang="ro-RO" b="1" dirty="0"/>
              <a:t> </a:t>
            </a:r>
          </a:p>
        </p:txBody>
      </p:sp>
    </p:spTree>
    <p:extLst>
      <p:ext uri="{BB962C8B-B14F-4D97-AF65-F5344CB8AC3E}">
        <p14:creationId xmlns:p14="http://schemas.microsoft.com/office/powerpoint/2010/main" val="42345427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88</a:t>
            </a:fld>
            <a:endParaRPr lang="ro-RO" dirty="0"/>
          </a:p>
        </p:txBody>
      </p:sp>
      <p:sp>
        <p:nvSpPr>
          <p:cNvPr id="3" name="Rectangle 2"/>
          <p:cNvSpPr/>
          <p:nvPr/>
        </p:nvSpPr>
        <p:spPr>
          <a:xfrm>
            <a:off x="589936" y="1064568"/>
            <a:ext cx="11187024" cy="5155257"/>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37</a:t>
            </a:r>
            <a:r>
              <a:rPr lang="en-US" b="1" u="sng" dirty="0">
                <a:solidFill>
                  <a:srgbClr val="0070C0"/>
                </a:solidFill>
              </a:rPr>
              <a:t> –</a:t>
            </a:r>
            <a:r>
              <a:rPr lang="ro-RO" b="1" u="sng" dirty="0">
                <a:solidFill>
                  <a:srgbClr val="0070C0"/>
                </a:solidFill>
              </a:rPr>
              <a:t> Transfer de cunoștințe</a:t>
            </a:r>
            <a:r>
              <a:rPr lang="en-US" b="1" dirty="0">
                <a:solidFill>
                  <a:srgbClr val="0070C0"/>
                </a:solidFill>
              </a:rPr>
              <a:t>					</a:t>
            </a:r>
            <a:r>
              <a:rPr lang="ro-RO" b="1" i="1" dirty="0">
                <a:solidFill>
                  <a:srgbClr val="0070C0"/>
                </a:solidFill>
              </a:rPr>
              <a:t>Alocare publică</a:t>
            </a:r>
            <a:r>
              <a:rPr lang="en-US" b="1" i="1" dirty="0">
                <a:solidFill>
                  <a:srgbClr val="0070C0"/>
                </a:solidFill>
              </a:rPr>
              <a:t>: </a:t>
            </a:r>
            <a:r>
              <a:rPr lang="ro-RO" b="1" i="1" dirty="0">
                <a:solidFill>
                  <a:srgbClr val="0070C0"/>
                </a:solidFill>
              </a:rPr>
              <a:t>6.000.000</a:t>
            </a:r>
            <a:r>
              <a:rPr lang="en-US" b="1" i="1" dirty="0">
                <a:solidFill>
                  <a:srgbClr val="0070C0"/>
                </a:solidFill>
              </a:rPr>
              <a:t> Euro</a:t>
            </a:r>
            <a:endParaRPr lang="ro-RO" b="1" i="1" dirty="0">
              <a:solidFill>
                <a:srgbClr val="0070C0"/>
              </a:solidFill>
            </a:endParaRPr>
          </a:p>
          <a:p>
            <a:pPr algn="just">
              <a:spcBef>
                <a:spcPts val="600"/>
              </a:spcBef>
            </a:pPr>
            <a:r>
              <a:rPr lang="ro-RO" b="1" dirty="0" smtClean="0"/>
              <a:t>Tip </a:t>
            </a:r>
            <a:r>
              <a:rPr lang="ro-RO" b="1" dirty="0"/>
              <a:t>de sprijin: </a:t>
            </a:r>
            <a:r>
              <a:rPr lang="ro-RO" dirty="0"/>
              <a:t>Prin procedura de achiziție publică derulată în cadrul măsurii de Asistență tehnică din PNDR 2014-2020, a fost elaborată Metodologia privind determinarea costului unitar standard, care va fi utilizat în cadrul intervenției DR 37 - Transfer de cunoștințe. Astfel, au fost determinate trei tipuri de costuri unitare standard pentru transfer de cunoștințe, respectiv:</a:t>
            </a:r>
          </a:p>
          <a:p>
            <a:pPr lvl="2"/>
            <a:r>
              <a:rPr lang="ro-RO" dirty="0"/>
              <a:t>-</a:t>
            </a:r>
            <a:r>
              <a:rPr lang="en-US" dirty="0"/>
              <a:t> </a:t>
            </a:r>
            <a:r>
              <a:rPr lang="ro-RO" dirty="0"/>
              <a:t>Cost Unitar Standard A</a:t>
            </a:r>
            <a:r>
              <a:rPr lang="en-US" dirty="0"/>
              <a:t> </a:t>
            </a:r>
            <a:r>
              <a:rPr lang="ro-RO" dirty="0"/>
              <a:t>- față în față cu cazare, în valoare de</a:t>
            </a:r>
            <a:r>
              <a:rPr lang="ro-RO" b="1" dirty="0"/>
              <a:t> 94 €/zi/beneficiar</a:t>
            </a:r>
            <a:r>
              <a:rPr lang="ro-RO" dirty="0"/>
              <a:t>;</a:t>
            </a:r>
          </a:p>
          <a:p>
            <a:pPr lvl="2"/>
            <a:r>
              <a:rPr lang="ro-RO" dirty="0"/>
              <a:t>-</a:t>
            </a:r>
            <a:r>
              <a:rPr lang="en-US" dirty="0"/>
              <a:t> </a:t>
            </a:r>
            <a:r>
              <a:rPr lang="ro-RO" dirty="0"/>
              <a:t>Cost Unitar Standard B</a:t>
            </a:r>
            <a:r>
              <a:rPr lang="en-US" dirty="0"/>
              <a:t> </a:t>
            </a:r>
            <a:r>
              <a:rPr lang="ro-RO" dirty="0"/>
              <a:t>- față în față fără cazare, în valoare de</a:t>
            </a:r>
            <a:r>
              <a:rPr lang="ro-RO" b="1" dirty="0"/>
              <a:t> 67 €/zi/beneficiar;</a:t>
            </a:r>
          </a:p>
          <a:p>
            <a:pPr lvl="2"/>
            <a:r>
              <a:rPr lang="ro-RO" dirty="0"/>
              <a:t>-</a:t>
            </a:r>
            <a:r>
              <a:rPr lang="en-US" dirty="0"/>
              <a:t> </a:t>
            </a:r>
            <a:r>
              <a:rPr lang="ro-RO" dirty="0"/>
              <a:t>Cost Unitar Standard C</a:t>
            </a:r>
            <a:r>
              <a:rPr lang="en-US" dirty="0"/>
              <a:t> </a:t>
            </a:r>
            <a:r>
              <a:rPr lang="ro-RO" dirty="0"/>
              <a:t>- online, în valoare de </a:t>
            </a:r>
            <a:r>
              <a:rPr lang="ro-RO" b="1" dirty="0"/>
              <a:t>21 €/zi/beneficiar</a:t>
            </a:r>
            <a:r>
              <a:rPr lang="ro-RO" dirty="0"/>
              <a:t>.</a:t>
            </a:r>
          </a:p>
          <a:p>
            <a:r>
              <a:rPr lang="ro-RO" dirty="0" smtClean="0"/>
              <a:t>Intensitatea </a:t>
            </a:r>
            <a:r>
              <a:rPr lang="ro-RO" dirty="0"/>
              <a:t>sprijinului public nerambursabil va fi raportată la costurile eligibile per proiect și poate acoperi </a:t>
            </a:r>
            <a:r>
              <a:rPr lang="ro-RO" b="1" dirty="0"/>
              <a:t>maximum 100%</a:t>
            </a:r>
            <a:r>
              <a:rPr lang="ro-RO" dirty="0"/>
              <a:t> din costurile eligibile</a:t>
            </a:r>
            <a:r>
              <a:rPr lang="ro-RO" dirty="0" smtClean="0"/>
              <a:t>.</a:t>
            </a:r>
            <a:endParaRPr lang="en-US" sz="800" dirty="0"/>
          </a:p>
          <a:p>
            <a:endParaRPr lang="en-US" dirty="0"/>
          </a:p>
          <a:p>
            <a:r>
              <a:rPr lang="en-US" b="1" u="sng" dirty="0" err="1">
                <a:solidFill>
                  <a:srgbClr val="0070C0"/>
                </a:solidFill>
              </a:rPr>
              <a:t>Condiții</a:t>
            </a:r>
            <a:r>
              <a:rPr lang="en-US" b="1" u="sng" dirty="0">
                <a:solidFill>
                  <a:srgbClr val="0070C0"/>
                </a:solidFill>
              </a:rPr>
              <a:t> de </a:t>
            </a:r>
            <a:r>
              <a:rPr lang="en-US" b="1" u="sng" dirty="0" err="1">
                <a:solidFill>
                  <a:srgbClr val="0070C0"/>
                </a:solidFill>
              </a:rPr>
              <a:t>eligibilitate</a:t>
            </a:r>
            <a:endParaRPr lang="en-US" b="1" u="sng" dirty="0">
              <a:solidFill>
                <a:srgbClr val="0070C0"/>
              </a:solidFill>
            </a:endParaRPr>
          </a:p>
          <a:p>
            <a:r>
              <a:rPr lang="en-US" dirty="0"/>
              <a:t> </a:t>
            </a:r>
            <a:r>
              <a:rPr lang="en-US" dirty="0" err="1" smtClean="0"/>
              <a:t>Solicitantul</a:t>
            </a:r>
            <a:r>
              <a:rPr lang="en-US" dirty="0" smtClean="0"/>
              <a:t> </a:t>
            </a:r>
            <a:r>
              <a:rPr lang="en-US" dirty="0" err="1"/>
              <a:t>este</a:t>
            </a:r>
            <a:r>
              <a:rPr lang="en-US" dirty="0"/>
              <a:t> </a:t>
            </a:r>
            <a:r>
              <a:rPr lang="en-US" dirty="0" err="1"/>
              <a:t>entitate</a:t>
            </a:r>
            <a:r>
              <a:rPr lang="en-US" dirty="0"/>
              <a:t>/</a:t>
            </a:r>
            <a:r>
              <a:rPr lang="en-US" dirty="0" err="1"/>
              <a:t>consorțiu</a:t>
            </a:r>
            <a:r>
              <a:rPr lang="en-US" dirty="0"/>
              <a:t>, public </a:t>
            </a:r>
            <a:r>
              <a:rPr lang="en-US" dirty="0" err="1"/>
              <a:t>sau</a:t>
            </a:r>
            <a:r>
              <a:rPr lang="en-US" dirty="0"/>
              <a:t> </a:t>
            </a:r>
            <a:r>
              <a:rPr lang="en-US" dirty="0" err="1"/>
              <a:t>privat</a:t>
            </a:r>
            <a:r>
              <a:rPr lang="en-US" dirty="0"/>
              <a:t>, </a:t>
            </a:r>
            <a:r>
              <a:rPr lang="en-US" dirty="0" err="1"/>
              <a:t>constituită</a:t>
            </a:r>
            <a:r>
              <a:rPr lang="en-US" dirty="0"/>
              <a:t> </a:t>
            </a:r>
            <a:r>
              <a:rPr lang="en-US" dirty="0" err="1"/>
              <a:t>în</a:t>
            </a:r>
            <a:r>
              <a:rPr lang="en-US" dirty="0"/>
              <a:t> </a:t>
            </a:r>
            <a:r>
              <a:rPr lang="en-US" dirty="0" err="1"/>
              <a:t>conformitate</a:t>
            </a:r>
            <a:r>
              <a:rPr lang="en-US" dirty="0"/>
              <a:t> cu </a:t>
            </a:r>
            <a:r>
              <a:rPr lang="en-US" dirty="0" err="1"/>
              <a:t>legislaţia</a:t>
            </a:r>
            <a:r>
              <a:rPr lang="en-US" dirty="0"/>
              <a:t> </a:t>
            </a:r>
            <a:r>
              <a:rPr lang="en-US" dirty="0" err="1"/>
              <a:t>în</a:t>
            </a:r>
            <a:r>
              <a:rPr lang="en-US" dirty="0"/>
              <a:t> </a:t>
            </a:r>
            <a:r>
              <a:rPr lang="en-US" dirty="0" err="1"/>
              <a:t>vigoare</a:t>
            </a:r>
            <a:r>
              <a:rPr lang="en-US" dirty="0"/>
              <a:t> din </a:t>
            </a:r>
            <a:r>
              <a:rPr lang="en-US" dirty="0" err="1"/>
              <a:t>România</a:t>
            </a:r>
            <a:r>
              <a:rPr lang="en-US" dirty="0"/>
              <a:t>;</a:t>
            </a:r>
          </a:p>
          <a:p>
            <a:pPr marL="742950" lvl="1" indent="-285750">
              <a:buFont typeface="Arial" panose="020B0604020202020204" pitchFamily="34" charset="0"/>
              <a:buChar char="•"/>
            </a:pPr>
            <a:r>
              <a:rPr lang="en-US" dirty="0" err="1" smtClean="0"/>
              <a:t>Solicitantul</a:t>
            </a:r>
            <a:r>
              <a:rPr lang="en-US" dirty="0" smtClean="0"/>
              <a:t> </a:t>
            </a:r>
            <a:r>
              <a:rPr lang="en-US" dirty="0"/>
              <a:t>are </a:t>
            </a:r>
            <a:r>
              <a:rPr lang="en-US" dirty="0" err="1"/>
              <a:t>prevăzut</a:t>
            </a:r>
            <a:r>
              <a:rPr lang="en-US" dirty="0"/>
              <a:t> </a:t>
            </a:r>
            <a:r>
              <a:rPr lang="en-US" dirty="0" err="1"/>
              <a:t>în</a:t>
            </a:r>
            <a:r>
              <a:rPr lang="en-US" dirty="0"/>
              <a:t> </a:t>
            </a:r>
            <a:r>
              <a:rPr lang="en-US" dirty="0" err="1"/>
              <a:t>obiectul</a:t>
            </a:r>
            <a:r>
              <a:rPr lang="en-US" dirty="0"/>
              <a:t> de </a:t>
            </a:r>
            <a:r>
              <a:rPr lang="en-US" dirty="0" err="1"/>
              <a:t>activitate</a:t>
            </a:r>
            <a:r>
              <a:rPr lang="en-US" dirty="0"/>
              <a:t> </a:t>
            </a:r>
            <a:r>
              <a:rPr lang="en-US" dirty="0" err="1"/>
              <a:t>activități</a:t>
            </a:r>
            <a:r>
              <a:rPr lang="en-US" dirty="0"/>
              <a:t> </a:t>
            </a:r>
            <a:r>
              <a:rPr lang="en-US" dirty="0" err="1"/>
              <a:t>specifice</a:t>
            </a:r>
            <a:r>
              <a:rPr lang="en-US" dirty="0"/>
              <a:t> </a:t>
            </a:r>
            <a:r>
              <a:rPr lang="en-US" dirty="0" err="1"/>
              <a:t>domeniului</a:t>
            </a:r>
            <a:r>
              <a:rPr lang="en-US" dirty="0"/>
              <a:t> de </a:t>
            </a:r>
            <a:r>
              <a:rPr lang="en-US" dirty="0" err="1"/>
              <a:t>formare</a:t>
            </a:r>
            <a:r>
              <a:rPr lang="en-US" dirty="0"/>
              <a:t> </a:t>
            </a:r>
            <a:r>
              <a:rPr lang="en-US" dirty="0" err="1"/>
              <a:t>profesională</a:t>
            </a:r>
            <a:r>
              <a:rPr lang="en-US" dirty="0"/>
              <a:t>;</a:t>
            </a:r>
          </a:p>
          <a:p>
            <a:pPr marL="742950" lvl="1" indent="-285750">
              <a:buFont typeface="Arial" panose="020B0604020202020204" pitchFamily="34" charset="0"/>
              <a:buChar char="•"/>
            </a:pPr>
            <a:r>
              <a:rPr lang="en-US" dirty="0" err="1" smtClean="0"/>
              <a:t>Solicitantul</a:t>
            </a:r>
            <a:r>
              <a:rPr lang="en-US" dirty="0" smtClean="0"/>
              <a:t> </a:t>
            </a:r>
            <a:r>
              <a:rPr lang="en-US" dirty="0" err="1"/>
              <a:t>dispune</a:t>
            </a:r>
            <a:r>
              <a:rPr lang="en-US" dirty="0"/>
              <a:t> de personal cu </a:t>
            </a:r>
            <a:r>
              <a:rPr lang="en-US" dirty="0" err="1"/>
              <a:t>expertiză</a:t>
            </a:r>
            <a:r>
              <a:rPr lang="en-US" dirty="0"/>
              <a:t> </a:t>
            </a:r>
            <a:r>
              <a:rPr lang="en-US" dirty="0" err="1"/>
              <a:t>necesară</a:t>
            </a:r>
            <a:r>
              <a:rPr lang="en-US" dirty="0"/>
              <a:t>;</a:t>
            </a:r>
          </a:p>
          <a:p>
            <a:pPr marL="742950" lvl="1" indent="-285750">
              <a:buFont typeface="Arial" panose="020B0604020202020204" pitchFamily="34" charset="0"/>
              <a:buChar char="•"/>
            </a:pPr>
            <a:r>
              <a:rPr lang="en-US" dirty="0" err="1" smtClean="0"/>
              <a:t>Solicitantul</a:t>
            </a:r>
            <a:r>
              <a:rPr lang="en-US" dirty="0" smtClean="0"/>
              <a:t> </a:t>
            </a:r>
            <a:r>
              <a:rPr lang="en-US" dirty="0"/>
              <a:t>nu </a:t>
            </a:r>
            <a:r>
              <a:rPr lang="en-US" dirty="0" err="1"/>
              <a:t>este</a:t>
            </a:r>
            <a:r>
              <a:rPr lang="en-US" dirty="0"/>
              <a:t> </a:t>
            </a:r>
            <a:r>
              <a:rPr lang="en-US" dirty="0" err="1"/>
              <a:t>în</a:t>
            </a:r>
            <a:r>
              <a:rPr lang="en-US" dirty="0"/>
              <a:t> stare de </a:t>
            </a:r>
            <a:r>
              <a:rPr lang="en-US" dirty="0" err="1"/>
              <a:t>faliment</a:t>
            </a:r>
            <a:r>
              <a:rPr lang="en-US" dirty="0"/>
              <a:t> </a:t>
            </a:r>
            <a:r>
              <a:rPr lang="en-US" dirty="0" err="1"/>
              <a:t>ori</a:t>
            </a:r>
            <a:r>
              <a:rPr lang="en-US" dirty="0"/>
              <a:t> </a:t>
            </a:r>
            <a:r>
              <a:rPr lang="en-US" dirty="0" err="1"/>
              <a:t>lichidare</a:t>
            </a:r>
            <a:r>
              <a:rPr lang="en-US" dirty="0"/>
              <a:t>;</a:t>
            </a:r>
          </a:p>
          <a:p>
            <a:pPr marL="742950" lvl="1" indent="-285750">
              <a:buFont typeface="Arial" panose="020B0604020202020204" pitchFamily="34" charset="0"/>
              <a:buChar char="•"/>
            </a:pPr>
            <a:r>
              <a:rPr lang="en-US" dirty="0" err="1" smtClean="0"/>
              <a:t>Solicitantul</a:t>
            </a:r>
            <a:r>
              <a:rPr lang="en-US" dirty="0" smtClean="0"/>
              <a:t> </a:t>
            </a:r>
            <a:r>
              <a:rPr lang="en-US" dirty="0" err="1"/>
              <a:t>şi</a:t>
            </a:r>
            <a:r>
              <a:rPr lang="en-US" dirty="0"/>
              <a:t>-a </a:t>
            </a:r>
            <a:r>
              <a:rPr lang="en-US" dirty="0" err="1"/>
              <a:t>îndeplinit</a:t>
            </a:r>
            <a:r>
              <a:rPr lang="en-US" dirty="0"/>
              <a:t> </a:t>
            </a:r>
            <a:r>
              <a:rPr lang="en-US" dirty="0" err="1"/>
              <a:t>obligaţiile</a:t>
            </a:r>
            <a:r>
              <a:rPr lang="en-US" dirty="0"/>
              <a:t> de </a:t>
            </a:r>
            <a:r>
              <a:rPr lang="en-US" dirty="0" err="1"/>
              <a:t>plată</a:t>
            </a:r>
            <a:r>
              <a:rPr lang="en-US" dirty="0"/>
              <a:t> a </a:t>
            </a:r>
            <a:r>
              <a:rPr lang="en-US" dirty="0" err="1"/>
              <a:t>impozitelor</a:t>
            </a:r>
            <a:r>
              <a:rPr lang="en-US" dirty="0"/>
              <a:t>, </a:t>
            </a:r>
            <a:r>
              <a:rPr lang="en-US" dirty="0" err="1"/>
              <a:t>taxelor</a:t>
            </a:r>
            <a:r>
              <a:rPr lang="en-US" dirty="0"/>
              <a:t> </a:t>
            </a:r>
            <a:r>
              <a:rPr lang="en-US" dirty="0" err="1"/>
              <a:t>şi</a:t>
            </a:r>
            <a:r>
              <a:rPr lang="en-US" dirty="0"/>
              <a:t> </a:t>
            </a:r>
            <a:r>
              <a:rPr lang="en-US" dirty="0" err="1"/>
              <a:t>contribuţiilor</a:t>
            </a:r>
            <a:r>
              <a:rPr lang="en-US" dirty="0"/>
              <a:t> de </a:t>
            </a:r>
            <a:r>
              <a:rPr lang="en-US" dirty="0" err="1"/>
              <a:t>asigurări</a:t>
            </a:r>
            <a:r>
              <a:rPr lang="en-US" dirty="0"/>
              <a:t> </a:t>
            </a:r>
            <a:r>
              <a:rPr lang="en-US" dirty="0" err="1"/>
              <a:t>sociale</a:t>
            </a:r>
            <a:r>
              <a:rPr lang="en-US" dirty="0"/>
              <a:t> </a:t>
            </a:r>
            <a:r>
              <a:rPr lang="en-US" dirty="0" err="1"/>
              <a:t>către</a:t>
            </a:r>
            <a:r>
              <a:rPr lang="en-US" dirty="0"/>
              <a:t> </a:t>
            </a:r>
            <a:r>
              <a:rPr lang="en-US" dirty="0" err="1"/>
              <a:t>bugetul</a:t>
            </a:r>
            <a:r>
              <a:rPr lang="en-US" dirty="0"/>
              <a:t> de stat</a:t>
            </a:r>
            <a:r>
              <a:rPr lang="en-US" dirty="0" smtClean="0"/>
              <a:t>;</a:t>
            </a:r>
            <a:endParaRPr lang="ro-RO" sz="800" dirty="0"/>
          </a:p>
        </p:txBody>
      </p:sp>
    </p:spTree>
    <p:extLst>
      <p:ext uri="{BB962C8B-B14F-4D97-AF65-F5344CB8AC3E}">
        <p14:creationId xmlns:p14="http://schemas.microsoft.com/office/powerpoint/2010/main" val="3809324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89</a:t>
            </a:fld>
            <a:endParaRPr lang="ro-RO" dirty="0"/>
          </a:p>
        </p:txBody>
      </p:sp>
      <p:sp>
        <p:nvSpPr>
          <p:cNvPr id="3" name="Rectangle 2"/>
          <p:cNvSpPr/>
          <p:nvPr/>
        </p:nvSpPr>
        <p:spPr>
          <a:xfrm>
            <a:off x="720435" y="1197306"/>
            <a:ext cx="10806548" cy="4878259"/>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38</a:t>
            </a:r>
            <a:r>
              <a:rPr lang="en-US" b="1" u="sng" dirty="0">
                <a:solidFill>
                  <a:srgbClr val="0070C0"/>
                </a:solidFill>
              </a:rPr>
              <a:t> –</a:t>
            </a:r>
            <a:r>
              <a:rPr lang="ro-RO" b="1" u="sng" dirty="0">
                <a:solidFill>
                  <a:srgbClr val="0070C0"/>
                </a:solidFill>
              </a:rPr>
              <a:t> Consiliere în afaceri agricole</a:t>
            </a:r>
            <a:r>
              <a:rPr lang="en-US" b="1" dirty="0">
                <a:solidFill>
                  <a:srgbClr val="0070C0"/>
                </a:solidFill>
              </a:rPr>
              <a:t> 					</a:t>
            </a:r>
            <a:r>
              <a:rPr lang="ro-RO" b="1" i="1" dirty="0">
                <a:solidFill>
                  <a:srgbClr val="0070C0"/>
                </a:solidFill>
              </a:rPr>
              <a:t>Alocare publică</a:t>
            </a:r>
            <a:r>
              <a:rPr lang="en-US" b="1" i="1" dirty="0">
                <a:solidFill>
                  <a:srgbClr val="0070C0"/>
                </a:solidFill>
              </a:rPr>
              <a:t>: 4</a:t>
            </a:r>
            <a:r>
              <a:rPr lang="ro-RO" b="1" i="1" dirty="0">
                <a:solidFill>
                  <a:srgbClr val="0070C0"/>
                </a:solidFill>
              </a:rPr>
              <a:t>.</a:t>
            </a:r>
            <a:r>
              <a:rPr lang="en-US" b="1" i="1" dirty="0">
                <a:solidFill>
                  <a:srgbClr val="0070C0"/>
                </a:solidFill>
              </a:rPr>
              <a:t>040</a:t>
            </a:r>
            <a:r>
              <a:rPr lang="ro-RO" b="1" i="1" dirty="0">
                <a:solidFill>
                  <a:srgbClr val="0070C0"/>
                </a:solidFill>
              </a:rPr>
              <a:t>.</a:t>
            </a:r>
            <a:r>
              <a:rPr lang="en-US" b="1" i="1" dirty="0">
                <a:solidFill>
                  <a:srgbClr val="0070C0"/>
                </a:solidFill>
              </a:rPr>
              <a:t>715 Euro</a:t>
            </a:r>
          </a:p>
          <a:p>
            <a:pPr>
              <a:spcBef>
                <a:spcPts val="600"/>
              </a:spcBef>
            </a:pPr>
            <a:r>
              <a:rPr lang="en-US" dirty="0" err="1"/>
              <a:t>Consilierea</a:t>
            </a:r>
            <a:r>
              <a:rPr lang="en-US" dirty="0"/>
              <a:t> </a:t>
            </a:r>
            <a:r>
              <a:rPr lang="en-US" dirty="0" err="1"/>
              <a:t>în</a:t>
            </a:r>
            <a:r>
              <a:rPr lang="en-US" dirty="0"/>
              <a:t> </a:t>
            </a:r>
            <a:r>
              <a:rPr lang="en-US" dirty="0" err="1"/>
              <a:t>afaceri</a:t>
            </a:r>
            <a:r>
              <a:rPr lang="en-US" dirty="0"/>
              <a:t> </a:t>
            </a:r>
            <a:r>
              <a:rPr lang="en-US" dirty="0" err="1"/>
              <a:t>agricole</a:t>
            </a:r>
            <a:r>
              <a:rPr lang="en-US" dirty="0"/>
              <a:t> </a:t>
            </a:r>
            <a:r>
              <a:rPr lang="en-US" dirty="0" err="1"/>
              <a:t>urmărește</a:t>
            </a:r>
            <a:r>
              <a:rPr lang="en-US" dirty="0"/>
              <a:t> </a:t>
            </a:r>
            <a:r>
              <a:rPr lang="en-US" dirty="0" err="1"/>
              <a:t>furnizarea</a:t>
            </a:r>
            <a:r>
              <a:rPr lang="en-US" dirty="0"/>
              <a:t> de </a:t>
            </a:r>
            <a:r>
              <a:rPr lang="en-US" dirty="0" err="1"/>
              <a:t>servicii</a:t>
            </a:r>
            <a:r>
              <a:rPr lang="en-US" dirty="0"/>
              <a:t> de </a:t>
            </a:r>
            <a:r>
              <a:rPr lang="en-US" dirty="0" err="1"/>
              <a:t>consiliere</a:t>
            </a:r>
            <a:r>
              <a:rPr lang="en-US" dirty="0"/>
              <a:t> de </a:t>
            </a:r>
            <a:r>
              <a:rPr lang="en-US" dirty="0" err="1"/>
              <a:t>înaltă</a:t>
            </a:r>
            <a:r>
              <a:rPr lang="en-US" dirty="0"/>
              <a:t> </a:t>
            </a:r>
            <a:r>
              <a:rPr lang="en-US" dirty="0" err="1"/>
              <a:t>calitate</a:t>
            </a:r>
            <a:r>
              <a:rPr lang="en-US" dirty="0"/>
              <a:t>, </a:t>
            </a:r>
            <a:r>
              <a:rPr lang="en-US" dirty="0" err="1"/>
              <a:t>independentă</a:t>
            </a:r>
            <a:r>
              <a:rPr lang="en-US" dirty="0"/>
              <a:t> </a:t>
            </a:r>
            <a:r>
              <a:rPr lang="en-US" dirty="0" err="1"/>
              <a:t>și</a:t>
            </a:r>
            <a:r>
              <a:rPr lang="en-US" dirty="0"/>
              <a:t> </a:t>
            </a:r>
            <a:r>
              <a:rPr lang="en-US" dirty="0" err="1"/>
              <a:t>orientată</a:t>
            </a:r>
            <a:r>
              <a:rPr lang="en-US" dirty="0"/>
              <a:t> </a:t>
            </a:r>
            <a:r>
              <a:rPr lang="en-US" dirty="0" err="1"/>
              <a:t>către</a:t>
            </a:r>
            <a:r>
              <a:rPr lang="en-US" dirty="0"/>
              <a:t> </a:t>
            </a:r>
            <a:r>
              <a:rPr lang="en-US" dirty="0" err="1"/>
              <a:t>grupul</a:t>
            </a:r>
            <a:r>
              <a:rPr lang="en-US" dirty="0"/>
              <a:t> </a:t>
            </a:r>
            <a:r>
              <a:rPr lang="en-US" dirty="0" err="1"/>
              <a:t>țintă</a:t>
            </a:r>
            <a:r>
              <a:rPr lang="en-US" dirty="0"/>
              <a:t>, </a:t>
            </a:r>
            <a:r>
              <a:rPr lang="en-US" dirty="0" err="1"/>
              <a:t>în</a:t>
            </a:r>
            <a:r>
              <a:rPr lang="en-US" dirty="0"/>
              <a:t> </a:t>
            </a:r>
            <a:r>
              <a:rPr lang="en-US" dirty="0" err="1"/>
              <a:t>scopul</a:t>
            </a:r>
            <a:r>
              <a:rPr lang="en-US" dirty="0"/>
              <a:t> </a:t>
            </a:r>
            <a:r>
              <a:rPr lang="en-US" dirty="0" err="1"/>
              <a:t>îmbunătățirii</a:t>
            </a:r>
            <a:r>
              <a:rPr lang="en-US" dirty="0"/>
              <a:t> </a:t>
            </a:r>
            <a:r>
              <a:rPr lang="en-US" dirty="0" err="1"/>
              <a:t>managementului</a:t>
            </a:r>
            <a:r>
              <a:rPr lang="en-US" dirty="0"/>
              <a:t> </a:t>
            </a:r>
            <a:r>
              <a:rPr lang="en-US" dirty="0" err="1"/>
              <a:t>durabil</a:t>
            </a:r>
            <a:r>
              <a:rPr lang="en-US" dirty="0"/>
              <a:t>, al </a:t>
            </a:r>
            <a:r>
              <a:rPr lang="en-US" dirty="0" err="1"/>
              <a:t>performanței</a:t>
            </a:r>
            <a:r>
              <a:rPr lang="en-US" dirty="0"/>
              <a:t> </a:t>
            </a:r>
            <a:r>
              <a:rPr lang="en-US" dirty="0" err="1"/>
              <a:t>economice</a:t>
            </a:r>
            <a:r>
              <a:rPr lang="en-US" dirty="0"/>
              <a:t> </a:t>
            </a:r>
            <a:r>
              <a:rPr lang="en-US" dirty="0" err="1"/>
              <a:t>și</a:t>
            </a:r>
            <a:r>
              <a:rPr lang="en-US" dirty="0"/>
              <a:t> de </a:t>
            </a:r>
            <a:r>
              <a:rPr lang="en-US" dirty="0" err="1"/>
              <a:t>mediu</a:t>
            </a:r>
            <a:r>
              <a:rPr lang="en-US" dirty="0"/>
              <a:t> a </a:t>
            </a:r>
            <a:r>
              <a:rPr lang="en-US" dirty="0" err="1"/>
              <a:t>exploatației</a:t>
            </a:r>
            <a:r>
              <a:rPr lang="en-US" dirty="0"/>
              <a:t>. </a:t>
            </a:r>
            <a:r>
              <a:rPr lang="en-US" dirty="0" err="1"/>
              <a:t>Teme</a:t>
            </a:r>
            <a:r>
              <a:rPr lang="en-US" dirty="0"/>
              <a:t> </a:t>
            </a:r>
            <a:r>
              <a:rPr lang="en-US" dirty="0" err="1"/>
              <a:t>specifice</a:t>
            </a:r>
            <a:r>
              <a:rPr lang="en-US" dirty="0"/>
              <a:t> </a:t>
            </a:r>
            <a:r>
              <a:rPr lang="en-US" dirty="0" err="1"/>
              <a:t>urm</a:t>
            </a:r>
            <a:r>
              <a:rPr lang="ro-RO" dirty="0"/>
              <a:t>ă</a:t>
            </a:r>
            <a:r>
              <a:rPr lang="en-US" dirty="0"/>
              <a:t>rite: </a:t>
            </a:r>
            <a:r>
              <a:rPr lang="en-US" dirty="0" err="1"/>
              <a:t>exemplu</a:t>
            </a:r>
            <a:r>
              <a:rPr lang="en-US" dirty="0"/>
              <a:t>, </a:t>
            </a:r>
            <a:r>
              <a:rPr lang="en-US" dirty="0" err="1"/>
              <a:t>eficiența</a:t>
            </a:r>
            <a:r>
              <a:rPr lang="en-US" dirty="0"/>
              <a:t> </a:t>
            </a:r>
            <a:r>
              <a:rPr lang="en-US" dirty="0" err="1"/>
              <a:t>energetică</a:t>
            </a:r>
            <a:r>
              <a:rPr lang="en-US" dirty="0"/>
              <a:t> </a:t>
            </a:r>
            <a:r>
              <a:rPr lang="en-US" dirty="0" err="1"/>
              <a:t>și</a:t>
            </a:r>
            <a:r>
              <a:rPr lang="en-US" dirty="0"/>
              <a:t> a </a:t>
            </a:r>
            <a:r>
              <a:rPr lang="en-US" dirty="0" err="1"/>
              <a:t>resurselor</a:t>
            </a:r>
            <a:r>
              <a:rPr lang="en-US" dirty="0"/>
              <a:t>, </a:t>
            </a:r>
            <a:r>
              <a:rPr lang="en-US" dirty="0" err="1"/>
              <a:t>energie</a:t>
            </a:r>
            <a:r>
              <a:rPr lang="en-US" dirty="0"/>
              <a:t> </a:t>
            </a:r>
            <a:r>
              <a:rPr lang="en-US" dirty="0" err="1"/>
              <a:t>regenerabilă</a:t>
            </a:r>
            <a:r>
              <a:rPr lang="en-US" dirty="0"/>
              <a:t>, </a:t>
            </a:r>
            <a:r>
              <a:rPr lang="en-US" dirty="0" err="1"/>
              <a:t>schimbările</a:t>
            </a:r>
            <a:r>
              <a:rPr lang="en-US" dirty="0"/>
              <a:t> </a:t>
            </a:r>
            <a:r>
              <a:rPr lang="en-US" dirty="0" err="1"/>
              <a:t>climatice</a:t>
            </a:r>
            <a:r>
              <a:rPr lang="en-US" dirty="0"/>
              <a:t>, </a:t>
            </a:r>
            <a:r>
              <a:rPr lang="en-US" dirty="0" err="1"/>
              <a:t>protecția</a:t>
            </a:r>
            <a:r>
              <a:rPr lang="en-US" dirty="0"/>
              <a:t> </a:t>
            </a:r>
            <a:r>
              <a:rPr lang="en-US" dirty="0" err="1"/>
              <a:t>mediului</a:t>
            </a:r>
            <a:r>
              <a:rPr lang="en-US" dirty="0"/>
              <a:t> </a:t>
            </a:r>
            <a:r>
              <a:rPr lang="en-US" dirty="0" err="1"/>
              <a:t>și</a:t>
            </a:r>
            <a:r>
              <a:rPr lang="en-US" dirty="0"/>
              <a:t> a </a:t>
            </a:r>
            <a:r>
              <a:rPr lang="en-US" dirty="0" err="1"/>
              <a:t>naturii</a:t>
            </a:r>
            <a:r>
              <a:rPr lang="en-US" dirty="0"/>
              <a:t>, </a:t>
            </a:r>
            <a:r>
              <a:rPr lang="en-US" dirty="0" err="1"/>
              <a:t>bioeconomia</a:t>
            </a:r>
            <a:r>
              <a:rPr lang="en-US" dirty="0"/>
              <a:t>, </a:t>
            </a:r>
            <a:r>
              <a:rPr lang="en-US" dirty="0" err="1"/>
              <a:t>biosecuritate</a:t>
            </a:r>
            <a:r>
              <a:rPr lang="en-US" dirty="0"/>
              <a:t> </a:t>
            </a:r>
            <a:r>
              <a:rPr lang="en-US" dirty="0" err="1"/>
              <a:t>în</a:t>
            </a:r>
            <a:r>
              <a:rPr lang="en-US" dirty="0"/>
              <a:t> </a:t>
            </a:r>
            <a:r>
              <a:rPr lang="en-US" dirty="0" err="1"/>
              <a:t>fermele</a:t>
            </a:r>
            <a:r>
              <a:rPr lang="en-US" dirty="0"/>
              <a:t> </a:t>
            </a:r>
            <a:r>
              <a:rPr lang="en-US" dirty="0" err="1"/>
              <a:t>mici</a:t>
            </a:r>
            <a:r>
              <a:rPr lang="en-US" dirty="0"/>
              <a:t> </a:t>
            </a:r>
            <a:r>
              <a:rPr lang="en-US" dirty="0" err="1"/>
              <a:t>și</a:t>
            </a:r>
            <a:r>
              <a:rPr lang="en-US" dirty="0"/>
              <a:t> </a:t>
            </a:r>
            <a:r>
              <a:rPr lang="en-US" dirty="0" err="1"/>
              <a:t>mijlocii</a:t>
            </a:r>
            <a:r>
              <a:rPr lang="en-US" dirty="0"/>
              <a:t> de </a:t>
            </a:r>
            <a:r>
              <a:rPr lang="en-US" dirty="0" err="1"/>
              <a:t>porci</a:t>
            </a:r>
            <a:r>
              <a:rPr lang="en-US" dirty="0"/>
              <a:t>, </a:t>
            </a:r>
            <a:r>
              <a:rPr lang="en-US" dirty="0" err="1"/>
              <a:t>securitatea</a:t>
            </a:r>
            <a:r>
              <a:rPr lang="en-US" dirty="0"/>
              <a:t> </a:t>
            </a:r>
            <a:r>
              <a:rPr lang="en-US" dirty="0" err="1"/>
              <a:t>și</a:t>
            </a:r>
            <a:r>
              <a:rPr lang="en-US" dirty="0"/>
              <a:t> </a:t>
            </a:r>
            <a:r>
              <a:rPr lang="en-US" dirty="0" err="1"/>
              <a:t>sănătatea</a:t>
            </a:r>
            <a:r>
              <a:rPr lang="en-US" dirty="0"/>
              <a:t> </a:t>
            </a:r>
            <a:r>
              <a:rPr lang="en-US" dirty="0" err="1"/>
              <a:t>în</a:t>
            </a:r>
            <a:r>
              <a:rPr lang="en-US" dirty="0"/>
              <a:t> </a:t>
            </a:r>
            <a:r>
              <a:rPr lang="en-US" dirty="0" err="1"/>
              <a:t>muncă</a:t>
            </a:r>
            <a:r>
              <a:rPr lang="en-US" dirty="0"/>
              <a:t> a </a:t>
            </a:r>
            <a:r>
              <a:rPr lang="en-US" dirty="0" err="1"/>
              <a:t>fermierilor</a:t>
            </a:r>
            <a:r>
              <a:rPr lang="en-US" dirty="0"/>
              <a:t>, </a:t>
            </a:r>
            <a:r>
              <a:rPr lang="en-US" dirty="0" err="1"/>
              <a:t>diversificarea</a:t>
            </a:r>
            <a:r>
              <a:rPr lang="en-US" dirty="0"/>
              <a:t> </a:t>
            </a:r>
            <a:r>
              <a:rPr lang="en-US" dirty="0" err="1"/>
              <a:t>activităților</a:t>
            </a:r>
            <a:r>
              <a:rPr lang="en-US" dirty="0"/>
              <a:t>, </a:t>
            </a:r>
            <a:r>
              <a:rPr lang="en-US" dirty="0" err="1"/>
              <a:t>inovare</a:t>
            </a:r>
            <a:r>
              <a:rPr lang="en-US" dirty="0"/>
              <a:t> </a:t>
            </a:r>
            <a:r>
              <a:rPr lang="en-US" dirty="0" err="1"/>
              <a:t>socială</a:t>
            </a:r>
            <a:r>
              <a:rPr lang="en-US" dirty="0"/>
              <a:t> </a:t>
            </a:r>
            <a:r>
              <a:rPr lang="en-US" dirty="0" err="1"/>
              <a:t>pentru</a:t>
            </a:r>
            <a:r>
              <a:rPr lang="en-US" dirty="0"/>
              <a:t> </a:t>
            </a:r>
            <a:r>
              <a:rPr lang="en-US" dirty="0" err="1"/>
              <a:t>fermieri</a:t>
            </a:r>
            <a:r>
              <a:rPr lang="en-US" dirty="0"/>
              <a:t>, </a:t>
            </a:r>
            <a:r>
              <a:rPr lang="en-US" dirty="0" err="1"/>
              <a:t>digitalizare</a:t>
            </a:r>
            <a:r>
              <a:rPr lang="en-US" dirty="0"/>
              <a:t> etc.</a:t>
            </a:r>
          </a:p>
          <a:p>
            <a:pPr lvl="0">
              <a:spcBef>
                <a:spcPts val="600"/>
              </a:spcBef>
            </a:pPr>
            <a:r>
              <a:rPr lang="ro-RO" b="1" dirty="0">
                <a:solidFill>
                  <a:prstClr val="black"/>
                </a:solidFill>
              </a:rPr>
              <a:t>Beneficiari:</a:t>
            </a:r>
          </a:p>
          <a:p>
            <a:pPr algn="just"/>
            <a:r>
              <a:rPr lang="ro-RO" dirty="0"/>
              <a:t>Solicitanții intervenției sunt </a:t>
            </a:r>
            <a:r>
              <a:rPr lang="ro-RO" b="1" dirty="0"/>
              <a:t>consilierii</a:t>
            </a:r>
            <a:r>
              <a:rPr lang="ro-RO" dirty="0"/>
              <a:t> care în urma unei proceduri de selecție realizată în sistemul AKIS, vor fi selectați și integrați în AKIS. Aceștia pot fi:</a:t>
            </a:r>
          </a:p>
          <a:p>
            <a:r>
              <a:rPr lang="en-US" dirty="0"/>
              <a:t>	- </a:t>
            </a:r>
            <a:r>
              <a:rPr lang="ro-RO" dirty="0"/>
              <a:t>persoane fizice autorizate;</a:t>
            </a:r>
          </a:p>
          <a:p>
            <a:pPr algn="just"/>
            <a:r>
              <a:rPr lang="en-US" dirty="0"/>
              <a:t>	- </a:t>
            </a:r>
            <a:r>
              <a:rPr lang="ro-RO" dirty="0"/>
              <a:t>reprezentanți ai unor entități publice și/sau private înființate conform legislației în vigoare cu </a:t>
            </a:r>
            <a:r>
              <a:rPr lang="en-US" dirty="0"/>
              <a:t>	</a:t>
            </a:r>
            <a:r>
              <a:rPr lang="ro-RO" dirty="0"/>
              <a:t>modificările și completările ulterioare.</a:t>
            </a:r>
          </a:p>
          <a:p>
            <a:pPr algn="just">
              <a:spcBef>
                <a:spcPts val="600"/>
              </a:spcBef>
            </a:pPr>
            <a:r>
              <a:rPr lang="ro-RO" b="1" dirty="0"/>
              <a:t>Beneficiarii finali ai intervenției sunt fermierii.</a:t>
            </a:r>
            <a:r>
              <a:rPr lang="en-US" b="1" dirty="0"/>
              <a:t> </a:t>
            </a:r>
            <a:r>
              <a:rPr lang="ro-RO" dirty="0"/>
              <a:t>Se va avea în vedere următoarea </a:t>
            </a:r>
            <a:r>
              <a:rPr lang="ro-RO" dirty="0" err="1"/>
              <a:t>prioritizare</a:t>
            </a:r>
            <a:r>
              <a:rPr lang="ro-RO" dirty="0"/>
              <a:t> a beneficiarilor finali: </a:t>
            </a:r>
            <a:r>
              <a:rPr lang="ro-RO" b="1" i="1" dirty="0"/>
              <a:t>cel puțin 50% din bugetul alocat intervenției va fi utilizat în consilierea tinerilor fermieri și fermierilor care dețin ferme mici și mijlocii</a:t>
            </a:r>
            <a:r>
              <a:rPr lang="ro-RO" b="1" i="1" dirty="0" smtClean="0"/>
              <a:t>.</a:t>
            </a:r>
            <a:endParaRPr lang="ro-RO" dirty="0"/>
          </a:p>
          <a:p>
            <a:endParaRPr lang="ro-RO" sz="800" dirty="0"/>
          </a:p>
        </p:txBody>
      </p:sp>
    </p:spTree>
    <p:extLst>
      <p:ext uri="{BB962C8B-B14F-4D97-AF65-F5344CB8AC3E}">
        <p14:creationId xmlns:p14="http://schemas.microsoft.com/office/powerpoint/2010/main" val="3054013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26144" y="2482098"/>
            <a:ext cx="3115265" cy="1307098"/>
          </a:xfrm>
        </p:spPr>
        <p:txBody>
          <a:bodyPr anchor="b">
            <a:normAutofit/>
          </a:bodyPr>
          <a:lstStyle/>
          <a:p>
            <a:pPr algn="ctr"/>
            <a:r>
              <a:rPr lang="it-IT" altLang="en-US" sz="3600" dirty="0">
                <a:solidFill>
                  <a:schemeClr val="accent2"/>
                </a:solidFill>
                <a:effectLst>
                  <a:outerShdw blurRad="38100" dist="38100" dir="2700000" algn="tl">
                    <a:srgbClr val="000000">
                      <a:alpha val="43137"/>
                    </a:srgbClr>
                  </a:outerShdw>
                </a:effectLst>
                <a:latin typeface="Algerian" panose="04020705040A02060702" pitchFamily="82" charset="0"/>
                <a:ea typeface="+mn-ea"/>
                <a:cs typeface="+mn-cs"/>
              </a:rPr>
              <a:t>BUGET PNS 2023-2027</a:t>
            </a:r>
          </a:p>
        </p:txBody>
      </p:sp>
      <p:graphicFrame>
        <p:nvGraphicFramePr>
          <p:cNvPr id="7188" name="Rectangle 3">
            <a:extLst>
              <a:ext uri="{FF2B5EF4-FFF2-40B4-BE49-F238E27FC236}">
                <a16:creationId xmlns:a16="http://schemas.microsoft.com/office/drawing/2014/main" id="{1967717B-2FA2-1FB2-1378-F2E9F05D6945}"/>
              </a:ext>
            </a:extLst>
          </p:cNvPr>
          <p:cNvGraphicFramePr>
            <a:graphicFrameLocks noGrp="1"/>
          </p:cNvGraphicFramePr>
          <p:nvPr>
            <p:ph idx="1"/>
            <p:extLst>
              <p:ext uri="{D42A27DB-BD31-4B8C-83A1-F6EECF244321}">
                <p14:modId xmlns:p14="http://schemas.microsoft.com/office/powerpoint/2010/main" val="2298806281"/>
              </p:ext>
            </p:extLst>
          </p:nvPr>
        </p:nvGraphicFramePr>
        <p:xfrm>
          <a:off x="4408095" y="487018"/>
          <a:ext cx="6666833" cy="57646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p:cNvSpPr>
            <a:spLocks noGrp="1"/>
          </p:cNvSpPr>
          <p:nvPr>
            <p:ph type="sldNum" sz="quarter" idx="12"/>
          </p:nvPr>
        </p:nvSpPr>
        <p:spPr>
          <a:xfrm>
            <a:off x="11704320" y="6455664"/>
            <a:ext cx="448056" cy="365125"/>
          </a:xfrm>
        </p:spPr>
        <p:txBody>
          <a:bodyP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fld id="{C4041C98-9322-4959-91A3-6B5EB0C1030A}" type="slidenum">
              <a:rPr lang="ro-RO" altLang="en-US" sz="1100">
                <a:solidFill>
                  <a:schemeClr val="tx1">
                    <a:lumMod val="50000"/>
                    <a:lumOff val="50000"/>
                  </a:schemeClr>
                </a:solidFill>
                <a:latin typeface="Constantia" panose="02030602050306030303" pitchFamily="18" charset="0"/>
              </a:rPr>
              <a:pPr eaLnBrk="1" hangingPunct="1">
                <a:spcAft>
                  <a:spcPts val="600"/>
                </a:spcAft>
              </a:pPr>
              <a:t>9</a:t>
            </a:fld>
            <a:endParaRPr lang="ro-RO" altLang="en-US" sz="1100">
              <a:solidFill>
                <a:schemeClr val="tx1">
                  <a:lumMod val="50000"/>
                  <a:lumOff val="50000"/>
                </a:schemeClr>
              </a:solidFill>
              <a:latin typeface="Constantia" panose="02030602050306030303" pitchFamily="18" charset="0"/>
            </a:endParaRPr>
          </a:p>
        </p:txBody>
      </p:sp>
    </p:spTree>
    <p:extLst>
      <p:ext uri="{BB962C8B-B14F-4D97-AF65-F5344CB8AC3E}">
        <p14:creationId xmlns:p14="http://schemas.microsoft.com/office/powerpoint/2010/main" val="2937843066"/>
      </p:ext>
    </p:extLst>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90</a:t>
            </a:fld>
            <a:endParaRPr lang="ro-RO" dirty="0"/>
          </a:p>
        </p:txBody>
      </p:sp>
      <p:sp>
        <p:nvSpPr>
          <p:cNvPr id="3" name="Rectangle 2"/>
          <p:cNvSpPr/>
          <p:nvPr/>
        </p:nvSpPr>
        <p:spPr>
          <a:xfrm>
            <a:off x="853172" y="1138312"/>
            <a:ext cx="10500628" cy="5832366"/>
          </a:xfrm>
          <a:prstGeom prst="rect">
            <a:avLst/>
          </a:prstGeom>
        </p:spPr>
        <p:txBody>
          <a:bodyPr wrap="square">
            <a:spAutoFit/>
          </a:bodyPr>
          <a:lstStyle/>
          <a:p>
            <a:pPr algn="just"/>
            <a:r>
              <a:rPr lang="en-US" b="1" u="sng" dirty="0">
                <a:solidFill>
                  <a:srgbClr val="0070C0"/>
                </a:solidFill>
              </a:rPr>
              <a:t>DR-</a:t>
            </a:r>
            <a:r>
              <a:rPr lang="ro-RO" b="1" u="sng" dirty="0">
                <a:solidFill>
                  <a:srgbClr val="0070C0"/>
                </a:solidFill>
              </a:rPr>
              <a:t>38</a:t>
            </a:r>
            <a:r>
              <a:rPr lang="en-US" b="1" u="sng" dirty="0">
                <a:solidFill>
                  <a:srgbClr val="0070C0"/>
                </a:solidFill>
              </a:rPr>
              <a:t> –</a:t>
            </a:r>
            <a:r>
              <a:rPr lang="ro-RO" b="1" u="sng" dirty="0">
                <a:solidFill>
                  <a:srgbClr val="0070C0"/>
                </a:solidFill>
              </a:rPr>
              <a:t> Consiliere în afaceri agricole</a:t>
            </a:r>
            <a:r>
              <a:rPr lang="en-US" b="1" dirty="0">
                <a:solidFill>
                  <a:srgbClr val="0070C0"/>
                </a:solidFill>
              </a:rPr>
              <a:t> 					</a:t>
            </a:r>
            <a:r>
              <a:rPr lang="ro-RO" b="1" i="1" dirty="0">
                <a:solidFill>
                  <a:srgbClr val="0070C0"/>
                </a:solidFill>
              </a:rPr>
              <a:t>Alocare publică</a:t>
            </a:r>
            <a:r>
              <a:rPr lang="en-US" b="1" i="1" dirty="0">
                <a:solidFill>
                  <a:srgbClr val="0070C0"/>
                </a:solidFill>
              </a:rPr>
              <a:t>: 4</a:t>
            </a:r>
            <a:r>
              <a:rPr lang="ro-RO" b="1" i="1" dirty="0">
                <a:solidFill>
                  <a:srgbClr val="0070C0"/>
                </a:solidFill>
              </a:rPr>
              <a:t>.</a:t>
            </a:r>
            <a:r>
              <a:rPr lang="en-US" b="1" i="1" dirty="0">
                <a:solidFill>
                  <a:srgbClr val="0070C0"/>
                </a:solidFill>
              </a:rPr>
              <a:t>040</a:t>
            </a:r>
            <a:r>
              <a:rPr lang="ro-RO" b="1" i="1" dirty="0">
                <a:solidFill>
                  <a:srgbClr val="0070C0"/>
                </a:solidFill>
              </a:rPr>
              <a:t>.</a:t>
            </a:r>
            <a:r>
              <a:rPr lang="en-US" b="1" i="1" dirty="0">
                <a:solidFill>
                  <a:srgbClr val="0070C0"/>
                </a:solidFill>
              </a:rPr>
              <a:t>715 Euro</a:t>
            </a:r>
          </a:p>
          <a:p>
            <a:pPr marL="285750" indent="-285750">
              <a:spcBef>
                <a:spcPts val="600"/>
              </a:spcBef>
              <a:buFont typeface="Wingdings" panose="05000000000000000000" pitchFamily="2" charset="2"/>
              <a:buChar char="Ø"/>
            </a:pPr>
            <a:endParaRPr lang="en-US" dirty="0" smtClean="0"/>
          </a:p>
          <a:p>
            <a:pPr algn="just">
              <a:spcBef>
                <a:spcPts val="600"/>
              </a:spcBef>
            </a:pPr>
            <a:r>
              <a:rPr lang="ro-RO" b="1" dirty="0" smtClean="0"/>
              <a:t>Tip </a:t>
            </a:r>
            <a:r>
              <a:rPr lang="ro-RO" b="1" dirty="0"/>
              <a:t>de sprijin: </a:t>
            </a:r>
          </a:p>
          <a:p>
            <a:pPr algn="just"/>
            <a:r>
              <a:rPr lang="ro-RO" dirty="0"/>
              <a:t>Intensitatea sprijinului public nerambursabil va fi raportată la costurile eligibile per proiect și poate acoperi </a:t>
            </a:r>
            <a:r>
              <a:rPr lang="ro-RO" b="1" dirty="0"/>
              <a:t>maximum 100%</a:t>
            </a:r>
            <a:r>
              <a:rPr lang="ro-RO" dirty="0"/>
              <a:t> din costurile eligibile</a:t>
            </a:r>
            <a:r>
              <a:rPr lang="ro-RO" dirty="0" smtClean="0"/>
              <a:t>.</a:t>
            </a:r>
            <a:endParaRPr lang="en-US" dirty="0" smtClean="0"/>
          </a:p>
          <a:p>
            <a:pPr algn="just"/>
            <a:endParaRPr lang="ro-RO" sz="800" dirty="0"/>
          </a:p>
          <a:p>
            <a:r>
              <a:rPr lang="en-US" b="1" u="sng" dirty="0" err="1" smtClean="0">
                <a:solidFill>
                  <a:srgbClr val="0070C0"/>
                </a:solidFill>
              </a:rPr>
              <a:t>Condiții</a:t>
            </a:r>
            <a:r>
              <a:rPr lang="en-US" b="1" u="sng" dirty="0" smtClean="0">
                <a:solidFill>
                  <a:srgbClr val="0070C0"/>
                </a:solidFill>
              </a:rPr>
              <a:t> </a:t>
            </a:r>
            <a:r>
              <a:rPr lang="en-US" b="1" u="sng" dirty="0">
                <a:solidFill>
                  <a:srgbClr val="0070C0"/>
                </a:solidFill>
              </a:rPr>
              <a:t>de </a:t>
            </a:r>
            <a:r>
              <a:rPr lang="en-US" b="1" u="sng" dirty="0" err="1" smtClean="0">
                <a:solidFill>
                  <a:srgbClr val="0070C0"/>
                </a:solidFill>
              </a:rPr>
              <a:t>eligibilitate</a:t>
            </a:r>
            <a:r>
              <a:rPr lang="en-US" b="1" u="sng" dirty="0" smtClean="0">
                <a:solidFill>
                  <a:srgbClr val="0070C0"/>
                </a:solidFill>
              </a:rPr>
              <a:t>:</a:t>
            </a:r>
          </a:p>
          <a:p>
            <a:r>
              <a:rPr lang="en-US" b="1" u="sng" dirty="0" smtClean="0">
                <a:solidFill>
                  <a:srgbClr val="0070C0"/>
                </a:solidFill>
              </a:rPr>
              <a:t> </a:t>
            </a:r>
            <a:endParaRPr lang="en-US" b="1" u="sng" dirty="0">
              <a:solidFill>
                <a:srgbClr val="0070C0"/>
              </a:solidFill>
            </a:endParaRPr>
          </a:p>
          <a:p>
            <a:r>
              <a:rPr lang="en-US" b="1" dirty="0" err="1"/>
              <a:t>Imparțialitatea</a:t>
            </a:r>
            <a:r>
              <a:rPr lang="en-US" b="1" dirty="0"/>
              <a:t> </a:t>
            </a:r>
            <a:r>
              <a:rPr lang="en-US" b="1" dirty="0" err="1"/>
              <a:t>consilierilor</a:t>
            </a:r>
            <a:r>
              <a:rPr lang="en-US" dirty="0"/>
              <a:t>: </a:t>
            </a:r>
            <a:r>
              <a:rPr lang="en-US" dirty="0" err="1"/>
              <a:t>Consilierii</a:t>
            </a:r>
            <a:r>
              <a:rPr lang="en-US" dirty="0"/>
              <a:t> nu pot </a:t>
            </a:r>
            <a:r>
              <a:rPr lang="en-US" dirty="0" err="1"/>
              <a:t>desfășura</a:t>
            </a:r>
            <a:r>
              <a:rPr lang="en-US" dirty="0"/>
              <a:t> </a:t>
            </a:r>
            <a:r>
              <a:rPr lang="en-US" dirty="0" err="1"/>
              <a:t>activități</a:t>
            </a:r>
            <a:r>
              <a:rPr lang="en-US" dirty="0"/>
              <a:t> </a:t>
            </a:r>
            <a:r>
              <a:rPr lang="en-US" dirty="0" err="1"/>
              <a:t>ce</a:t>
            </a:r>
            <a:r>
              <a:rPr lang="en-US" dirty="0"/>
              <a:t> </a:t>
            </a:r>
            <a:r>
              <a:rPr lang="en-US" dirty="0" err="1"/>
              <a:t>vizează</a:t>
            </a:r>
            <a:r>
              <a:rPr lang="en-US" dirty="0"/>
              <a:t> </a:t>
            </a:r>
            <a:r>
              <a:rPr lang="en-US" dirty="0" err="1"/>
              <a:t>producerea</a:t>
            </a:r>
            <a:r>
              <a:rPr lang="en-US" dirty="0"/>
              <a:t>, </a:t>
            </a:r>
            <a:r>
              <a:rPr lang="en-US" dirty="0" err="1"/>
              <a:t>comerțul</a:t>
            </a:r>
            <a:r>
              <a:rPr lang="en-US" dirty="0"/>
              <a:t> </a:t>
            </a:r>
            <a:r>
              <a:rPr lang="en-US" dirty="0" err="1"/>
              <a:t>sau</a:t>
            </a:r>
            <a:r>
              <a:rPr lang="en-US" dirty="0"/>
              <a:t> </a:t>
            </a:r>
            <a:r>
              <a:rPr lang="en-US" dirty="0" err="1"/>
              <a:t>distribuția</a:t>
            </a:r>
            <a:r>
              <a:rPr lang="en-US" dirty="0"/>
              <a:t> de </a:t>
            </a:r>
            <a:r>
              <a:rPr lang="en-US" dirty="0" err="1"/>
              <a:t>resurse</a:t>
            </a:r>
            <a:r>
              <a:rPr lang="en-US" dirty="0"/>
              <a:t> </a:t>
            </a:r>
            <a:r>
              <a:rPr lang="en-US" dirty="0" err="1"/>
              <a:t>materiale</a:t>
            </a:r>
            <a:r>
              <a:rPr lang="en-US" dirty="0"/>
              <a:t>, </a:t>
            </a:r>
            <a:r>
              <a:rPr lang="en-US" dirty="0" err="1"/>
              <a:t>instrumente</a:t>
            </a:r>
            <a:r>
              <a:rPr lang="en-US" dirty="0"/>
              <a:t> </a:t>
            </a:r>
            <a:r>
              <a:rPr lang="en-US" dirty="0" err="1"/>
              <a:t>și</a:t>
            </a:r>
            <a:r>
              <a:rPr lang="en-US" dirty="0"/>
              <a:t> </a:t>
            </a:r>
            <a:r>
              <a:rPr lang="en-US" dirty="0" err="1"/>
              <a:t>echipamente</a:t>
            </a:r>
            <a:r>
              <a:rPr lang="en-US" dirty="0"/>
              <a:t> IT </a:t>
            </a:r>
            <a:r>
              <a:rPr lang="en-US" dirty="0" err="1"/>
              <a:t>pentru</a:t>
            </a:r>
            <a:r>
              <a:rPr lang="en-US" dirty="0"/>
              <a:t> </a:t>
            </a:r>
            <a:r>
              <a:rPr lang="en-US" dirty="0" err="1"/>
              <a:t>agricultură</a:t>
            </a:r>
            <a:r>
              <a:rPr lang="en-US" dirty="0"/>
              <a:t> </a:t>
            </a:r>
            <a:r>
              <a:rPr lang="en-US" dirty="0" err="1"/>
              <a:t>și</a:t>
            </a:r>
            <a:r>
              <a:rPr lang="en-US" dirty="0"/>
              <a:t> </a:t>
            </a:r>
            <a:r>
              <a:rPr lang="en-US" dirty="0" err="1"/>
              <a:t>silvicultură</a:t>
            </a:r>
            <a:r>
              <a:rPr lang="en-US" dirty="0"/>
              <a:t>, </a:t>
            </a:r>
            <a:r>
              <a:rPr lang="en-US" dirty="0" err="1"/>
              <a:t>precum</a:t>
            </a:r>
            <a:r>
              <a:rPr lang="en-US" dirty="0"/>
              <a:t> </a:t>
            </a:r>
            <a:r>
              <a:rPr lang="en-US" dirty="0" err="1"/>
              <a:t>și</a:t>
            </a:r>
            <a:r>
              <a:rPr lang="en-US" dirty="0"/>
              <a:t> </a:t>
            </a:r>
            <a:r>
              <a:rPr lang="en-US" dirty="0" err="1"/>
              <a:t>vânzarea</a:t>
            </a:r>
            <a:r>
              <a:rPr lang="en-US" dirty="0"/>
              <a:t> de </a:t>
            </a:r>
            <a:r>
              <a:rPr lang="en-US" dirty="0" err="1"/>
              <a:t>asigurări</a:t>
            </a:r>
            <a:r>
              <a:rPr lang="en-US" dirty="0"/>
              <a:t> </a:t>
            </a:r>
            <a:r>
              <a:rPr lang="en-US" dirty="0" err="1"/>
              <a:t>pentru</a:t>
            </a:r>
            <a:r>
              <a:rPr lang="en-US" dirty="0"/>
              <a:t> </a:t>
            </a:r>
            <a:r>
              <a:rPr lang="en-US" dirty="0" err="1"/>
              <a:t>agricultură</a:t>
            </a:r>
            <a:r>
              <a:rPr lang="en-US" dirty="0" smtClean="0"/>
              <a:t>.</a:t>
            </a:r>
          </a:p>
          <a:p>
            <a:endParaRPr lang="en-US" dirty="0"/>
          </a:p>
          <a:p>
            <a:r>
              <a:rPr lang="en-US" b="1" dirty="0" err="1"/>
              <a:t>Eligibilitate</a:t>
            </a:r>
            <a:r>
              <a:rPr lang="en-US" b="1" dirty="0"/>
              <a:t>:</a:t>
            </a:r>
          </a:p>
          <a:p>
            <a:pPr marL="285750" indent="-285750">
              <a:buFont typeface="Arial" panose="020B0604020202020204" pitchFamily="34" charset="0"/>
              <a:buChar char="•"/>
            </a:pPr>
            <a:r>
              <a:rPr lang="en-US" i="1" dirty="0" err="1" smtClean="0"/>
              <a:t>Solicitantul</a:t>
            </a:r>
            <a:r>
              <a:rPr lang="en-US" i="1" dirty="0" smtClean="0"/>
              <a:t> </a:t>
            </a:r>
            <a:r>
              <a:rPr lang="en-US" i="1" dirty="0" err="1"/>
              <a:t>este</a:t>
            </a:r>
            <a:r>
              <a:rPr lang="en-US" i="1" dirty="0"/>
              <a:t> </a:t>
            </a:r>
            <a:r>
              <a:rPr lang="en-US" i="1" dirty="0" err="1"/>
              <a:t>persoana</a:t>
            </a:r>
            <a:r>
              <a:rPr lang="en-US" i="1" dirty="0"/>
              <a:t> </a:t>
            </a:r>
            <a:r>
              <a:rPr lang="en-US" i="1" dirty="0" err="1"/>
              <a:t>fizică</a:t>
            </a:r>
            <a:r>
              <a:rPr lang="en-US" i="1" dirty="0"/>
              <a:t>, cu </a:t>
            </a:r>
            <a:r>
              <a:rPr lang="en-US" i="1" dirty="0" err="1"/>
              <a:t>competențe</a:t>
            </a:r>
            <a:r>
              <a:rPr lang="en-US" i="1" dirty="0"/>
              <a:t> </a:t>
            </a:r>
            <a:r>
              <a:rPr lang="en-US" i="1" dirty="0" err="1"/>
              <a:t>în</a:t>
            </a:r>
            <a:r>
              <a:rPr lang="en-US" i="1" dirty="0"/>
              <a:t> </a:t>
            </a:r>
            <a:r>
              <a:rPr lang="en-US" i="1" dirty="0" err="1"/>
              <a:t>anumite</a:t>
            </a:r>
            <a:r>
              <a:rPr lang="en-US" i="1" dirty="0"/>
              <a:t> </a:t>
            </a:r>
            <a:r>
              <a:rPr lang="en-US" i="1" dirty="0" err="1"/>
              <a:t>domenii</a:t>
            </a:r>
            <a:r>
              <a:rPr lang="en-US" i="1" dirty="0"/>
              <a:t> de </a:t>
            </a:r>
            <a:r>
              <a:rPr lang="en-US" i="1" dirty="0" err="1"/>
              <a:t>activitateconform</a:t>
            </a:r>
            <a:r>
              <a:rPr lang="en-US" i="1" dirty="0"/>
              <a:t> </a:t>
            </a:r>
            <a:r>
              <a:rPr lang="en-US" i="1" dirty="0" err="1"/>
              <a:t>cerințelor</a:t>
            </a:r>
            <a:r>
              <a:rPr lang="en-US" i="1" dirty="0"/>
              <a:t> din </a:t>
            </a:r>
            <a:r>
              <a:rPr lang="en-US" i="1" dirty="0" err="1"/>
              <a:t>fișa</a:t>
            </a:r>
            <a:r>
              <a:rPr lang="en-US" i="1" dirty="0"/>
              <a:t> </a:t>
            </a:r>
            <a:r>
              <a:rPr lang="en-US" i="1" dirty="0" err="1"/>
              <a:t>intervenției</a:t>
            </a:r>
            <a:r>
              <a:rPr lang="en-US" i="1" dirty="0"/>
              <a:t> </a:t>
            </a:r>
            <a:r>
              <a:rPr lang="en-US" i="1" dirty="0" err="1"/>
              <a:t>sau</a:t>
            </a:r>
            <a:r>
              <a:rPr lang="en-US" i="1" dirty="0"/>
              <a:t> </a:t>
            </a:r>
            <a:r>
              <a:rPr lang="en-US" i="1" dirty="0" err="1"/>
              <a:t>nevoilor</a:t>
            </a:r>
            <a:r>
              <a:rPr lang="en-US" i="1" dirty="0"/>
              <a:t> </a:t>
            </a:r>
            <a:r>
              <a:rPr lang="en-US" i="1" dirty="0" err="1"/>
              <a:t>identificare</a:t>
            </a:r>
            <a:r>
              <a:rPr lang="en-US" i="1" dirty="0"/>
              <a:t> la </a:t>
            </a:r>
            <a:r>
              <a:rPr lang="en-US" i="1" dirty="0" err="1"/>
              <a:t>nivelul</a:t>
            </a:r>
            <a:r>
              <a:rPr lang="en-US" i="1" dirty="0"/>
              <a:t> </a:t>
            </a:r>
            <a:r>
              <a:rPr lang="en-US" i="1" dirty="0" err="1"/>
              <a:t>fermierilor</a:t>
            </a:r>
            <a:r>
              <a:rPr lang="en-US" i="1" dirty="0"/>
              <a:t> (</a:t>
            </a:r>
            <a:r>
              <a:rPr lang="en-US" i="1" dirty="0" err="1"/>
              <a:t>domeniul</a:t>
            </a:r>
            <a:r>
              <a:rPr lang="en-US" i="1" dirty="0"/>
              <a:t> </a:t>
            </a:r>
            <a:r>
              <a:rPr lang="en-US" i="1" dirty="0" err="1"/>
              <a:t>agricol</a:t>
            </a:r>
            <a:r>
              <a:rPr lang="en-US" i="1" dirty="0"/>
              <a:t>, economic, </a:t>
            </a:r>
            <a:r>
              <a:rPr lang="en-US" i="1" dirty="0" err="1"/>
              <a:t>tehnologic</a:t>
            </a:r>
            <a:r>
              <a:rPr lang="en-US" i="1" dirty="0"/>
              <a:t>, IT </a:t>
            </a:r>
            <a:r>
              <a:rPr lang="en-US" i="1" dirty="0" err="1"/>
              <a:t>etc</a:t>
            </a:r>
            <a:r>
              <a:rPr lang="en-US" i="1" dirty="0"/>
              <a:t>);</a:t>
            </a:r>
            <a:endParaRPr lang="en-US" dirty="0"/>
          </a:p>
          <a:p>
            <a:pPr marL="285750" indent="-285750">
              <a:buFont typeface="Arial" panose="020B0604020202020204" pitchFamily="34" charset="0"/>
              <a:buChar char="•"/>
            </a:pPr>
            <a:r>
              <a:rPr lang="en-US" i="1" dirty="0" err="1" smtClean="0"/>
              <a:t>Entitatea</a:t>
            </a:r>
            <a:r>
              <a:rPr lang="en-US" i="1" dirty="0" smtClean="0"/>
              <a:t> </a:t>
            </a:r>
            <a:r>
              <a:rPr lang="en-US" i="1" dirty="0" err="1"/>
              <a:t>pe</a:t>
            </a:r>
            <a:r>
              <a:rPr lang="en-US" i="1" dirty="0"/>
              <a:t> care </a:t>
            </a:r>
            <a:r>
              <a:rPr lang="en-US" i="1" dirty="0" err="1"/>
              <a:t>consilierul</a:t>
            </a:r>
            <a:r>
              <a:rPr lang="en-US" i="1" dirty="0"/>
              <a:t> o </a:t>
            </a:r>
            <a:r>
              <a:rPr lang="en-US" i="1" dirty="0" err="1"/>
              <a:t>reprezintă</a:t>
            </a:r>
            <a:r>
              <a:rPr lang="en-US" i="1" dirty="0"/>
              <a:t> nu </a:t>
            </a:r>
            <a:r>
              <a:rPr lang="en-US" i="1" dirty="0" err="1"/>
              <a:t>este</a:t>
            </a:r>
            <a:r>
              <a:rPr lang="en-US" i="1" dirty="0"/>
              <a:t> </a:t>
            </a:r>
            <a:r>
              <a:rPr lang="en-US" i="1" dirty="0" err="1"/>
              <a:t>în</a:t>
            </a:r>
            <a:r>
              <a:rPr lang="en-US" i="1" dirty="0"/>
              <a:t> stare de </a:t>
            </a:r>
            <a:r>
              <a:rPr lang="en-US" i="1" dirty="0" err="1"/>
              <a:t>faliment</a:t>
            </a:r>
            <a:r>
              <a:rPr lang="en-US" i="1" dirty="0"/>
              <a:t> </a:t>
            </a:r>
            <a:r>
              <a:rPr lang="en-US" i="1" dirty="0" err="1"/>
              <a:t>ori</a:t>
            </a:r>
            <a:r>
              <a:rPr lang="en-US" i="1" dirty="0"/>
              <a:t> </a:t>
            </a:r>
            <a:r>
              <a:rPr lang="en-US" i="1" dirty="0" err="1"/>
              <a:t>lichidare</a:t>
            </a:r>
            <a:r>
              <a:rPr lang="en-US" i="1" dirty="0"/>
              <a:t>; </a:t>
            </a:r>
            <a:endParaRPr lang="en-US" dirty="0"/>
          </a:p>
          <a:p>
            <a:pPr marL="285750" indent="-285750">
              <a:buFont typeface="Arial" panose="020B0604020202020204" pitchFamily="34" charset="0"/>
              <a:buChar char="•"/>
            </a:pPr>
            <a:r>
              <a:rPr lang="en-US" i="1" dirty="0" err="1" smtClean="0"/>
              <a:t>Entitatea</a:t>
            </a:r>
            <a:r>
              <a:rPr lang="en-US" i="1" dirty="0" smtClean="0"/>
              <a:t> </a:t>
            </a:r>
            <a:r>
              <a:rPr lang="en-US" i="1" dirty="0" err="1"/>
              <a:t>pe</a:t>
            </a:r>
            <a:r>
              <a:rPr lang="en-US" i="1" dirty="0"/>
              <a:t> care </a:t>
            </a:r>
            <a:r>
              <a:rPr lang="en-US" i="1" dirty="0" err="1"/>
              <a:t>consilierul</a:t>
            </a:r>
            <a:r>
              <a:rPr lang="en-US" i="1" dirty="0"/>
              <a:t> o </a:t>
            </a:r>
            <a:r>
              <a:rPr lang="en-US" i="1" dirty="0" err="1"/>
              <a:t>reprezintă</a:t>
            </a:r>
            <a:r>
              <a:rPr lang="en-US" i="1" dirty="0"/>
              <a:t> </a:t>
            </a:r>
            <a:r>
              <a:rPr lang="en-US" i="1" dirty="0" err="1"/>
              <a:t>şi</a:t>
            </a:r>
            <a:r>
              <a:rPr lang="en-US" i="1" dirty="0"/>
              <a:t>-a </a:t>
            </a:r>
            <a:r>
              <a:rPr lang="en-US" i="1" dirty="0" err="1"/>
              <a:t>îndeplinit</a:t>
            </a:r>
            <a:r>
              <a:rPr lang="en-US" i="1" dirty="0"/>
              <a:t> </a:t>
            </a:r>
            <a:r>
              <a:rPr lang="en-US" i="1" dirty="0" err="1"/>
              <a:t>obligaţiile</a:t>
            </a:r>
            <a:r>
              <a:rPr lang="en-US" i="1" dirty="0"/>
              <a:t> de </a:t>
            </a:r>
            <a:r>
              <a:rPr lang="en-US" i="1" dirty="0" err="1"/>
              <a:t>plată</a:t>
            </a:r>
            <a:r>
              <a:rPr lang="en-US" i="1" dirty="0"/>
              <a:t> a </a:t>
            </a:r>
            <a:r>
              <a:rPr lang="en-US" i="1" dirty="0" err="1"/>
              <a:t>impozitelor</a:t>
            </a:r>
            <a:r>
              <a:rPr lang="en-US" i="1" dirty="0"/>
              <a:t>, </a:t>
            </a:r>
            <a:r>
              <a:rPr lang="en-US" i="1" dirty="0" err="1"/>
              <a:t>taxelor</a:t>
            </a:r>
            <a:r>
              <a:rPr lang="en-US" i="1" dirty="0"/>
              <a:t> </a:t>
            </a:r>
            <a:r>
              <a:rPr lang="en-US" i="1" dirty="0" err="1"/>
              <a:t>şi</a:t>
            </a:r>
            <a:r>
              <a:rPr lang="en-US" i="1" dirty="0"/>
              <a:t> </a:t>
            </a:r>
            <a:r>
              <a:rPr lang="en-US" i="1" dirty="0" err="1"/>
              <a:t>contribuţiilor</a:t>
            </a:r>
            <a:r>
              <a:rPr lang="en-US" i="1" dirty="0"/>
              <a:t> de </a:t>
            </a:r>
            <a:r>
              <a:rPr lang="en-US" i="1" dirty="0" err="1"/>
              <a:t>asigurări</a:t>
            </a:r>
            <a:r>
              <a:rPr lang="en-US" i="1" dirty="0"/>
              <a:t> </a:t>
            </a:r>
            <a:r>
              <a:rPr lang="en-US" i="1" dirty="0" err="1"/>
              <a:t>sociale</a:t>
            </a:r>
            <a:r>
              <a:rPr lang="en-US" i="1" dirty="0"/>
              <a:t> </a:t>
            </a:r>
            <a:r>
              <a:rPr lang="en-US" i="1" dirty="0" err="1"/>
              <a:t>către</a:t>
            </a:r>
            <a:r>
              <a:rPr lang="en-US" i="1" dirty="0"/>
              <a:t> </a:t>
            </a:r>
            <a:r>
              <a:rPr lang="en-US" i="1" dirty="0" err="1"/>
              <a:t>bugetul</a:t>
            </a:r>
            <a:r>
              <a:rPr lang="en-US" i="1" dirty="0"/>
              <a:t> de stat. </a:t>
            </a:r>
            <a:endParaRPr lang="en-US" dirty="0"/>
          </a:p>
          <a:p>
            <a:pPr>
              <a:spcBef>
                <a:spcPts val="600"/>
              </a:spcBef>
            </a:pPr>
            <a:endParaRPr lang="ro-RO" dirty="0"/>
          </a:p>
          <a:p>
            <a:endParaRPr lang="ro-RO" sz="800" dirty="0"/>
          </a:p>
          <a:p>
            <a:pPr algn="just"/>
            <a:r>
              <a:rPr lang="ro-RO" b="1" dirty="0"/>
              <a:t> </a:t>
            </a:r>
          </a:p>
        </p:txBody>
      </p:sp>
    </p:spTree>
    <p:extLst>
      <p:ext uri="{BB962C8B-B14F-4D97-AF65-F5344CB8AC3E}">
        <p14:creationId xmlns:p14="http://schemas.microsoft.com/office/powerpoint/2010/main" val="26329239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F96D3-0DE7-4201-A97F-6E8CA2317A2D}"/>
              </a:ext>
            </a:extLst>
          </p:cNvPr>
          <p:cNvSpPr>
            <a:spLocks noGrp="1"/>
          </p:cNvSpPr>
          <p:nvPr>
            <p:ph type="title"/>
          </p:nvPr>
        </p:nvSpPr>
        <p:spPr>
          <a:xfrm>
            <a:off x="3652196" y="830179"/>
            <a:ext cx="4498587" cy="685800"/>
          </a:xfrm>
          <a:solidFill>
            <a:schemeClr val="accent4">
              <a:lumMod val="20000"/>
              <a:lumOff val="80000"/>
            </a:schemeClr>
          </a:solidFill>
        </p:spPr>
        <p:txBody>
          <a:bodyPr lIns="108000" tIns="216000" rIns="36000" bIns="216000" anchor="ctr">
            <a:noAutofit/>
          </a:bodyPr>
          <a:lstStyle/>
          <a:p>
            <a:pPr algn="ctr"/>
            <a:r>
              <a:rPr lang="ro-RO" sz="2000" b="1" dirty="0">
                <a:solidFill>
                  <a:prstClr val="black"/>
                </a:solidFill>
                <a:latin typeface="Trebuchet MS" panose="020B0603020202020204" pitchFamily="34" charset="0"/>
                <a:ea typeface="+mn-ea"/>
                <a:cs typeface="+mn-cs"/>
              </a:rPr>
              <a:t>MEDIU ȘI CLIMĂ</a:t>
            </a:r>
            <a:endParaRPr lang="en-GB" sz="2000" b="1" dirty="0">
              <a:solidFill>
                <a:prstClr val="black"/>
              </a:solidFill>
              <a:latin typeface="Trebuchet MS" panose="020B0603020202020204" pitchFamily="34" charset="0"/>
              <a:ea typeface="+mn-ea"/>
              <a:cs typeface="+mn-cs"/>
            </a:endParaRPr>
          </a:p>
        </p:txBody>
      </p:sp>
      <p:sp>
        <p:nvSpPr>
          <p:cNvPr id="2" name="Slide Number Placeholder 1">
            <a:extLst>
              <a:ext uri="{FF2B5EF4-FFF2-40B4-BE49-F238E27FC236}">
                <a16:creationId xmlns:a16="http://schemas.microsoft.com/office/drawing/2014/main" id="{B767DC4F-FE47-45E5-98CE-82DC48C92219}"/>
              </a:ext>
            </a:extLst>
          </p:cNvPr>
          <p:cNvSpPr>
            <a:spLocks noGrp="1"/>
          </p:cNvSpPr>
          <p:nvPr>
            <p:ph type="sldNum" sz="quarter" idx="12"/>
          </p:nvPr>
        </p:nvSpPr>
        <p:spPr/>
        <p:txBody>
          <a:bodyPr/>
          <a:lstStyle/>
          <a:p>
            <a:fld id="{7FA2401A-6C0A-4240-B78F-43709A42D409}" type="slidenum">
              <a:rPr lang="en-GB" smtClean="0"/>
              <a:t>91</a:t>
            </a:fld>
            <a:endParaRPr lang="en-GB"/>
          </a:p>
        </p:txBody>
      </p:sp>
      <p:sp>
        <p:nvSpPr>
          <p:cNvPr id="10" name="Content Placeholder 2">
            <a:extLst>
              <a:ext uri="{FF2B5EF4-FFF2-40B4-BE49-F238E27FC236}">
                <a16:creationId xmlns:a16="http://schemas.microsoft.com/office/drawing/2014/main" id="{68566873-67BA-4845-AD26-634E6712E1A9}"/>
              </a:ext>
            </a:extLst>
          </p:cNvPr>
          <p:cNvSpPr txBox="1">
            <a:spLocks/>
          </p:cNvSpPr>
          <p:nvPr/>
        </p:nvSpPr>
        <p:spPr>
          <a:xfrm>
            <a:off x="587542" y="2282792"/>
            <a:ext cx="11016916" cy="3887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Font typeface="Wingdings" panose="05000000000000000000" pitchFamily="2" charset="2"/>
              <a:buChar char="ü"/>
            </a:pPr>
            <a:endParaRPr lang="ro-RO" sz="2400" dirty="0">
              <a:latin typeface="Trebuchet MS" panose="020B0603020202020204" pitchFamily="34" charset="0"/>
            </a:endParaRPr>
          </a:p>
        </p:txBody>
      </p:sp>
      <p:sp>
        <p:nvSpPr>
          <p:cNvPr id="11" name="Flowchart: Punched Tape 10">
            <a:extLst>
              <a:ext uri="{FF2B5EF4-FFF2-40B4-BE49-F238E27FC236}">
                <a16:creationId xmlns:a16="http://schemas.microsoft.com/office/drawing/2014/main" id="{5E4E32CA-B470-422E-B0EB-DD5B1B4133DF}"/>
              </a:ext>
            </a:extLst>
          </p:cNvPr>
          <p:cNvSpPr/>
          <p:nvPr/>
        </p:nvSpPr>
        <p:spPr>
          <a:xfrm>
            <a:off x="2114938" y="1701571"/>
            <a:ext cx="7769003" cy="4102070"/>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chemeClr val="tx1"/>
                </a:solidFill>
                <a:latin typeface="Trebuchet MS" panose="020B0603020202020204" pitchFamily="34" charset="0"/>
              </a:rPr>
              <a:t>Buget total: 2,4 mld. Euro</a:t>
            </a:r>
          </a:p>
          <a:p>
            <a:pPr algn="ctr"/>
            <a:endParaRPr lang="ro-RO" sz="2400" dirty="0">
              <a:solidFill>
                <a:schemeClr val="tx1"/>
              </a:solidFill>
              <a:latin typeface="Trebuchet MS" panose="020B0603020202020204" pitchFamily="34" charset="0"/>
            </a:endParaRPr>
          </a:p>
          <a:p>
            <a:pPr algn="ctr"/>
            <a:r>
              <a:rPr lang="ro-RO" sz="2400" dirty="0">
                <a:solidFill>
                  <a:schemeClr val="tx1"/>
                </a:solidFill>
                <a:latin typeface="Trebuchet MS" panose="020B0603020202020204" pitchFamily="34" charset="0"/>
              </a:rPr>
              <a:t>În această perioadă de programare, cel puțin </a:t>
            </a:r>
            <a:r>
              <a:rPr lang="ro-RO" sz="2400" b="1" dirty="0">
                <a:solidFill>
                  <a:schemeClr val="tx1"/>
                </a:solidFill>
                <a:latin typeface="Trebuchet MS" panose="020B0603020202020204" pitchFamily="34" charset="0"/>
              </a:rPr>
              <a:t>35%</a:t>
            </a:r>
            <a:r>
              <a:rPr lang="ro-RO" sz="2400" dirty="0">
                <a:solidFill>
                  <a:schemeClr val="tx1"/>
                </a:solidFill>
                <a:latin typeface="Trebuchet MS" panose="020B0603020202020204" pitchFamily="34" charset="0"/>
              </a:rPr>
              <a:t> din bugetul total vor reprezenta intervenții adresate obiectivelor specifice de mediu și climă</a:t>
            </a:r>
            <a:r>
              <a:rPr lang="en-US" sz="2400" dirty="0">
                <a:solidFill>
                  <a:schemeClr val="tx1"/>
                </a:solidFill>
                <a:latin typeface="Trebuchet MS" panose="020B0603020202020204" pitchFamily="34" charset="0"/>
              </a:rPr>
              <a:t> </a:t>
            </a:r>
            <a:r>
              <a:rPr lang="en-US" sz="2400" dirty="0" err="1">
                <a:solidFill>
                  <a:schemeClr val="tx1"/>
                </a:solidFill>
                <a:latin typeface="Trebuchet MS" panose="020B0603020202020204" pitchFamily="34" charset="0"/>
              </a:rPr>
              <a:t>si</a:t>
            </a:r>
            <a:r>
              <a:rPr lang="en-US" sz="2400" dirty="0">
                <a:solidFill>
                  <a:schemeClr val="tx1"/>
                </a:solidFill>
                <a:latin typeface="Trebuchet MS" panose="020B0603020202020204" pitchFamily="34" charset="0"/>
              </a:rPr>
              <a:t> </a:t>
            </a:r>
            <a:r>
              <a:rPr lang="en-US" sz="2400" dirty="0" err="1">
                <a:solidFill>
                  <a:schemeClr val="tx1"/>
                </a:solidFill>
                <a:latin typeface="Trebuchet MS" panose="020B0603020202020204" pitchFamily="34" charset="0"/>
              </a:rPr>
              <a:t>bunastarea</a:t>
            </a:r>
            <a:r>
              <a:rPr lang="en-US" sz="2400" dirty="0">
                <a:solidFill>
                  <a:schemeClr val="tx1"/>
                </a:solidFill>
                <a:latin typeface="Trebuchet MS" panose="020B0603020202020204" pitchFamily="34" charset="0"/>
              </a:rPr>
              <a:t> </a:t>
            </a:r>
            <a:r>
              <a:rPr lang="en-US" sz="2400" dirty="0" err="1">
                <a:solidFill>
                  <a:schemeClr val="tx1"/>
                </a:solidFill>
                <a:latin typeface="Trebuchet MS" panose="020B0603020202020204" pitchFamily="34" charset="0"/>
              </a:rPr>
              <a:t>animalelor</a:t>
            </a:r>
            <a:endParaRPr lang="ro-RO" sz="2400" dirty="0">
              <a:solidFill>
                <a:schemeClr val="tx1"/>
              </a:solidFill>
              <a:latin typeface="Trebuchet MS" panose="020B0603020202020204" pitchFamily="34" charset="0"/>
            </a:endParaRPr>
          </a:p>
          <a:p>
            <a:pPr algn="ctr"/>
            <a:endParaRPr lang="en-GB" dirty="0">
              <a:solidFill>
                <a:schemeClr val="tx1"/>
              </a:solidFill>
            </a:endParaRPr>
          </a:p>
        </p:txBody>
      </p:sp>
    </p:spTree>
    <p:extLst>
      <p:ext uri="{BB962C8B-B14F-4D97-AF65-F5344CB8AC3E}">
        <p14:creationId xmlns:p14="http://schemas.microsoft.com/office/powerpoint/2010/main" val="20965289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92</a:t>
            </a:fld>
            <a:endParaRPr lang="ro-RO" dirty="0"/>
          </a:p>
        </p:txBody>
      </p:sp>
      <p:sp>
        <p:nvSpPr>
          <p:cNvPr id="7" name="TextBox 6"/>
          <p:cNvSpPr txBox="1"/>
          <p:nvPr/>
        </p:nvSpPr>
        <p:spPr>
          <a:xfrm>
            <a:off x="1077362" y="937379"/>
            <a:ext cx="10286194" cy="5601533"/>
          </a:xfrm>
          <a:prstGeom prst="rect">
            <a:avLst/>
          </a:prstGeom>
          <a:noFill/>
        </p:spPr>
        <p:txBody>
          <a:bodyPr wrap="square" rtlCol="0">
            <a:spAutoFit/>
          </a:bodyPr>
          <a:lstStyle/>
          <a:p>
            <a:r>
              <a:rPr lang="en-US" b="1" u="sng" dirty="0">
                <a:solidFill>
                  <a:srgbClr val="0070C0"/>
                </a:solidFill>
              </a:rPr>
              <a:t>DR-01 - Agro-</a:t>
            </a:r>
            <a:r>
              <a:rPr lang="en-US" b="1" u="sng" dirty="0" err="1">
                <a:solidFill>
                  <a:srgbClr val="0070C0"/>
                </a:solidFill>
              </a:rPr>
              <a:t>mediu</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climă</a:t>
            </a:r>
            <a:r>
              <a:rPr lang="en-US" b="1" u="sng" dirty="0">
                <a:solidFill>
                  <a:srgbClr val="0070C0"/>
                </a:solidFill>
              </a:rPr>
              <a:t> </a:t>
            </a:r>
            <a:r>
              <a:rPr lang="en-US" b="1" u="sng" dirty="0" err="1">
                <a:solidFill>
                  <a:srgbClr val="0070C0"/>
                </a:solidFill>
              </a:rPr>
              <a:t>pe</a:t>
            </a:r>
            <a:r>
              <a:rPr lang="en-US" b="1" u="sng" dirty="0">
                <a:solidFill>
                  <a:srgbClr val="0070C0"/>
                </a:solidFill>
              </a:rPr>
              <a:t> </a:t>
            </a:r>
            <a:r>
              <a:rPr lang="en-US" b="1" u="sng" dirty="0" err="1">
                <a:solidFill>
                  <a:srgbClr val="0070C0"/>
                </a:solidFill>
              </a:rPr>
              <a:t>pajiști</a:t>
            </a:r>
            <a:r>
              <a:rPr lang="en-US" b="1" u="sng" dirty="0">
                <a:solidFill>
                  <a:srgbClr val="0070C0"/>
                </a:solidFill>
              </a:rPr>
              <a:t> </a:t>
            </a:r>
            <a:r>
              <a:rPr lang="en-US" b="1" u="sng" dirty="0" err="1">
                <a:solidFill>
                  <a:srgbClr val="0070C0"/>
                </a:solidFill>
              </a:rPr>
              <a:t>permanente</a:t>
            </a:r>
            <a:r>
              <a:rPr lang="ro-RO" b="1" dirty="0">
                <a:solidFill>
                  <a:srgbClr val="0070C0"/>
                </a:solidFill>
              </a:rPr>
              <a:t> 		</a:t>
            </a:r>
            <a:r>
              <a:rPr lang="ro-RO" b="1" i="1" dirty="0">
                <a:solidFill>
                  <a:srgbClr val="0070C0"/>
                </a:solidFill>
              </a:rPr>
              <a:t>Alocare publică</a:t>
            </a:r>
            <a:r>
              <a:rPr lang="en-US" b="1" i="1" dirty="0">
                <a:solidFill>
                  <a:srgbClr val="0070C0"/>
                </a:solidFill>
                <a:latin typeface="Trebuchet MS" panose="020B0603020202020204" pitchFamily="34" charset="0"/>
              </a:rPr>
              <a:t>:</a:t>
            </a:r>
            <a:r>
              <a:rPr lang="ro-RO" b="1" i="1" dirty="0">
                <a:solidFill>
                  <a:srgbClr val="0070C0"/>
                </a:solidFill>
                <a:latin typeface="Trebuchet MS" panose="020B0603020202020204" pitchFamily="34" charset="0"/>
              </a:rPr>
              <a:t> </a:t>
            </a:r>
            <a:r>
              <a:rPr lang="en-US" b="1" dirty="0">
                <a:solidFill>
                  <a:srgbClr val="0070C0"/>
                </a:solidFill>
              </a:rPr>
              <a:t>386.266.193</a:t>
            </a:r>
            <a:r>
              <a:rPr lang="ro-RO" b="1" dirty="0">
                <a:solidFill>
                  <a:srgbClr val="0070C0"/>
                </a:solidFill>
              </a:rPr>
              <a:t> euro</a:t>
            </a:r>
          </a:p>
          <a:p>
            <a:endParaRPr lang="en-US" sz="1200" b="1" dirty="0">
              <a:solidFill>
                <a:srgbClr val="0070C0"/>
              </a:solidFill>
            </a:endParaRPr>
          </a:p>
          <a:p>
            <a:pPr>
              <a:spcBef>
                <a:spcPts val="600"/>
              </a:spcBef>
            </a:pPr>
            <a:r>
              <a:rPr lang="en-US" b="1" i="1" dirty="0"/>
              <a:t>T</a:t>
            </a:r>
            <a:r>
              <a:rPr lang="ro-RO" b="1" i="1" dirty="0" err="1"/>
              <a:t>ipuri</a:t>
            </a:r>
            <a:r>
              <a:rPr lang="ro-RO" b="1" i="1" dirty="0"/>
              <a:t> de </a:t>
            </a:r>
            <a:r>
              <a:rPr lang="en-US" b="1" i="1" dirty="0" err="1"/>
              <a:t>cheltuieli</a:t>
            </a:r>
            <a:r>
              <a:rPr lang="en-US" b="1" i="1" dirty="0"/>
              <a:t> </a:t>
            </a:r>
            <a:r>
              <a:rPr lang="ro-RO" b="1" i="1" dirty="0"/>
              <a:t>eligibile</a:t>
            </a:r>
            <a:r>
              <a:rPr lang="en-US" dirty="0">
                <a:latin typeface="Trebuchet MS" panose="020B0603020202020204" pitchFamily="34" charset="0"/>
              </a:rPr>
              <a:t>: </a:t>
            </a:r>
            <a:r>
              <a:rPr lang="ro-RO" dirty="0"/>
              <a:t>plăți compensatorii care acoperă costurile suplimentare și/sau pierderile de venit înregistrate ca urmare a aplicării angajamentelor multianuale (5 ani)</a:t>
            </a:r>
            <a:endParaRPr lang="en-US" b="1" i="1" dirty="0"/>
          </a:p>
          <a:p>
            <a:pPr>
              <a:spcBef>
                <a:spcPts val="600"/>
              </a:spcBef>
            </a:pPr>
            <a:r>
              <a:rPr lang="en-US" sz="1600" b="1" dirty="0" err="1"/>
              <a:t>Pachetul</a:t>
            </a:r>
            <a:r>
              <a:rPr lang="en-US" sz="1600" b="1" dirty="0"/>
              <a:t> 1 – </a:t>
            </a:r>
            <a:r>
              <a:rPr lang="en-US" sz="1600" b="1" dirty="0" err="1"/>
              <a:t>pajişti</a:t>
            </a:r>
            <a:r>
              <a:rPr lang="en-US" sz="1600" b="1" dirty="0"/>
              <a:t> cu </a:t>
            </a:r>
            <a:r>
              <a:rPr lang="en-US" sz="1600" b="1" dirty="0" err="1"/>
              <a:t>înaltă</a:t>
            </a:r>
            <a:r>
              <a:rPr lang="en-US" sz="1600" b="1" dirty="0"/>
              <a:t> </a:t>
            </a:r>
            <a:r>
              <a:rPr lang="en-US" sz="1600" b="1" dirty="0" err="1"/>
              <a:t>valoare</a:t>
            </a:r>
            <a:r>
              <a:rPr lang="en-US" sz="1600" b="1" dirty="0"/>
              <a:t> </a:t>
            </a:r>
            <a:r>
              <a:rPr lang="en-US" sz="1600" b="1" dirty="0" err="1"/>
              <a:t>naturală</a:t>
            </a:r>
            <a:r>
              <a:rPr lang="en-US" sz="1600" b="1" dirty="0"/>
              <a:t> (HNV)</a:t>
            </a:r>
          </a:p>
          <a:p>
            <a:pPr marL="742950" lvl="1" indent="-285750">
              <a:buFont typeface="Arial" panose="020B0604020202020204" pitchFamily="34" charset="0"/>
              <a:buChar char="•"/>
            </a:pPr>
            <a:r>
              <a:rPr lang="en-US" sz="1600" i="1" dirty="0" err="1"/>
              <a:t>varianta</a:t>
            </a:r>
            <a:r>
              <a:rPr lang="en-US" sz="1600" i="1" dirty="0"/>
              <a:t> 1.1 – </a:t>
            </a:r>
            <a:r>
              <a:rPr lang="en-US" sz="1600" i="1" dirty="0" err="1"/>
              <a:t>pajiști</a:t>
            </a:r>
            <a:r>
              <a:rPr lang="en-US" sz="1600" i="1" dirty="0"/>
              <a:t> cu </a:t>
            </a:r>
            <a:r>
              <a:rPr lang="en-US" sz="1600" i="1" dirty="0" err="1"/>
              <a:t>înaltă</a:t>
            </a:r>
            <a:r>
              <a:rPr lang="en-US" sz="1600" i="1" dirty="0"/>
              <a:t> </a:t>
            </a:r>
            <a:r>
              <a:rPr lang="en-US" sz="1600" i="1" dirty="0" err="1"/>
              <a:t>valoare</a:t>
            </a:r>
            <a:r>
              <a:rPr lang="en-US" sz="1600" i="1" dirty="0"/>
              <a:t> </a:t>
            </a:r>
            <a:r>
              <a:rPr lang="en-US" sz="1600" i="1" dirty="0" err="1"/>
              <a:t>naturală</a:t>
            </a:r>
            <a:r>
              <a:rPr lang="en-US" sz="1600" i="1" dirty="0"/>
              <a:t> (HNV);</a:t>
            </a:r>
            <a:endParaRPr lang="en-US" sz="1600" dirty="0"/>
          </a:p>
          <a:p>
            <a:pPr marL="742950" lvl="1" indent="-285750">
              <a:buFont typeface="Arial" panose="020B0604020202020204" pitchFamily="34" charset="0"/>
              <a:buChar char="•"/>
            </a:pPr>
            <a:r>
              <a:rPr lang="en-US" sz="1600" i="1" dirty="0" err="1"/>
              <a:t>varianta</a:t>
            </a:r>
            <a:r>
              <a:rPr lang="en-US" sz="1600" i="1" dirty="0"/>
              <a:t> 1.2 - </a:t>
            </a:r>
            <a:r>
              <a:rPr lang="en-US" sz="1600" i="1" dirty="0" err="1"/>
              <a:t>lucrări</a:t>
            </a:r>
            <a:r>
              <a:rPr lang="en-US" sz="1600" i="1" dirty="0"/>
              <a:t> </a:t>
            </a:r>
            <a:r>
              <a:rPr lang="en-US" sz="1600" i="1" dirty="0" err="1"/>
              <a:t>manuale</a:t>
            </a:r>
            <a:r>
              <a:rPr lang="en-US" sz="1600" i="1" dirty="0"/>
              <a:t> </a:t>
            </a:r>
            <a:r>
              <a:rPr lang="en-US" sz="1600" i="1" dirty="0" err="1"/>
              <a:t>pe</a:t>
            </a:r>
            <a:r>
              <a:rPr lang="en-US" sz="1600" i="1" dirty="0"/>
              <a:t> </a:t>
            </a:r>
            <a:r>
              <a:rPr lang="en-US" sz="1600" i="1" dirty="0" err="1"/>
              <a:t>pajişti</a:t>
            </a:r>
            <a:r>
              <a:rPr lang="en-US" sz="1600" i="1" dirty="0"/>
              <a:t> cu </a:t>
            </a:r>
            <a:r>
              <a:rPr lang="en-US" sz="1600" i="1" dirty="0" err="1"/>
              <a:t>înaltă</a:t>
            </a:r>
            <a:r>
              <a:rPr lang="en-US" sz="1600" i="1" dirty="0"/>
              <a:t> </a:t>
            </a:r>
            <a:r>
              <a:rPr lang="en-US" sz="1600" i="1" dirty="0" err="1"/>
              <a:t>valoare</a:t>
            </a:r>
            <a:r>
              <a:rPr lang="en-US" sz="1600" i="1" dirty="0"/>
              <a:t> </a:t>
            </a:r>
            <a:r>
              <a:rPr lang="en-US" sz="1600" i="1" dirty="0" err="1"/>
              <a:t>naturală</a:t>
            </a:r>
            <a:r>
              <a:rPr lang="en-US" sz="1600" i="1" dirty="0"/>
              <a:t>;</a:t>
            </a:r>
            <a:endParaRPr lang="en-US" sz="1600" dirty="0"/>
          </a:p>
          <a:p>
            <a:pPr marL="742950" lvl="1" indent="-285750">
              <a:buFont typeface="Arial" panose="020B0604020202020204" pitchFamily="34" charset="0"/>
              <a:buChar char="•"/>
            </a:pPr>
            <a:r>
              <a:rPr lang="en-US" sz="1600" i="1" dirty="0" err="1"/>
              <a:t>varianta</a:t>
            </a:r>
            <a:r>
              <a:rPr lang="en-US" sz="1600" i="1" dirty="0"/>
              <a:t> 1.3 – </a:t>
            </a:r>
            <a:r>
              <a:rPr lang="en-US" sz="1600" i="1" dirty="0" err="1"/>
              <a:t>lucrări</a:t>
            </a:r>
            <a:r>
              <a:rPr lang="en-US" sz="1600" i="1" dirty="0"/>
              <a:t> cu </a:t>
            </a:r>
            <a:r>
              <a:rPr lang="en-US" sz="1600" i="1" dirty="0" err="1"/>
              <a:t>utilaje</a:t>
            </a:r>
            <a:r>
              <a:rPr lang="en-US" sz="1600" i="1" dirty="0"/>
              <a:t> </a:t>
            </a:r>
            <a:r>
              <a:rPr lang="en-US" sz="1600" i="1" dirty="0" err="1"/>
              <a:t>uşoare</a:t>
            </a:r>
            <a:r>
              <a:rPr lang="en-US" sz="1600" i="1" dirty="0"/>
              <a:t> </a:t>
            </a:r>
            <a:r>
              <a:rPr lang="en-US" sz="1600" i="1" dirty="0" err="1"/>
              <a:t>pe</a:t>
            </a:r>
            <a:r>
              <a:rPr lang="en-US" sz="1600" i="1" dirty="0"/>
              <a:t> </a:t>
            </a:r>
            <a:r>
              <a:rPr lang="en-US" sz="1600" i="1" dirty="0" err="1"/>
              <a:t>pajişti</a:t>
            </a:r>
            <a:r>
              <a:rPr lang="en-US" sz="1600" i="1" dirty="0"/>
              <a:t> </a:t>
            </a:r>
            <a:r>
              <a:rPr lang="en-US" sz="1600" i="1" dirty="0" err="1"/>
              <a:t>pe</a:t>
            </a:r>
            <a:r>
              <a:rPr lang="en-US" sz="1600" i="1" dirty="0"/>
              <a:t> cu </a:t>
            </a:r>
            <a:r>
              <a:rPr lang="en-US" sz="1600" i="1" dirty="0" err="1"/>
              <a:t>înaltă</a:t>
            </a:r>
            <a:r>
              <a:rPr lang="en-US" sz="1600" i="1" dirty="0"/>
              <a:t> </a:t>
            </a:r>
            <a:r>
              <a:rPr lang="en-US" sz="1600" i="1" dirty="0" err="1"/>
              <a:t>valoare</a:t>
            </a:r>
            <a:r>
              <a:rPr lang="en-US" sz="1600" i="1" dirty="0"/>
              <a:t> </a:t>
            </a:r>
            <a:r>
              <a:rPr lang="en-US" sz="1600" i="1" dirty="0" err="1"/>
              <a:t>naturală</a:t>
            </a:r>
            <a:r>
              <a:rPr lang="en-US" sz="1600" i="1" dirty="0"/>
              <a:t>.</a:t>
            </a:r>
            <a:endParaRPr lang="en-US" sz="1600" dirty="0"/>
          </a:p>
          <a:p>
            <a:pPr>
              <a:spcBef>
                <a:spcPts val="600"/>
              </a:spcBef>
            </a:pPr>
            <a:r>
              <a:rPr lang="en-US" sz="1600" b="1" dirty="0" err="1"/>
              <a:t>Pachetul</a:t>
            </a:r>
            <a:r>
              <a:rPr lang="en-US" sz="1600" b="1" dirty="0"/>
              <a:t> 3.1 – </a:t>
            </a:r>
            <a:r>
              <a:rPr lang="en-US" sz="1600" b="1" dirty="0" err="1"/>
              <a:t>pajiști</a:t>
            </a:r>
            <a:r>
              <a:rPr lang="en-US" sz="1600" b="1" dirty="0"/>
              <a:t> </a:t>
            </a:r>
            <a:r>
              <a:rPr lang="en-US" sz="1600" b="1" dirty="0" err="1"/>
              <a:t>importante</a:t>
            </a:r>
            <a:r>
              <a:rPr lang="en-US" sz="1600" b="1" dirty="0"/>
              <a:t> </a:t>
            </a:r>
            <a:r>
              <a:rPr lang="en-US" sz="1600" b="1" dirty="0" err="1"/>
              <a:t>pentru</a:t>
            </a:r>
            <a:r>
              <a:rPr lang="en-US" sz="1600" b="1" dirty="0"/>
              <a:t> </a:t>
            </a:r>
            <a:r>
              <a:rPr lang="en-US" sz="1600" b="1" i="1" dirty="0"/>
              <a:t>Crex </a:t>
            </a:r>
            <a:r>
              <a:rPr lang="en-US" sz="1600" b="1" i="1" dirty="0" err="1"/>
              <a:t>crex</a:t>
            </a:r>
            <a:endParaRPr lang="en-US" sz="1600" b="1" dirty="0"/>
          </a:p>
          <a:p>
            <a:pPr marL="742950" lvl="1" indent="-285750">
              <a:buFont typeface="Arial" panose="020B0604020202020204" pitchFamily="34" charset="0"/>
              <a:buChar char="•"/>
            </a:pPr>
            <a:r>
              <a:rPr lang="en-US" sz="1600" i="1" dirty="0" err="1"/>
              <a:t>varianta</a:t>
            </a:r>
            <a:r>
              <a:rPr lang="en-US" sz="1600" i="1" dirty="0"/>
              <a:t> 3.1.1 – </a:t>
            </a:r>
            <a:r>
              <a:rPr lang="en-US" sz="1600" i="1" dirty="0" err="1"/>
              <a:t>lucrări</a:t>
            </a:r>
            <a:r>
              <a:rPr lang="en-US" sz="1600" i="1" dirty="0"/>
              <a:t> </a:t>
            </a:r>
            <a:r>
              <a:rPr lang="en-US" sz="1600" i="1" dirty="0" err="1"/>
              <a:t>manuale</a:t>
            </a:r>
            <a:r>
              <a:rPr lang="en-US" sz="1600" i="1" dirty="0"/>
              <a:t> </a:t>
            </a:r>
            <a:r>
              <a:rPr lang="en-US" sz="1600" i="1" dirty="0" err="1"/>
              <a:t>pe</a:t>
            </a:r>
            <a:r>
              <a:rPr lang="en-US" sz="1600" i="1" dirty="0"/>
              <a:t> </a:t>
            </a:r>
            <a:r>
              <a:rPr lang="en-US" sz="1600" i="1" dirty="0" err="1"/>
              <a:t>pajişti</a:t>
            </a:r>
            <a:r>
              <a:rPr lang="en-US" sz="1600" i="1" dirty="0"/>
              <a:t> </a:t>
            </a:r>
            <a:r>
              <a:rPr lang="en-US" sz="1600" i="1" dirty="0" err="1"/>
              <a:t>importante</a:t>
            </a:r>
            <a:r>
              <a:rPr lang="en-US" sz="1600" i="1" dirty="0"/>
              <a:t> </a:t>
            </a:r>
            <a:r>
              <a:rPr lang="en-US" sz="1600" i="1" dirty="0" err="1"/>
              <a:t>pentru</a:t>
            </a:r>
            <a:r>
              <a:rPr lang="en-US" sz="1600" i="1" dirty="0"/>
              <a:t> Crex </a:t>
            </a:r>
            <a:r>
              <a:rPr lang="en-US" sz="1600" i="1" dirty="0" err="1"/>
              <a:t>crex</a:t>
            </a:r>
            <a:r>
              <a:rPr lang="en-US" sz="1600" i="1" dirty="0"/>
              <a:t>;</a:t>
            </a:r>
            <a:endParaRPr lang="en-US" sz="1600" dirty="0"/>
          </a:p>
          <a:p>
            <a:pPr marL="742950" lvl="1" indent="-285750">
              <a:buFont typeface="Arial" panose="020B0604020202020204" pitchFamily="34" charset="0"/>
              <a:buChar char="•"/>
            </a:pPr>
            <a:r>
              <a:rPr lang="en-US" sz="1600" i="1" dirty="0" err="1"/>
              <a:t>varianta</a:t>
            </a:r>
            <a:r>
              <a:rPr lang="en-US" sz="1600" i="1" dirty="0"/>
              <a:t> 3.1.2 – </a:t>
            </a:r>
            <a:r>
              <a:rPr lang="en-US" sz="1600" i="1" dirty="0" err="1"/>
              <a:t>lucrări</a:t>
            </a:r>
            <a:r>
              <a:rPr lang="en-US" sz="1600" i="1" dirty="0"/>
              <a:t> cu </a:t>
            </a:r>
            <a:r>
              <a:rPr lang="en-US" sz="1600" i="1" dirty="0" err="1"/>
              <a:t>utilaje</a:t>
            </a:r>
            <a:r>
              <a:rPr lang="en-US" sz="1600" i="1" dirty="0"/>
              <a:t> </a:t>
            </a:r>
            <a:r>
              <a:rPr lang="en-US" sz="1600" i="1" dirty="0" err="1"/>
              <a:t>uşoare</a:t>
            </a:r>
            <a:r>
              <a:rPr lang="en-US" sz="1600" i="1" dirty="0"/>
              <a:t> </a:t>
            </a:r>
            <a:r>
              <a:rPr lang="en-US" sz="1600" i="1" dirty="0" err="1"/>
              <a:t>pe</a:t>
            </a:r>
            <a:r>
              <a:rPr lang="en-US" sz="1600" i="1" dirty="0"/>
              <a:t> </a:t>
            </a:r>
            <a:r>
              <a:rPr lang="en-US" sz="1600" i="1" dirty="0" err="1"/>
              <a:t>pajişti</a:t>
            </a:r>
            <a:r>
              <a:rPr lang="en-US" sz="1600" i="1" dirty="0"/>
              <a:t> </a:t>
            </a:r>
            <a:r>
              <a:rPr lang="en-US" sz="1600" i="1" dirty="0" err="1"/>
              <a:t>importante</a:t>
            </a:r>
            <a:r>
              <a:rPr lang="en-US" sz="1600" i="1" dirty="0"/>
              <a:t> </a:t>
            </a:r>
            <a:r>
              <a:rPr lang="en-US" sz="1600" i="1" dirty="0" err="1"/>
              <a:t>pentru</a:t>
            </a:r>
            <a:r>
              <a:rPr lang="en-US" sz="1600" i="1" dirty="0"/>
              <a:t> Crex </a:t>
            </a:r>
            <a:r>
              <a:rPr lang="en-US" sz="1600" i="1" dirty="0" err="1"/>
              <a:t>crex</a:t>
            </a:r>
            <a:r>
              <a:rPr lang="en-US" sz="1600" i="1" dirty="0"/>
              <a:t>.</a:t>
            </a:r>
            <a:endParaRPr lang="en-US" sz="1600" dirty="0"/>
          </a:p>
          <a:p>
            <a:pPr>
              <a:spcBef>
                <a:spcPts val="600"/>
              </a:spcBef>
            </a:pPr>
            <a:r>
              <a:rPr lang="en-US" sz="1600" b="1" dirty="0" err="1"/>
              <a:t>Pachetul</a:t>
            </a:r>
            <a:r>
              <a:rPr lang="en-US" sz="1600" b="1" dirty="0"/>
              <a:t> 3.2 – </a:t>
            </a:r>
            <a:r>
              <a:rPr lang="en-US" sz="1600" b="1" dirty="0" err="1"/>
              <a:t>pajiști</a:t>
            </a:r>
            <a:r>
              <a:rPr lang="en-US" sz="1600" b="1" dirty="0"/>
              <a:t> </a:t>
            </a:r>
            <a:r>
              <a:rPr lang="en-US" sz="1600" b="1" dirty="0" err="1"/>
              <a:t>importante</a:t>
            </a:r>
            <a:r>
              <a:rPr lang="en-US" sz="1600" b="1" dirty="0"/>
              <a:t> </a:t>
            </a:r>
            <a:r>
              <a:rPr lang="en-US" sz="1600" b="1" i="1" dirty="0" err="1"/>
              <a:t>Lanius</a:t>
            </a:r>
            <a:r>
              <a:rPr lang="en-US" sz="1600" b="1" i="1" dirty="0"/>
              <a:t> minor </a:t>
            </a:r>
            <a:r>
              <a:rPr lang="en-US" sz="1600" b="1" i="1" dirty="0" err="1"/>
              <a:t>şi</a:t>
            </a:r>
            <a:r>
              <a:rPr lang="en-US" sz="1600" b="1" i="1" dirty="0"/>
              <a:t> Falco </a:t>
            </a:r>
            <a:r>
              <a:rPr lang="en-US" sz="1600" b="1" i="1" dirty="0" err="1"/>
              <a:t>vespertinus</a:t>
            </a:r>
            <a:endParaRPr lang="en-US" sz="1600" b="1" dirty="0"/>
          </a:p>
          <a:p>
            <a:pPr marL="742950" lvl="1" indent="-285750">
              <a:buFont typeface="Arial" panose="020B0604020202020204" pitchFamily="34" charset="0"/>
              <a:buChar char="•"/>
            </a:pPr>
            <a:r>
              <a:rPr lang="en-US" sz="1600" i="1" dirty="0" err="1"/>
              <a:t>varianta</a:t>
            </a:r>
            <a:r>
              <a:rPr lang="en-US" sz="1600" i="1" dirty="0"/>
              <a:t> 3.2.1 – </a:t>
            </a:r>
            <a:r>
              <a:rPr lang="en-US" sz="1600" i="1" dirty="0" err="1"/>
              <a:t>lucrări</a:t>
            </a:r>
            <a:r>
              <a:rPr lang="en-US" sz="1600" i="1" dirty="0"/>
              <a:t> </a:t>
            </a:r>
            <a:r>
              <a:rPr lang="en-US" sz="1600" i="1" dirty="0" err="1"/>
              <a:t>manuale</a:t>
            </a:r>
            <a:r>
              <a:rPr lang="en-US" sz="1600" i="1" dirty="0"/>
              <a:t> </a:t>
            </a:r>
            <a:r>
              <a:rPr lang="en-US" sz="1600" i="1" dirty="0" err="1"/>
              <a:t>pe</a:t>
            </a:r>
            <a:r>
              <a:rPr lang="en-US" sz="1600" i="1" dirty="0"/>
              <a:t> </a:t>
            </a:r>
            <a:r>
              <a:rPr lang="en-US" sz="1600" i="1" dirty="0" err="1"/>
              <a:t>pajişti</a:t>
            </a:r>
            <a:r>
              <a:rPr lang="en-US" sz="1600" i="1" dirty="0"/>
              <a:t> </a:t>
            </a:r>
            <a:r>
              <a:rPr lang="en-US" sz="1600" i="1" dirty="0" err="1"/>
              <a:t>importante</a:t>
            </a:r>
            <a:r>
              <a:rPr lang="en-US" sz="1600" i="1" dirty="0"/>
              <a:t> </a:t>
            </a:r>
            <a:r>
              <a:rPr lang="en-US" sz="1600" i="1" dirty="0" err="1"/>
              <a:t>pentru</a:t>
            </a:r>
            <a:r>
              <a:rPr lang="en-US" sz="1600" i="1" dirty="0"/>
              <a:t> </a:t>
            </a:r>
            <a:r>
              <a:rPr lang="en-US" sz="1600" i="1" dirty="0" err="1"/>
              <a:t>Lanius</a:t>
            </a:r>
            <a:r>
              <a:rPr lang="en-US" sz="1600" i="1" dirty="0"/>
              <a:t> minor </a:t>
            </a:r>
            <a:r>
              <a:rPr lang="en-US" sz="1600" i="1" dirty="0" err="1"/>
              <a:t>şi</a:t>
            </a:r>
            <a:r>
              <a:rPr lang="en-US" sz="1600" i="1" dirty="0"/>
              <a:t> Falco </a:t>
            </a:r>
            <a:r>
              <a:rPr lang="en-US" sz="1600" i="1" dirty="0" err="1"/>
              <a:t>vespertinus</a:t>
            </a:r>
            <a:r>
              <a:rPr lang="en-US" sz="1600" i="1" dirty="0"/>
              <a:t>;</a:t>
            </a:r>
            <a:endParaRPr lang="en-US" sz="1600" dirty="0"/>
          </a:p>
          <a:p>
            <a:pPr marL="742950" lvl="1" indent="-285750">
              <a:buFont typeface="Arial" panose="020B0604020202020204" pitchFamily="34" charset="0"/>
              <a:buChar char="•"/>
            </a:pPr>
            <a:r>
              <a:rPr lang="en-US" sz="1600" i="1" dirty="0" err="1"/>
              <a:t>varianta</a:t>
            </a:r>
            <a:r>
              <a:rPr lang="en-US" sz="1600" i="1" dirty="0"/>
              <a:t> 3.2.2 – </a:t>
            </a:r>
            <a:r>
              <a:rPr lang="en-US" sz="1600" i="1" dirty="0" err="1"/>
              <a:t>lucrări</a:t>
            </a:r>
            <a:r>
              <a:rPr lang="en-US" sz="1600" i="1" dirty="0"/>
              <a:t> cu </a:t>
            </a:r>
            <a:r>
              <a:rPr lang="en-US" sz="1600" i="1" dirty="0" err="1"/>
              <a:t>utilaje</a:t>
            </a:r>
            <a:r>
              <a:rPr lang="en-US" sz="1600" i="1" dirty="0"/>
              <a:t> </a:t>
            </a:r>
            <a:r>
              <a:rPr lang="en-US" sz="1600" i="1" dirty="0" err="1"/>
              <a:t>uşoare</a:t>
            </a:r>
            <a:r>
              <a:rPr lang="en-US" sz="1600" i="1" dirty="0"/>
              <a:t> </a:t>
            </a:r>
            <a:r>
              <a:rPr lang="en-US" sz="1600" i="1" dirty="0" err="1"/>
              <a:t>pe</a:t>
            </a:r>
            <a:r>
              <a:rPr lang="en-US" sz="1600" i="1" dirty="0"/>
              <a:t> </a:t>
            </a:r>
            <a:r>
              <a:rPr lang="en-US" sz="1600" i="1" dirty="0" err="1"/>
              <a:t>pajişti</a:t>
            </a:r>
            <a:r>
              <a:rPr lang="en-US" sz="1600" i="1" dirty="0"/>
              <a:t> </a:t>
            </a:r>
            <a:r>
              <a:rPr lang="en-US" sz="1600" i="1" dirty="0" err="1"/>
              <a:t>importante</a:t>
            </a:r>
            <a:r>
              <a:rPr lang="en-US" sz="1600" i="1" dirty="0"/>
              <a:t> </a:t>
            </a:r>
            <a:r>
              <a:rPr lang="en-US" sz="1600" i="1" dirty="0" err="1"/>
              <a:t>pentru</a:t>
            </a:r>
            <a:r>
              <a:rPr lang="en-US" sz="1600" i="1" dirty="0"/>
              <a:t> </a:t>
            </a:r>
            <a:r>
              <a:rPr lang="en-US" sz="1600" i="1" dirty="0" err="1"/>
              <a:t>Lanius</a:t>
            </a:r>
            <a:r>
              <a:rPr lang="en-US" sz="1600" i="1" dirty="0"/>
              <a:t> minor </a:t>
            </a:r>
            <a:r>
              <a:rPr lang="en-US" sz="1600" i="1" dirty="0" err="1"/>
              <a:t>şi</a:t>
            </a:r>
            <a:r>
              <a:rPr lang="en-US" sz="1600" i="1" dirty="0"/>
              <a:t> Falco </a:t>
            </a:r>
            <a:r>
              <a:rPr lang="en-US" sz="1600" i="1" dirty="0" err="1"/>
              <a:t>vespertinus</a:t>
            </a:r>
            <a:r>
              <a:rPr lang="en-US" sz="1600" i="1" dirty="0"/>
              <a:t>.</a:t>
            </a:r>
            <a:endParaRPr lang="en-US" sz="1600" dirty="0"/>
          </a:p>
          <a:p>
            <a:pPr>
              <a:spcBef>
                <a:spcPts val="600"/>
              </a:spcBef>
            </a:pPr>
            <a:r>
              <a:rPr lang="en-US" sz="1600" b="1" dirty="0" err="1"/>
              <a:t>Pachetul</a:t>
            </a:r>
            <a:r>
              <a:rPr lang="en-US" sz="1600" b="1" dirty="0"/>
              <a:t> 6 – </a:t>
            </a:r>
            <a:r>
              <a:rPr lang="en-US" sz="1600" b="1" dirty="0" err="1"/>
              <a:t>pajiști</a:t>
            </a:r>
            <a:r>
              <a:rPr lang="en-US" sz="1600" b="1" dirty="0"/>
              <a:t> </a:t>
            </a:r>
            <a:r>
              <a:rPr lang="en-US" sz="1600" b="1" dirty="0" err="1"/>
              <a:t>importante</a:t>
            </a:r>
            <a:r>
              <a:rPr lang="en-US" sz="1600" b="1" dirty="0"/>
              <a:t> </a:t>
            </a:r>
            <a:r>
              <a:rPr lang="en-US" sz="1600" b="1" dirty="0" err="1"/>
              <a:t>pentru</a:t>
            </a:r>
            <a:r>
              <a:rPr lang="en-US" sz="1600" b="1" dirty="0"/>
              <a:t> </a:t>
            </a:r>
            <a:r>
              <a:rPr lang="en-US" sz="1600" b="1" dirty="0" err="1"/>
              <a:t>fluturi</a:t>
            </a:r>
            <a:r>
              <a:rPr lang="en-US" sz="1600" b="1" dirty="0"/>
              <a:t> (</a:t>
            </a:r>
            <a:r>
              <a:rPr lang="en-US" sz="1600" b="1" i="1" dirty="0" err="1"/>
              <a:t>Maculinea</a:t>
            </a:r>
            <a:r>
              <a:rPr lang="en-US" sz="1600" b="1" i="1" dirty="0"/>
              <a:t> sp.)</a:t>
            </a:r>
            <a:endParaRPr lang="en-US" sz="1600" b="1" dirty="0"/>
          </a:p>
          <a:p>
            <a:pPr marL="742950" lvl="1" indent="-285750">
              <a:buFont typeface="Arial" panose="020B0604020202020204" pitchFamily="34" charset="0"/>
              <a:buChar char="•"/>
            </a:pPr>
            <a:r>
              <a:rPr lang="en-US" sz="1600" i="1" dirty="0" err="1"/>
              <a:t>varianta</a:t>
            </a:r>
            <a:r>
              <a:rPr lang="en-US" sz="1600" i="1" dirty="0"/>
              <a:t> 6.1 – </a:t>
            </a:r>
            <a:r>
              <a:rPr lang="en-US" sz="1600" i="1" dirty="0" err="1"/>
              <a:t>lucrări</a:t>
            </a:r>
            <a:r>
              <a:rPr lang="en-US" sz="1600" i="1" dirty="0"/>
              <a:t> </a:t>
            </a:r>
            <a:r>
              <a:rPr lang="en-US" sz="1600" i="1" dirty="0" err="1"/>
              <a:t>manuale</a:t>
            </a:r>
            <a:r>
              <a:rPr lang="en-US" sz="1600" i="1" dirty="0"/>
              <a:t> </a:t>
            </a:r>
            <a:r>
              <a:rPr lang="en-US" sz="1600" i="1" dirty="0" err="1"/>
              <a:t>pe</a:t>
            </a:r>
            <a:r>
              <a:rPr lang="en-US" sz="1600" i="1" dirty="0"/>
              <a:t> </a:t>
            </a:r>
            <a:r>
              <a:rPr lang="en-US" sz="1600" i="1" dirty="0" err="1"/>
              <a:t>pajişti</a:t>
            </a:r>
            <a:r>
              <a:rPr lang="en-US" sz="1600" i="1" dirty="0"/>
              <a:t> </a:t>
            </a:r>
            <a:r>
              <a:rPr lang="en-US" sz="1600" i="1" dirty="0" err="1"/>
              <a:t>importante</a:t>
            </a:r>
            <a:r>
              <a:rPr lang="en-US" sz="1600" i="1" dirty="0"/>
              <a:t> </a:t>
            </a:r>
            <a:r>
              <a:rPr lang="en-US" sz="1600" i="1" dirty="0" err="1"/>
              <a:t>pentru</a:t>
            </a:r>
            <a:r>
              <a:rPr lang="en-US" sz="1600" i="1" dirty="0"/>
              <a:t> </a:t>
            </a:r>
            <a:r>
              <a:rPr lang="en-US" sz="1600" i="1" dirty="0" err="1"/>
              <a:t>fluturi</a:t>
            </a:r>
            <a:r>
              <a:rPr lang="en-US" sz="1600" i="1" dirty="0"/>
              <a:t> (</a:t>
            </a:r>
            <a:r>
              <a:rPr lang="en-US" sz="1600" i="1" dirty="0" err="1"/>
              <a:t>Maculinea</a:t>
            </a:r>
            <a:r>
              <a:rPr lang="en-US" sz="1600" i="1" dirty="0"/>
              <a:t> sp.);</a:t>
            </a:r>
            <a:endParaRPr lang="en-US" sz="1600" dirty="0"/>
          </a:p>
          <a:p>
            <a:pPr marL="742950" lvl="1" indent="-285750">
              <a:buFont typeface="Arial" panose="020B0604020202020204" pitchFamily="34" charset="0"/>
              <a:buChar char="•"/>
            </a:pPr>
            <a:r>
              <a:rPr lang="en-US" sz="1600" i="1" dirty="0" err="1"/>
              <a:t>varianta</a:t>
            </a:r>
            <a:r>
              <a:rPr lang="en-US" sz="1600" i="1" dirty="0"/>
              <a:t> 6.2 – </a:t>
            </a:r>
            <a:r>
              <a:rPr lang="en-US" sz="1600" i="1" dirty="0" err="1"/>
              <a:t>lucrări</a:t>
            </a:r>
            <a:r>
              <a:rPr lang="en-US" sz="1600" i="1" dirty="0"/>
              <a:t> cu </a:t>
            </a:r>
            <a:r>
              <a:rPr lang="en-US" sz="1600" i="1" dirty="0" err="1"/>
              <a:t>utilaje</a:t>
            </a:r>
            <a:r>
              <a:rPr lang="en-US" sz="1600" i="1" dirty="0"/>
              <a:t> </a:t>
            </a:r>
            <a:r>
              <a:rPr lang="en-US" sz="1600" i="1" dirty="0" err="1"/>
              <a:t>uşoare</a:t>
            </a:r>
            <a:r>
              <a:rPr lang="en-US" sz="1600" i="1" dirty="0"/>
              <a:t> </a:t>
            </a:r>
            <a:r>
              <a:rPr lang="en-US" sz="1600" i="1" dirty="0" err="1"/>
              <a:t>pe</a:t>
            </a:r>
            <a:r>
              <a:rPr lang="en-US" sz="1600" i="1" dirty="0"/>
              <a:t> </a:t>
            </a:r>
            <a:r>
              <a:rPr lang="en-US" sz="1600" i="1" dirty="0" err="1"/>
              <a:t>pajişti</a:t>
            </a:r>
            <a:r>
              <a:rPr lang="en-US" sz="1600" i="1" dirty="0"/>
              <a:t> </a:t>
            </a:r>
            <a:r>
              <a:rPr lang="en-US" sz="1600" i="1" dirty="0" err="1"/>
              <a:t>importante</a:t>
            </a:r>
            <a:r>
              <a:rPr lang="en-US" sz="1600" i="1" dirty="0"/>
              <a:t> </a:t>
            </a:r>
            <a:r>
              <a:rPr lang="en-US" sz="1600" i="1" dirty="0" err="1"/>
              <a:t>pentru</a:t>
            </a:r>
            <a:r>
              <a:rPr lang="en-US" sz="1600" i="1" dirty="0"/>
              <a:t> </a:t>
            </a:r>
            <a:r>
              <a:rPr lang="en-US" sz="1600" i="1" dirty="0" err="1"/>
              <a:t>fluturi</a:t>
            </a:r>
            <a:r>
              <a:rPr lang="en-US" sz="1600" i="1" dirty="0"/>
              <a:t> (</a:t>
            </a:r>
            <a:r>
              <a:rPr lang="en-US" sz="1600" i="1" dirty="0" err="1"/>
              <a:t>Maculinea</a:t>
            </a:r>
            <a:r>
              <a:rPr lang="en-US" sz="1600" i="1" dirty="0"/>
              <a:t> sp.).</a:t>
            </a:r>
            <a:endParaRPr lang="en-US" sz="1600" dirty="0"/>
          </a:p>
          <a:p>
            <a:pPr>
              <a:spcBef>
                <a:spcPts val="600"/>
              </a:spcBef>
            </a:pPr>
            <a:r>
              <a:rPr lang="en-US" sz="1600" b="1" dirty="0" err="1"/>
              <a:t>Pachetul</a:t>
            </a:r>
            <a:r>
              <a:rPr lang="en-US" sz="1600" b="1" dirty="0"/>
              <a:t> 9.2 – </a:t>
            </a:r>
            <a:r>
              <a:rPr lang="en-US" sz="1600" b="1" dirty="0" err="1"/>
              <a:t>pajiști</a:t>
            </a:r>
            <a:r>
              <a:rPr lang="en-US" sz="1600" b="1" dirty="0"/>
              <a:t> </a:t>
            </a:r>
            <a:r>
              <a:rPr lang="en-US" sz="1600" b="1" dirty="0" err="1"/>
              <a:t>permanente</a:t>
            </a:r>
            <a:r>
              <a:rPr lang="en-US" sz="1600" b="1" dirty="0"/>
              <a:t> </a:t>
            </a:r>
            <a:r>
              <a:rPr lang="en-US" sz="1600" b="1" dirty="0" err="1"/>
              <a:t>importante</a:t>
            </a:r>
            <a:r>
              <a:rPr lang="en-US" sz="1600" b="1" dirty="0"/>
              <a:t> ca </a:t>
            </a:r>
            <a:r>
              <a:rPr lang="en-US" sz="1600" b="1" i="1" dirty="0"/>
              <a:t>zone de </a:t>
            </a:r>
            <a:r>
              <a:rPr lang="en-US" sz="1600" b="1" i="1" dirty="0" err="1"/>
              <a:t>hrănire</a:t>
            </a:r>
            <a:r>
              <a:rPr lang="en-US" sz="1600" b="1" i="1" dirty="0"/>
              <a:t> </a:t>
            </a:r>
            <a:r>
              <a:rPr lang="en-US" sz="1600" b="1" i="1" dirty="0" err="1"/>
              <a:t>pentru</a:t>
            </a:r>
            <a:r>
              <a:rPr lang="en-US" sz="1600" b="1" i="1" dirty="0"/>
              <a:t> </a:t>
            </a:r>
            <a:r>
              <a:rPr lang="en-US" sz="1600" b="1" i="1" dirty="0" err="1"/>
              <a:t>acvila</a:t>
            </a:r>
            <a:r>
              <a:rPr lang="en-US" sz="1600" b="1" i="1" dirty="0"/>
              <a:t> </a:t>
            </a:r>
            <a:r>
              <a:rPr lang="en-US" sz="1600" b="1" i="1" dirty="0" err="1"/>
              <a:t>tipătoare</a:t>
            </a:r>
            <a:r>
              <a:rPr lang="en-US" sz="1600" b="1" i="1" dirty="0"/>
              <a:t> </a:t>
            </a:r>
            <a:r>
              <a:rPr lang="en-US" sz="1600" b="1" i="1" dirty="0" err="1"/>
              <a:t>mică</a:t>
            </a:r>
            <a:r>
              <a:rPr lang="en-US" sz="1600" b="1" i="1" dirty="0"/>
              <a:t> (Aquila </a:t>
            </a:r>
            <a:r>
              <a:rPr lang="en-US" sz="1600" b="1" i="1" dirty="0" err="1"/>
              <a:t>pomarina</a:t>
            </a:r>
            <a:r>
              <a:rPr lang="en-US" sz="1600" b="1" i="1" dirty="0"/>
              <a:t>)</a:t>
            </a:r>
            <a:endParaRPr lang="en-US" sz="1600" b="1" dirty="0"/>
          </a:p>
          <a:p>
            <a:pPr marL="742950" lvl="1" indent="-285750">
              <a:buFont typeface="Arial" panose="020B0604020202020204" pitchFamily="34" charset="0"/>
              <a:buChar char="•"/>
            </a:pPr>
            <a:r>
              <a:rPr lang="en-US" sz="1600" i="1" dirty="0" err="1"/>
              <a:t>varianta</a:t>
            </a:r>
            <a:r>
              <a:rPr lang="en-US" sz="1600" i="1" dirty="0"/>
              <a:t> 9.2.1 – </a:t>
            </a:r>
            <a:r>
              <a:rPr lang="en-US" sz="1600" i="1" dirty="0" err="1"/>
              <a:t>lucrări</a:t>
            </a:r>
            <a:r>
              <a:rPr lang="en-US" sz="1600" i="1" dirty="0"/>
              <a:t> </a:t>
            </a:r>
            <a:r>
              <a:rPr lang="en-US" sz="1600" i="1" dirty="0" err="1"/>
              <a:t>manuale</a:t>
            </a:r>
            <a:r>
              <a:rPr lang="en-US" sz="1600" i="1" dirty="0"/>
              <a:t> </a:t>
            </a:r>
            <a:r>
              <a:rPr lang="en-US" sz="1600" i="1" dirty="0" err="1"/>
              <a:t>pe</a:t>
            </a:r>
            <a:r>
              <a:rPr lang="en-US" sz="1600" i="1" dirty="0"/>
              <a:t> </a:t>
            </a:r>
            <a:r>
              <a:rPr lang="en-US" sz="1600" i="1" dirty="0" err="1"/>
              <a:t>pajişti</a:t>
            </a:r>
            <a:r>
              <a:rPr lang="en-US" sz="1600" i="1" dirty="0"/>
              <a:t> </a:t>
            </a:r>
            <a:r>
              <a:rPr lang="en-US" sz="1600" i="1" dirty="0" err="1"/>
              <a:t>importante</a:t>
            </a:r>
            <a:r>
              <a:rPr lang="en-US" sz="1600" i="1" dirty="0"/>
              <a:t> </a:t>
            </a:r>
            <a:r>
              <a:rPr lang="en-US" sz="1600" i="1" dirty="0" err="1"/>
              <a:t>pentru</a:t>
            </a:r>
            <a:r>
              <a:rPr lang="en-US" sz="1600" i="1" dirty="0"/>
              <a:t> </a:t>
            </a:r>
            <a:r>
              <a:rPr lang="en-US" sz="1600" i="1" dirty="0" err="1"/>
              <a:t>acvila</a:t>
            </a:r>
            <a:r>
              <a:rPr lang="en-US" sz="1600" i="1" dirty="0"/>
              <a:t> </a:t>
            </a:r>
            <a:r>
              <a:rPr lang="en-US" sz="1600" i="1" dirty="0" err="1"/>
              <a:t>tipătoare</a:t>
            </a:r>
            <a:r>
              <a:rPr lang="en-US" sz="1600" i="1" dirty="0"/>
              <a:t> </a:t>
            </a:r>
            <a:r>
              <a:rPr lang="en-US" sz="1600" i="1" dirty="0" err="1"/>
              <a:t>mică</a:t>
            </a:r>
            <a:r>
              <a:rPr lang="en-US" sz="1600" i="1" dirty="0"/>
              <a:t> (Aquila </a:t>
            </a:r>
            <a:r>
              <a:rPr lang="en-US" sz="1600" i="1" dirty="0" err="1"/>
              <a:t>pomarina</a:t>
            </a:r>
            <a:r>
              <a:rPr lang="en-US" sz="1600" i="1" dirty="0"/>
              <a:t>);</a:t>
            </a:r>
            <a:endParaRPr lang="en-US" sz="1600" dirty="0"/>
          </a:p>
          <a:p>
            <a:pPr marL="742950" lvl="1" indent="-285750">
              <a:buFont typeface="Arial" panose="020B0604020202020204" pitchFamily="34" charset="0"/>
              <a:buChar char="•"/>
            </a:pPr>
            <a:r>
              <a:rPr lang="en-US" sz="1600" i="1" dirty="0" err="1"/>
              <a:t>varianta</a:t>
            </a:r>
            <a:r>
              <a:rPr lang="en-US" sz="1600" i="1" dirty="0"/>
              <a:t> 9.2.2 – </a:t>
            </a:r>
            <a:r>
              <a:rPr lang="en-US" sz="1600" i="1" dirty="0" err="1"/>
              <a:t>lucrări</a:t>
            </a:r>
            <a:r>
              <a:rPr lang="en-US" sz="1600" i="1" dirty="0"/>
              <a:t> cu </a:t>
            </a:r>
            <a:r>
              <a:rPr lang="en-US" sz="1600" i="1" dirty="0" err="1"/>
              <a:t>utilaje</a:t>
            </a:r>
            <a:r>
              <a:rPr lang="en-US" sz="1600" i="1" dirty="0"/>
              <a:t> </a:t>
            </a:r>
            <a:r>
              <a:rPr lang="en-US" sz="1600" i="1" dirty="0" err="1"/>
              <a:t>uşoare</a:t>
            </a:r>
            <a:r>
              <a:rPr lang="en-US" sz="1600" i="1" dirty="0"/>
              <a:t> </a:t>
            </a:r>
            <a:r>
              <a:rPr lang="en-US" sz="1600" i="1" dirty="0" err="1"/>
              <a:t>pe</a:t>
            </a:r>
            <a:r>
              <a:rPr lang="en-US" sz="1600" i="1" dirty="0"/>
              <a:t> </a:t>
            </a:r>
            <a:r>
              <a:rPr lang="en-US" sz="1600" i="1" dirty="0" err="1"/>
              <a:t>pajişti</a:t>
            </a:r>
            <a:r>
              <a:rPr lang="en-US" sz="1600" i="1" dirty="0"/>
              <a:t> </a:t>
            </a:r>
            <a:r>
              <a:rPr lang="en-US" sz="1600" i="1" dirty="0" err="1"/>
              <a:t>importante</a:t>
            </a:r>
            <a:r>
              <a:rPr lang="en-US" sz="1600" i="1" dirty="0"/>
              <a:t> </a:t>
            </a:r>
            <a:r>
              <a:rPr lang="en-US" sz="1600" i="1" dirty="0" err="1"/>
              <a:t>pentru</a:t>
            </a:r>
            <a:r>
              <a:rPr lang="en-US" sz="1600" i="1" dirty="0"/>
              <a:t> </a:t>
            </a:r>
            <a:r>
              <a:rPr lang="en-US" sz="1600" i="1" dirty="0" err="1"/>
              <a:t>acvila</a:t>
            </a:r>
            <a:r>
              <a:rPr lang="en-US" sz="1600" i="1" dirty="0"/>
              <a:t> </a:t>
            </a:r>
            <a:r>
              <a:rPr lang="en-US" sz="1600" i="1" dirty="0" err="1"/>
              <a:t>tipătoare</a:t>
            </a:r>
            <a:r>
              <a:rPr lang="en-US" sz="1600" i="1" dirty="0"/>
              <a:t> </a:t>
            </a:r>
            <a:r>
              <a:rPr lang="en-US" sz="1600" i="1" dirty="0" err="1"/>
              <a:t>mică</a:t>
            </a:r>
            <a:r>
              <a:rPr lang="en-US" sz="1600" i="1" dirty="0"/>
              <a:t> (Aquila </a:t>
            </a:r>
            <a:r>
              <a:rPr lang="en-US" sz="1600" i="1" dirty="0" err="1"/>
              <a:t>pomarina</a:t>
            </a:r>
            <a:r>
              <a:rPr lang="en-US" sz="1600" i="1" dirty="0"/>
              <a:t>).</a:t>
            </a:r>
            <a:endParaRPr lang="en-US" sz="1600" b="1" dirty="0"/>
          </a:p>
        </p:txBody>
      </p:sp>
      <p:sp>
        <p:nvSpPr>
          <p:cNvPr id="10" name="TextBox 9"/>
          <p:cNvSpPr txBox="1"/>
          <p:nvPr/>
        </p:nvSpPr>
        <p:spPr>
          <a:xfrm>
            <a:off x="3945081" y="0"/>
            <a:ext cx="4839855" cy="769441"/>
          </a:xfrm>
          <a:prstGeom prst="rect">
            <a:avLst/>
          </a:prstGeom>
          <a:noFill/>
        </p:spPr>
        <p:txBody>
          <a:bodyPr wrap="square" rtlCol="0">
            <a:spAutoFit/>
          </a:bodyPr>
          <a:lstStyle/>
          <a:p>
            <a:r>
              <a:rPr lang="en-US" sz="4400" dirty="0">
                <a:solidFill>
                  <a:schemeClr val="accent6"/>
                </a:solidFill>
                <a:effectLst>
                  <a:outerShdw blurRad="38100" dist="38100" dir="2700000" algn="tl">
                    <a:srgbClr val="000000">
                      <a:alpha val="43137"/>
                    </a:srgbClr>
                  </a:outerShdw>
                </a:effectLst>
                <a:latin typeface="Algerian" panose="04020705040A02060702" pitchFamily="82" charset="0"/>
              </a:rPr>
              <a:t>PNS 2023-2027</a:t>
            </a:r>
          </a:p>
        </p:txBody>
      </p:sp>
    </p:spTree>
    <p:extLst>
      <p:ext uri="{BB962C8B-B14F-4D97-AF65-F5344CB8AC3E}">
        <p14:creationId xmlns:p14="http://schemas.microsoft.com/office/powerpoint/2010/main" val="33418363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720435" y="0"/>
            <a:ext cx="10335491" cy="6858000"/>
          </a:xfrm>
          <a:prstGeom prst="rect">
            <a:avLst/>
          </a:prstGeom>
        </p:spPr>
      </p:pic>
      <p:sp>
        <p:nvSpPr>
          <p:cNvPr id="4" name="Slide Number Placeholder 3"/>
          <p:cNvSpPr>
            <a:spLocks noGrp="1"/>
          </p:cNvSpPr>
          <p:nvPr>
            <p:ph type="sldNum" sz="quarter" idx="12"/>
          </p:nvPr>
        </p:nvSpPr>
        <p:spPr/>
        <p:txBody>
          <a:bodyPr/>
          <a:lstStyle/>
          <a:p>
            <a:fld id="{A5A8EC8E-9C68-485E-830F-7C034A790738}" type="slidenum">
              <a:rPr lang="ro-RO" smtClean="0"/>
              <a:t>93</a:t>
            </a:fld>
            <a:endParaRPr lang="ro-RO" dirty="0"/>
          </a:p>
        </p:txBody>
      </p:sp>
      <p:graphicFrame>
        <p:nvGraphicFramePr>
          <p:cNvPr id="3" name="Table 2"/>
          <p:cNvGraphicFramePr>
            <a:graphicFrameLocks noGrp="1"/>
          </p:cNvGraphicFramePr>
          <p:nvPr>
            <p:extLst/>
          </p:nvPr>
        </p:nvGraphicFramePr>
        <p:xfrm>
          <a:off x="8741998" y="1538542"/>
          <a:ext cx="3108930" cy="4755086"/>
        </p:xfrm>
        <a:graphic>
          <a:graphicData uri="http://schemas.openxmlformats.org/drawingml/2006/table">
            <a:tbl>
              <a:tblPr firstRow="1" firstCol="1" lastRow="1" lastCol="1" bandRow="1">
                <a:tableStyleId>{5C22544A-7EE6-4342-B048-85BDC9FD1C3A}</a:tableStyleId>
              </a:tblPr>
              <a:tblGrid>
                <a:gridCol w="552102">
                  <a:extLst>
                    <a:ext uri="{9D8B030D-6E8A-4147-A177-3AD203B41FA5}">
                      <a16:colId xmlns:a16="http://schemas.microsoft.com/office/drawing/2014/main" val="3489502833"/>
                    </a:ext>
                  </a:extLst>
                </a:gridCol>
                <a:gridCol w="650633">
                  <a:extLst>
                    <a:ext uri="{9D8B030D-6E8A-4147-A177-3AD203B41FA5}">
                      <a16:colId xmlns:a16="http://schemas.microsoft.com/office/drawing/2014/main" val="2108740923"/>
                    </a:ext>
                  </a:extLst>
                </a:gridCol>
                <a:gridCol w="1906195">
                  <a:extLst>
                    <a:ext uri="{9D8B030D-6E8A-4147-A177-3AD203B41FA5}">
                      <a16:colId xmlns:a16="http://schemas.microsoft.com/office/drawing/2014/main" val="4226816"/>
                    </a:ext>
                  </a:extLst>
                </a:gridCol>
              </a:tblGrid>
              <a:tr h="252836">
                <a:tc gridSpan="3">
                  <a:txBody>
                    <a:bodyPr/>
                    <a:lstStyle/>
                    <a:p>
                      <a:pPr marL="0" marR="0" algn="ctr">
                        <a:spcBef>
                          <a:spcPts val="0"/>
                        </a:spcBef>
                        <a:spcAft>
                          <a:spcPts val="0"/>
                        </a:spcAft>
                      </a:pPr>
                      <a:r>
                        <a:rPr lang="en-US" sz="1200" dirty="0">
                          <a:effectLst/>
                        </a:rPr>
                        <a:t>NIVELUL PLĂȚILOR (euro/ha)</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hMerge="1">
                  <a:txBody>
                    <a:bodyPr/>
                    <a:lstStyle/>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hMerge="1">
                  <a:txBody>
                    <a:bodyPr/>
                    <a:lstStyle/>
                    <a:p>
                      <a:endParaRPr lang="en-US"/>
                    </a:p>
                  </a:txBody>
                  <a:tcPr/>
                </a:tc>
                <a:extLst>
                  <a:ext uri="{0D108BD9-81ED-4DB2-BD59-A6C34878D82A}">
                    <a16:rowId xmlns:a16="http://schemas.microsoft.com/office/drawing/2014/main" val="2966628294"/>
                  </a:ext>
                </a:extLst>
              </a:tr>
              <a:tr h="358683">
                <a:tc>
                  <a:txBody>
                    <a:bodyPr/>
                    <a:lstStyle/>
                    <a:p>
                      <a:pPr marL="0" marR="0" algn="ctr">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b="1" dirty="0" err="1">
                          <a:effectLst/>
                        </a:rPr>
                        <a:t>Nivel</a:t>
                      </a:r>
                      <a:r>
                        <a:rPr lang="en-US" sz="1200" b="1" dirty="0">
                          <a:effectLst/>
                        </a:rPr>
                        <a:t> maxim</a:t>
                      </a:r>
                      <a:endParaRPr lang="en-US" sz="1200" b="1"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dirty="0" err="1">
                          <a:effectLst/>
                        </a:rPr>
                        <a:t>Nivel</a:t>
                      </a:r>
                      <a:r>
                        <a:rPr lang="en-US" sz="1200" dirty="0">
                          <a:effectLst/>
                        </a:rPr>
                        <a:t> </a:t>
                      </a:r>
                      <a:r>
                        <a:rPr lang="en-US" sz="1200" dirty="0" err="1">
                          <a:effectLst/>
                        </a:rPr>
                        <a:t>mediu</a:t>
                      </a:r>
                      <a:r>
                        <a:rPr lang="en-US" sz="1200" dirty="0">
                          <a:effectLst/>
                        </a:rPr>
                        <a:t> </a:t>
                      </a:r>
                      <a:r>
                        <a:rPr lang="en-US" sz="1200" dirty="0" err="1">
                          <a:effectLst/>
                        </a:rPr>
                        <a:t>după</a:t>
                      </a:r>
                      <a:r>
                        <a:rPr lang="en-US" sz="1200" dirty="0">
                          <a:effectLst/>
                        </a:rPr>
                        <a:t> </a:t>
                      </a:r>
                    </a:p>
                    <a:p>
                      <a:pPr marL="0" marR="0" algn="ctr">
                        <a:spcBef>
                          <a:spcPts val="0"/>
                        </a:spcBef>
                        <a:spcAft>
                          <a:spcPts val="0"/>
                        </a:spcAft>
                      </a:pPr>
                      <a:r>
                        <a:rPr lang="en-US" sz="1200" dirty="0" err="1">
                          <a:effectLst/>
                        </a:rPr>
                        <a:t>aplicarea</a:t>
                      </a:r>
                      <a:r>
                        <a:rPr lang="en-US" sz="1200" dirty="0">
                          <a:effectLst/>
                        </a:rPr>
                        <a:t> </a:t>
                      </a:r>
                      <a:r>
                        <a:rPr lang="en-US" sz="1200" dirty="0" err="1">
                          <a:effectLst/>
                        </a:rPr>
                        <a:t>degresivității</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extLst>
                  <a:ext uri="{0D108BD9-81ED-4DB2-BD59-A6C34878D82A}">
                    <a16:rowId xmlns:a16="http://schemas.microsoft.com/office/drawing/2014/main" val="3508350174"/>
                  </a:ext>
                </a:extLst>
              </a:tr>
              <a:tr h="224943">
                <a:tc gridSpan="3">
                  <a:txBody>
                    <a:bodyPr/>
                    <a:lstStyle/>
                    <a:p>
                      <a:pPr marL="0" marR="0" algn="ctr">
                        <a:spcBef>
                          <a:spcPts val="0"/>
                        </a:spcBef>
                        <a:spcAft>
                          <a:spcPts val="0"/>
                        </a:spcAft>
                      </a:pPr>
                      <a:r>
                        <a:rPr lang="en-US" sz="1200" dirty="0">
                          <a:effectLst/>
                        </a:rPr>
                        <a:t>P1 – </a:t>
                      </a:r>
                      <a:r>
                        <a:rPr lang="en-US" sz="1200" dirty="0" err="1">
                          <a:effectLst/>
                        </a:rPr>
                        <a:t>pajiști</a:t>
                      </a:r>
                      <a:r>
                        <a:rPr lang="en-US" sz="1200" dirty="0">
                          <a:effectLst/>
                        </a:rPr>
                        <a:t> cu </a:t>
                      </a:r>
                      <a:r>
                        <a:rPr lang="en-US" sz="1200" dirty="0" err="1">
                          <a:effectLst/>
                        </a:rPr>
                        <a:t>înaltă</a:t>
                      </a:r>
                      <a:r>
                        <a:rPr lang="en-US" sz="1200" dirty="0">
                          <a:effectLst/>
                        </a:rPr>
                        <a:t> </a:t>
                      </a:r>
                      <a:r>
                        <a:rPr lang="en-US" sz="1200" dirty="0" err="1">
                          <a:effectLst/>
                        </a:rPr>
                        <a:t>valoare</a:t>
                      </a:r>
                      <a:r>
                        <a:rPr lang="en-US" sz="1200" dirty="0">
                          <a:effectLst/>
                        </a:rPr>
                        <a:t> natural (HNV)</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14967113"/>
                  </a:ext>
                </a:extLst>
              </a:tr>
              <a:tr h="224943">
                <a:tc>
                  <a:txBody>
                    <a:bodyPr/>
                    <a:lstStyle/>
                    <a:p>
                      <a:pPr marL="0" marR="0" algn="ctr">
                        <a:spcBef>
                          <a:spcPts val="0"/>
                        </a:spcBef>
                        <a:spcAft>
                          <a:spcPts val="0"/>
                        </a:spcAft>
                      </a:pPr>
                      <a:r>
                        <a:rPr lang="en-US" sz="1200" dirty="0">
                          <a:effectLst/>
                        </a:rPr>
                        <a:t>v1.1</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a:effectLst/>
                        </a:rPr>
                        <a:t>142</a:t>
                      </a:r>
                      <a:endParaRPr lang="en-US" sz="120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dirty="0">
                          <a:effectLst/>
                        </a:rPr>
                        <a:t>117,38</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extLst>
                  <a:ext uri="{0D108BD9-81ED-4DB2-BD59-A6C34878D82A}">
                    <a16:rowId xmlns:a16="http://schemas.microsoft.com/office/drawing/2014/main" val="2987965807"/>
                  </a:ext>
                </a:extLst>
              </a:tr>
              <a:tr h="224943">
                <a:tc>
                  <a:txBody>
                    <a:bodyPr/>
                    <a:lstStyle/>
                    <a:p>
                      <a:pPr marL="0" marR="0" algn="ctr">
                        <a:spcBef>
                          <a:spcPts val="0"/>
                        </a:spcBef>
                        <a:spcAft>
                          <a:spcPts val="0"/>
                        </a:spcAft>
                      </a:pPr>
                      <a:r>
                        <a:rPr lang="en-US" sz="1200" dirty="0">
                          <a:effectLst/>
                        </a:rPr>
                        <a:t>v1.2</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a:effectLst/>
                        </a:rPr>
                        <a:t>242</a:t>
                      </a:r>
                      <a:endParaRPr lang="en-US" sz="120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dirty="0">
                          <a:effectLst/>
                        </a:rPr>
                        <a:t>228,33</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extLst>
                  <a:ext uri="{0D108BD9-81ED-4DB2-BD59-A6C34878D82A}">
                    <a16:rowId xmlns:a16="http://schemas.microsoft.com/office/drawing/2014/main" val="3319181436"/>
                  </a:ext>
                </a:extLst>
              </a:tr>
              <a:tr h="224943">
                <a:tc>
                  <a:txBody>
                    <a:bodyPr/>
                    <a:lstStyle/>
                    <a:p>
                      <a:pPr marL="0" marR="0" algn="ctr">
                        <a:spcBef>
                          <a:spcPts val="0"/>
                        </a:spcBef>
                        <a:spcAft>
                          <a:spcPts val="0"/>
                        </a:spcAft>
                      </a:pPr>
                      <a:r>
                        <a:rPr lang="en-US" sz="1200" dirty="0">
                          <a:effectLst/>
                        </a:rPr>
                        <a:t>v1.3</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a:effectLst/>
                        </a:rPr>
                        <a:t>163</a:t>
                      </a:r>
                      <a:endParaRPr lang="en-US" sz="120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dirty="0">
                          <a:effectLst/>
                        </a:rPr>
                        <a:t>162,02</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extLst>
                  <a:ext uri="{0D108BD9-81ED-4DB2-BD59-A6C34878D82A}">
                    <a16:rowId xmlns:a16="http://schemas.microsoft.com/office/drawing/2014/main" val="914704905"/>
                  </a:ext>
                </a:extLst>
              </a:tr>
              <a:tr h="224943">
                <a:tc gridSpan="3">
                  <a:txBody>
                    <a:bodyPr/>
                    <a:lstStyle/>
                    <a:p>
                      <a:pPr marL="0" marR="0" algn="ctr">
                        <a:spcBef>
                          <a:spcPts val="0"/>
                        </a:spcBef>
                        <a:spcAft>
                          <a:spcPts val="0"/>
                        </a:spcAft>
                      </a:pPr>
                      <a:r>
                        <a:rPr lang="en-US" sz="1200" dirty="0">
                          <a:effectLst/>
                        </a:rPr>
                        <a:t>P3.1 – </a:t>
                      </a:r>
                      <a:r>
                        <a:rPr lang="en-US" sz="1200" dirty="0" err="1">
                          <a:effectLst/>
                        </a:rPr>
                        <a:t>pajiști</a:t>
                      </a:r>
                      <a:r>
                        <a:rPr lang="en-US" sz="1200" dirty="0">
                          <a:effectLst/>
                        </a:rPr>
                        <a:t> </a:t>
                      </a:r>
                      <a:r>
                        <a:rPr lang="en-US" sz="1200" dirty="0" err="1">
                          <a:effectLst/>
                        </a:rPr>
                        <a:t>importante</a:t>
                      </a:r>
                      <a:r>
                        <a:rPr lang="en-US" sz="1200" dirty="0">
                          <a:effectLst/>
                        </a:rPr>
                        <a:t> </a:t>
                      </a:r>
                      <a:r>
                        <a:rPr lang="en-US" sz="1200" dirty="0" err="1">
                          <a:effectLst/>
                        </a:rPr>
                        <a:t>pentru</a:t>
                      </a:r>
                      <a:r>
                        <a:rPr lang="en-US" sz="1200" dirty="0">
                          <a:effectLst/>
                        </a:rPr>
                        <a:t> Crex </a:t>
                      </a:r>
                      <a:r>
                        <a:rPr lang="en-US" sz="1200" dirty="0" err="1">
                          <a:effectLst/>
                        </a:rPr>
                        <a:t>crex</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4907804"/>
                  </a:ext>
                </a:extLst>
              </a:tr>
              <a:tr h="224943">
                <a:tc>
                  <a:txBody>
                    <a:bodyPr/>
                    <a:lstStyle/>
                    <a:p>
                      <a:pPr marL="0" marR="0" algn="ctr">
                        <a:spcBef>
                          <a:spcPts val="0"/>
                        </a:spcBef>
                        <a:spcAft>
                          <a:spcPts val="0"/>
                        </a:spcAft>
                      </a:pPr>
                      <a:r>
                        <a:rPr lang="en-US" sz="1200" dirty="0">
                          <a:effectLst/>
                        </a:rPr>
                        <a:t>v3.1.1</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a:effectLst/>
                        </a:rPr>
                        <a:t>310</a:t>
                      </a:r>
                      <a:endParaRPr lang="en-US" sz="120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a:effectLst/>
                        </a:rPr>
                        <a:t>246,33</a:t>
                      </a:r>
                      <a:endParaRPr lang="en-US" sz="1200">
                        <a:effectLst/>
                        <a:latin typeface="Times New Roman" panose="02020603050405020304" pitchFamily="18" charset="0"/>
                        <a:ea typeface="Times New Roman" panose="02020603050405020304" pitchFamily="18" charset="0"/>
                      </a:endParaRPr>
                    </a:p>
                  </a:txBody>
                  <a:tcPr marL="12148" marR="12148" marT="12148" marB="12148" anchor="ctr"/>
                </a:tc>
                <a:extLst>
                  <a:ext uri="{0D108BD9-81ED-4DB2-BD59-A6C34878D82A}">
                    <a16:rowId xmlns:a16="http://schemas.microsoft.com/office/drawing/2014/main" val="2615465873"/>
                  </a:ext>
                </a:extLst>
              </a:tr>
              <a:tr h="224943">
                <a:tc>
                  <a:txBody>
                    <a:bodyPr/>
                    <a:lstStyle/>
                    <a:p>
                      <a:pPr marL="0" marR="0" algn="ctr">
                        <a:spcBef>
                          <a:spcPts val="0"/>
                        </a:spcBef>
                        <a:spcAft>
                          <a:spcPts val="0"/>
                        </a:spcAft>
                      </a:pPr>
                      <a:r>
                        <a:rPr lang="en-US" sz="1200" dirty="0">
                          <a:effectLst/>
                        </a:rPr>
                        <a:t>v3.1.2</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dirty="0">
                          <a:effectLst/>
                        </a:rPr>
                        <a:t>231</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dirty="0">
                          <a:effectLst/>
                        </a:rPr>
                        <a:t>210,52</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extLst>
                  <a:ext uri="{0D108BD9-81ED-4DB2-BD59-A6C34878D82A}">
                    <a16:rowId xmlns:a16="http://schemas.microsoft.com/office/drawing/2014/main" val="3025278559"/>
                  </a:ext>
                </a:extLst>
              </a:tr>
              <a:tr h="358683">
                <a:tc gridSpan="3">
                  <a:txBody>
                    <a:bodyPr/>
                    <a:lstStyle/>
                    <a:p>
                      <a:pPr marL="0" marR="0" algn="ctr">
                        <a:spcBef>
                          <a:spcPts val="0"/>
                        </a:spcBef>
                        <a:spcAft>
                          <a:spcPts val="0"/>
                        </a:spcAft>
                      </a:pPr>
                      <a:r>
                        <a:rPr lang="en-US" sz="1200" dirty="0">
                          <a:effectLst/>
                        </a:rPr>
                        <a:t>P3.2 – </a:t>
                      </a:r>
                      <a:r>
                        <a:rPr lang="en-US" sz="1200" dirty="0" err="1">
                          <a:effectLst/>
                        </a:rPr>
                        <a:t>pajiști</a:t>
                      </a:r>
                      <a:r>
                        <a:rPr lang="en-US" sz="1200" dirty="0">
                          <a:effectLst/>
                        </a:rPr>
                        <a:t> </a:t>
                      </a:r>
                      <a:r>
                        <a:rPr lang="en-US" sz="1200" dirty="0" err="1">
                          <a:effectLst/>
                        </a:rPr>
                        <a:t>importante</a:t>
                      </a:r>
                      <a:r>
                        <a:rPr lang="en-US" sz="1200" dirty="0">
                          <a:effectLst/>
                        </a:rPr>
                        <a:t> </a:t>
                      </a:r>
                      <a:r>
                        <a:rPr lang="en-US" sz="1200" dirty="0" err="1">
                          <a:effectLst/>
                        </a:rPr>
                        <a:t>pentru</a:t>
                      </a:r>
                      <a:r>
                        <a:rPr lang="en-US" sz="1200" dirty="0">
                          <a:effectLst/>
                        </a:rPr>
                        <a:t> </a:t>
                      </a:r>
                      <a:r>
                        <a:rPr lang="en-US" sz="1200" dirty="0" err="1">
                          <a:effectLst/>
                        </a:rPr>
                        <a:t>Lanius</a:t>
                      </a:r>
                      <a:r>
                        <a:rPr lang="en-US" sz="1200" dirty="0">
                          <a:effectLst/>
                        </a:rPr>
                        <a:t> minor </a:t>
                      </a:r>
                      <a:r>
                        <a:rPr lang="en-US" sz="1200" dirty="0" err="1">
                          <a:effectLst/>
                        </a:rPr>
                        <a:t>și</a:t>
                      </a:r>
                      <a:r>
                        <a:rPr lang="en-US" sz="1200" dirty="0">
                          <a:effectLst/>
                        </a:rPr>
                        <a:t> Falco </a:t>
                      </a:r>
                      <a:r>
                        <a:rPr lang="en-US" sz="1200" dirty="0" err="1">
                          <a:effectLst/>
                        </a:rPr>
                        <a:t>vespertinus</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26807962"/>
                  </a:ext>
                </a:extLst>
              </a:tr>
              <a:tr h="224943">
                <a:tc>
                  <a:txBody>
                    <a:bodyPr/>
                    <a:lstStyle/>
                    <a:p>
                      <a:pPr marL="0" marR="0" algn="ctr">
                        <a:spcBef>
                          <a:spcPts val="0"/>
                        </a:spcBef>
                        <a:spcAft>
                          <a:spcPts val="0"/>
                        </a:spcAft>
                      </a:pPr>
                      <a:r>
                        <a:rPr lang="en-US" sz="1200" dirty="0">
                          <a:effectLst/>
                        </a:rPr>
                        <a:t>v3.2.1</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a:effectLst/>
                        </a:rPr>
                        <a:t>159</a:t>
                      </a:r>
                      <a:endParaRPr lang="en-US" sz="120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a:effectLst/>
                        </a:rPr>
                        <a:t>116,10</a:t>
                      </a:r>
                      <a:endParaRPr lang="en-US" sz="1200">
                        <a:effectLst/>
                        <a:latin typeface="Times New Roman" panose="02020603050405020304" pitchFamily="18" charset="0"/>
                        <a:ea typeface="Times New Roman" panose="02020603050405020304" pitchFamily="18" charset="0"/>
                      </a:endParaRPr>
                    </a:p>
                  </a:txBody>
                  <a:tcPr marL="12148" marR="12148" marT="12148" marB="12148" anchor="ctr"/>
                </a:tc>
                <a:extLst>
                  <a:ext uri="{0D108BD9-81ED-4DB2-BD59-A6C34878D82A}">
                    <a16:rowId xmlns:a16="http://schemas.microsoft.com/office/drawing/2014/main" val="2228892414"/>
                  </a:ext>
                </a:extLst>
              </a:tr>
              <a:tr h="224943">
                <a:tc>
                  <a:txBody>
                    <a:bodyPr/>
                    <a:lstStyle/>
                    <a:p>
                      <a:pPr marL="0" marR="0" algn="ctr">
                        <a:spcBef>
                          <a:spcPts val="0"/>
                        </a:spcBef>
                        <a:spcAft>
                          <a:spcPts val="0"/>
                        </a:spcAft>
                      </a:pPr>
                      <a:r>
                        <a:rPr lang="en-US" sz="1200" dirty="0">
                          <a:effectLst/>
                        </a:rPr>
                        <a:t>v3.2.2</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a:effectLst/>
                        </a:rPr>
                        <a:t>80</a:t>
                      </a:r>
                      <a:endParaRPr lang="en-US" sz="120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a:effectLst/>
                        </a:rPr>
                        <a:t>61,89</a:t>
                      </a:r>
                      <a:endParaRPr lang="en-US" sz="1200">
                        <a:effectLst/>
                        <a:latin typeface="Times New Roman" panose="02020603050405020304" pitchFamily="18" charset="0"/>
                        <a:ea typeface="Times New Roman" panose="02020603050405020304" pitchFamily="18" charset="0"/>
                      </a:endParaRPr>
                    </a:p>
                  </a:txBody>
                  <a:tcPr marL="12148" marR="12148" marT="12148" marB="12148" anchor="ctr"/>
                </a:tc>
                <a:extLst>
                  <a:ext uri="{0D108BD9-81ED-4DB2-BD59-A6C34878D82A}">
                    <a16:rowId xmlns:a16="http://schemas.microsoft.com/office/drawing/2014/main" val="407604179"/>
                  </a:ext>
                </a:extLst>
              </a:tr>
              <a:tr h="224943">
                <a:tc gridSpan="3">
                  <a:txBody>
                    <a:bodyPr/>
                    <a:lstStyle/>
                    <a:p>
                      <a:pPr marL="0" marR="0" algn="ctr">
                        <a:spcBef>
                          <a:spcPts val="0"/>
                        </a:spcBef>
                        <a:spcAft>
                          <a:spcPts val="0"/>
                        </a:spcAft>
                      </a:pPr>
                      <a:r>
                        <a:rPr lang="en-US" sz="1200" dirty="0">
                          <a:effectLst/>
                        </a:rPr>
                        <a:t>P6 – </a:t>
                      </a:r>
                      <a:r>
                        <a:rPr lang="en-US" sz="1200" dirty="0" err="1">
                          <a:effectLst/>
                        </a:rPr>
                        <a:t>pajiști</a:t>
                      </a:r>
                      <a:r>
                        <a:rPr lang="en-US" sz="1200" dirty="0">
                          <a:effectLst/>
                        </a:rPr>
                        <a:t> </a:t>
                      </a:r>
                      <a:r>
                        <a:rPr lang="en-US" sz="1200" dirty="0" err="1">
                          <a:effectLst/>
                        </a:rPr>
                        <a:t>importante</a:t>
                      </a:r>
                      <a:r>
                        <a:rPr lang="en-US" sz="1200" dirty="0">
                          <a:effectLst/>
                        </a:rPr>
                        <a:t> </a:t>
                      </a:r>
                      <a:r>
                        <a:rPr lang="en-US" sz="1200" dirty="0" err="1">
                          <a:effectLst/>
                        </a:rPr>
                        <a:t>fluturi</a:t>
                      </a:r>
                      <a:r>
                        <a:rPr lang="en-US" sz="1200" dirty="0">
                          <a:effectLst/>
                        </a:rPr>
                        <a:t> (</a:t>
                      </a:r>
                      <a:r>
                        <a:rPr lang="en-US" sz="1200" dirty="0" err="1">
                          <a:effectLst/>
                        </a:rPr>
                        <a:t>Maculinea</a:t>
                      </a:r>
                      <a:r>
                        <a:rPr lang="en-US" sz="1200" dirty="0">
                          <a:effectLst/>
                        </a:rPr>
                        <a:t> sp.)</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5066889"/>
                  </a:ext>
                </a:extLst>
              </a:tr>
              <a:tr h="224943">
                <a:tc>
                  <a:txBody>
                    <a:bodyPr/>
                    <a:lstStyle/>
                    <a:p>
                      <a:pPr marL="0" marR="0" algn="ctr">
                        <a:spcBef>
                          <a:spcPts val="0"/>
                        </a:spcBef>
                        <a:spcAft>
                          <a:spcPts val="0"/>
                        </a:spcAft>
                      </a:pPr>
                      <a:r>
                        <a:rPr lang="en-US" sz="1200" dirty="0">
                          <a:effectLst/>
                        </a:rPr>
                        <a:t>v6.1</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a:effectLst/>
                        </a:rPr>
                        <a:t>410</a:t>
                      </a:r>
                      <a:endParaRPr lang="en-US" sz="120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dirty="0">
                          <a:effectLst/>
                        </a:rPr>
                        <a:t>357,84</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extLst>
                  <a:ext uri="{0D108BD9-81ED-4DB2-BD59-A6C34878D82A}">
                    <a16:rowId xmlns:a16="http://schemas.microsoft.com/office/drawing/2014/main" val="1342163029"/>
                  </a:ext>
                </a:extLst>
              </a:tr>
              <a:tr h="224943">
                <a:tc>
                  <a:txBody>
                    <a:bodyPr/>
                    <a:lstStyle/>
                    <a:p>
                      <a:pPr marL="0" marR="0" algn="ctr">
                        <a:spcBef>
                          <a:spcPts val="0"/>
                        </a:spcBef>
                        <a:spcAft>
                          <a:spcPts val="0"/>
                        </a:spcAft>
                      </a:pPr>
                      <a:r>
                        <a:rPr lang="en-US" sz="1200" dirty="0">
                          <a:effectLst/>
                        </a:rPr>
                        <a:t>v6.2</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a:effectLst/>
                        </a:rPr>
                        <a:t>331</a:t>
                      </a:r>
                      <a:endParaRPr lang="en-US" sz="120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a:effectLst/>
                        </a:rPr>
                        <a:t>314,33</a:t>
                      </a:r>
                      <a:endParaRPr lang="en-US" sz="1200">
                        <a:effectLst/>
                        <a:latin typeface="Times New Roman" panose="02020603050405020304" pitchFamily="18" charset="0"/>
                        <a:ea typeface="Times New Roman" panose="02020603050405020304" pitchFamily="18" charset="0"/>
                      </a:endParaRPr>
                    </a:p>
                  </a:txBody>
                  <a:tcPr marL="12148" marR="12148" marT="12148" marB="12148" anchor="ctr"/>
                </a:tc>
                <a:extLst>
                  <a:ext uri="{0D108BD9-81ED-4DB2-BD59-A6C34878D82A}">
                    <a16:rowId xmlns:a16="http://schemas.microsoft.com/office/drawing/2014/main" val="1656232119"/>
                  </a:ext>
                </a:extLst>
              </a:tr>
              <a:tr h="526853">
                <a:tc gridSpan="3">
                  <a:txBody>
                    <a:bodyPr/>
                    <a:lstStyle/>
                    <a:p>
                      <a:pPr marL="0" marR="0" algn="ctr">
                        <a:spcBef>
                          <a:spcPts val="0"/>
                        </a:spcBef>
                        <a:spcAft>
                          <a:spcPts val="0"/>
                        </a:spcAft>
                      </a:pPr>
                      <a:r>
                        <a:rPr lang="en-US" sz="1200" dirty="0">
                          <a:effectLst/>
                        </a:rPr>
                        <a:t>P9.2 - </a:t>
                      </a:r>
                      <a:r>
                        <a:rPr lang="en-US" sz="1200" dirty="0" err="1">
                          <a:effectLst/>
                        </a:rPr>
                        <a:t>pajişti</a:t>
                      </a:r>
                      <a:r>
                        <a:rPr lang="en-US" sz="1200" dirty="0">
                          <a:effectLst/>
                        </a:rPr>
                        <a:t> </a:t>
                      </a:r>
                      <a:r>
                        <a:rPr lang="en-US" sz="1200" dirty="0" err="1">
                          <a:effectLst/>
                        </a:rPr>
                        <a:t>permanente</a:t>
                      </a:r>
                      <a:r>
                        <a:rPr lang="en-US" sz="1200" dirty="0">
                          <a:effectLst/>
                        </a:rPr>
                        <a:t> </a:t>
                      </a:r>
                      <a:r>
                        <a:rPr lang="en-US" sz="1200" dirty="0" err="1">
                          <a:effectLst/>
                        </a:rPr>
                        <a:t>importante</a:t>
                      </a:r>
                      <a:r>
                        <a:rPr lang="en-US" sz="1200" dirty="0">
                          <a:effectLst/>
                        </a:rPr>
                        <a:t> ca zone de </a:t>
                      </a:r>
                      <a:r>
                        <a:rPr lang="en-US" sz="1200" dirty="0" err="1">
                          <a:effectLst/>
                        </a:rPr>
                        <a:t>hrănire</a:t>
                      </a:r>
                      <a:r>
                        <a:rPr lang="en-US" sz="1200" dirty="0">
                          <a:effectLst/>
                        </a:rPr>
                        <a:t> </a:t>
                      </a:r>
                      <a:r>
                        <a:rPr lang="en-US" sz="1200" dirty="0" err="1">
                          <a:effectLst/>
                        </a:rPr>
                        <a:t>pentru</a:t>
                      </a:r>
                      <a:r>
                        <a:rPr lang="en-US" sz="1200" dirty="0">
                          <a:effectLst/>
                        </a:rPr>
                        <a:t> </a:t>
                      </a:r>
                      <a:r>
                        <a:rPr lang="en-US" sz="1200" dirty="0" err="1">
                          <a:effectLst/>
                        </a:rPr>
                        <a:t>acvila</a:t>
                      </a:r>
                      <a:r>
                        <a:rPr lang="en-US" sz="1200" dirty="0">
                          <a:effectLst/>
                        </a:rPr>
                        <a:t> </a:t>
                      </a:r>
                      <a:r>
                        <a:rPr lang="en-US" sz="1200" dirty="0" err="1">
                          <a:effectLst/>
                        </a:rPr>
                        <a:t>tipătoare</a:t>
                      </a:r>
                      <a:r>
                        <a:rPr lang="en-US" sz="1200" dirty="0">
                          <a:effectLst/>
                        </a:rPr>
                        <a:t> mica (Aquila </a:t>
                      </a:r>
                      <a:r>
                        <a:rPr lang="en-US" sz="1200" dirty="0" err="1">
                          <a:effectLst/>
                        </a:rPr>
                        <a:t>pomarine</a:t>
                      </a:r>
                      <a:r>
                        <a:rPr lang="en-US" sz="1200" dirty="0">
                          <a:effectLst/>
                        </a:rPr>
                        <a:t>)</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18296939"/>
                  </a:ext>
                </a:extLst>
              </a:tr>
              <a:tr h="224943">
                <a:tc>
                  <a:txBody>
                    <a:bodyPr/>
                    <a:lstStyle/>
                    <a:p>
                      <a:pPr marL="0" marR="0" algn="ctr">
                        <a:spcBef>
                          <a:spcPts val="0"/>
                        </a:spcBef>
                        <a:spcAft>
                          <a:spcPts val="0"/>
                        </a:spcAft>
                      </a:pPr>
                      <a:r>
                        <a:rPr lang="en-US" sz="1200" dirty="0">
                          <a:effectLst/>
                        </a:rPr>
                        <a:t>v9.2.1</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dirty="0">
                          <a:effectLst/>
                        </a:rPr>
                        <a:t>269</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dirty="0">
                          <a:effectLst/>
                        </a:rPr>
                        <a:t>248,49</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extLst>
                  <a:ext uri="{0D108BD9-81ED-4DB2-BD59-A6C34878D82A}">
                    <a16:rowId xmlns:a16="http://schemas.microsoft.com/office/drawing/2014/main" val="3311004484"/>
                  </a:ext>
                </a:extLst>
              </a:tr>
              <a:tr h="224943">
                <a:tc>
                  <a:txBody>
                    <a:bodyPr/>
                    <a:lstStyle/>
                    <a:p>
                      <a:pPr marL="0" marR="0" algn="ctr">
                        <a:spcBef>
                          <a:spcPts val="0"/>
                        </a:spcBef>
                        <a:spcAft>
                          <a:spcPts val="0"/>
                        </a:spcAft>
                      </a:pPr>
                      <a:r>
                        <a:rPr lang="en-US" sz="1200" dirty="0">
                          <a:effectLst/>
                        </a:rPr>
                        <a:t>v9.2.2</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tc>
                  <a:txBody>
                    <a:bodyPr/>
                    <a:lstStyle/>
                    <a:p>
                      <a:pPr marL="0" marR="0" algn="ctr">
                        <a:spcBef>
                          <a:spcPts val="0"/>
                        </a:spcBef>
                        <a:spcAft>
                          <a:spcPts val="0"/>
                        </a:spcAft>
                      </a:pPr>
                      <a:r>
                        <a:rPr lang="en-US" sz="1200" kern="1200" dirty="0">
                          <a:solidFill>
                            <a:schemeClr val="dk1"/>
                          </a:solidFill>
                          <a:effectLst/>
                          <a:latin typeface="+mn-lt"/>
                          <a:ea typeface="+mn-ea"/>
                          <a:cs typeface="+mn-cs"/>
                        </a:rPr>
                        <a:t>190</a:t>
                      </a:r>
                    </a:p>
                  </a:txBody>
                  <a:tcPr marL="12148" marR="12148" marT="12148" marB="12148" anchor="ctr"/>
                </a:tc>
                <a:tc>
                  <a:txBody>
                    <a:bodyPr/>
                    <a:lstStyle/>
                    <a:p>
                      <a:pPr marL="0" marR="0" algn="ctr">
                        <a:spcBef>
                          <a:spcPts val="0"/>
                        </a:spcBef>
                        <a:spcAft>
                          <a:spcPts val="0"/>
                        </a:spcAft>
                      </a:pPr>
                      <a:r>
                        <a:rPr lang="en-US" sz="1200" dirty="0">
                          <a:effectLst/>
                        </a:rPr>
                        <a:t>163,27</a:t>
                      </a:r>
                      <a:endParaRPr lang="en-US" sz="1200" dirty="0">
                        <a:effectLst/>
                        <a:latin typeface="Times New Roman" panose="02020603050405020304" pitchFamily="18" charset="0"/>
                        <a:ea typeface="Times New Roman" panose="02020603050405020304" pitchFamily="18" charset="0"/>
                      </a:endParaRPr>
                    </a:p>
                  </a:txBody>
                  <a:tcPr marL="12148" marR="12148" marT="12148" marB="12148" anchor="ctr"/>
                </a:tc>
                <a:extLst>
                  <a:ext uri="{0D108BD9-81ED-4DB2-BD59-A6C34878D82A}">
                    <a16:rowId xmlns:a16="http://schemas.microsoft.com/office/drawing/2014/main" val="3738741605"/>
                  </a:ext>
                </a:extLst>
              </a:tr>
            </a:tbl>
          </a:graphicData>
        </a:graphic>
      </p:graphicFrame>
      <p:sp>
        <p:nvSpPr>
          <p:cNvPr id="6" name="Rectangle 5"/>
          <p:cNvSpPr/>
          <p:nvPr/>
        </p:nvSpPr>
        <p:spPr>
          <a:xfrm>
            <a:off x="720435" y="1070681"/>
            <a:ext cx="11028220" cy="369332"/>
          </a:xfrm>
          <a:prstGeom prst="rect">
            <a:avLst/>
          </a:prstGeom>
        </p:spPr>
        <p:txBody>
          <a:bodyPr wrap="square">
            <a:spAutoFit/>
          </a:bodyPr>
          <a:lstStyle/>
          <a:p>
            <a:pPr algn="just">
              <a:spcBef>
                <a:spcPts val="200"/>
              </a:spcBef>
              <a:spcAft>
                <a:spcPts val="200"/>
              </a:spcAft>
            </a:pPr>
            <a:r>
              <a:rPr lang="en-US" b="1" u="sng" dirty="0">
                <a:solidFill>
                  <a:srgbClr val="0070C0"/>
                </a:solidFill>
              </a:rPr>
              <a:t>DR-01 - Agro-</a:t>
            </a:r>
            <a:r>
              <a:rPr lang="en-US" b="1" u="sng" dirty="0" err="1">
                <a:solidFill>
                  <a:srgbClr val="0070C0"/>
                </a:solidFill>
              </a:rPr>
              <a:t>mediu</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climă</a:t>
            </a:r>
            <a:r>
              <a:rPr lang="en-US" b="1" u="sng" dirty="0">
                <a:solidFill>
                  <a:srgbClr val="0070C0"/>
                </a:solidFill>
              </a:rPr>
              <a:t> </a:t>
            </a:r>
            <a:r>
              <a:rPr lang="en-US" b="1" u="sng" dirty="0" err="1">
                <a:solidFill>
                  <a:srgbClr val="0070C0"/>
                </a:solidFill>
              </a:rPr>
              <a:t>pe</a:t>
            </a:r>
            <a:r>
              <a:rPr lang="en-US" b="1" u="sng" dirty="0">
                <a:solidFill>
                  <a:srgbClr val="0070C0"/>
                </a:solidFill>
              </a:rPr>
              <a:t> </a:t>
            </a:r>
            <a:r>
              <a:rPr lang="en-US" b="1" u="sng" dirty="0" err="1">
                <a:solidFill>
                  <a:srgbClr val="0070C0"/>
                </a:solidFill>
              </a:rPr>
              <a:t>pajiști</a:t>
            </a:r>
            <a:r>
              <a:rPr lang="en-US" b="1" u="sng" dirty="0">
                <a:solidFill>
                  <a:srgbClr val="0070C0"/>
                </a:solidFill>
              </a:rPr>
              <a:t> </a:t>
            </a:r>
            <a:r>
              <a:rPr lang="en-US" b="1" u="sng" dirty="0" err="1">
                <a:solidFill>
                  <a:srgbClr val="0070C0"/>
                </a:solidFill>
              </a:rPr>
              <a:t>permanente</a:t>
            </a:r>
            <a:r>
              <a:rPr lang="ro-RO" b="1" dirty="0">
                <a:solidFill>
                  <a:srgbClr val="0070C0"/>
                </a:solidFill>
              </a:rPr>
              <a:t>			</a:t>
            </a:r>
            <a:r>
              <a:rPr lang="en-US" b="1" dirty="0">
                <a:solidFill>
                  <a:srgbClr val="0070C0"/>
                </a:solidFill>
              </a:rPr>
              <a:t> </a:t>
            </a:r>
            <a:r>
              <a:rPr lang="ro-RO" b="1" i="1" dirty="0">
                <a:solidFill>
                  <a:srgbClr val="0070C0"/>
                </a:solidFill>
              </a:rPr>
              <a:t>Alocare publică</a:t>
            </a:r>
            <a:r>
              <a:rPr lang="en-US" b="1" i="1" dirty="0">
                <a:solidFill>
                  <a:srgbClr val="0070C0"/>
                </a:solidFill>
                <a:latin typeface="Trebuchet MS" panose="020B0603020202020204" pitchFamily="34" charset="0"/>
              </a:rPr>
              <a:t>:</a:t>
            </a:r>
            <a:r>
              <a:rPr lang="ro-RO" b="1" i="1" dirty="0">
                <a:solidFill>
                  <a:srgbClr val="0070C0"/>
                </a:solidFill>
                <a:latin typeface="Trebuchet MS" panose="020B0603020202020204" pitchFamily="34" charset="0"/>
              </a:rPr>
              <a:t> </a:t>
            </a:r>
            <a:r>
              <a:rPr lang="en-US" b="1" dirty="0">
                <a:solidFill>
                  <a:srgbClr val="0070C0"/>
                </a:solidFill>
              </a:rPr>
              <a:t>386.266.193</a:t>
            </a:r>
            <a:r>
              <a:rPr lang="ro-RO" b="1" dirty="0">
                <a:solidFill>
                  <a:srgbClr val="0070C0"/>
                </a:solidFill>
              </a:rPr>
              <a:t> euro</a:t>
            </a:r>
            <a:endParaRPr lang="en-US" b="1" dirty="0">
              <a:solidFill>
                <a:srgbClr val="0070C0"/>
              </a:solidFill>
            </a:endParaRPr>
          </a:p>
        </p:txBody>
      </p:sp>
      <p:sp>
        <p:nvSpPr>
          <p:cNvPr id="10" name="Rectangle 9"/>
          <p:cNvSpPr/>
          <p:nvPr/>
        </p:nvSpPr>
        <p:spPr>
          <a:xfrm>
            <a:off x="4013833" y="2525701"/>
            <a:ext cx="3748694" cy="3780522"/>
          </a:xfrm>
          <a:prstGeom prst="rect">
            <a:avLst/>
          </a:prstGeom>
        </p:spPr>
        <p:txBody>
          <a:bodyPr wrap="square">
            <a:spAutoFit/>
          </a:bodyPr>
          <a:lstStyle/>
          <a:p>
            <a:pPr algn="just">
              <a:spcBef>
                <a:spcPts val="200"/>
              </a:spcBef>
              <a:spcAft>
                <a:spcPts val="200"/>
              </a:spcAft>
            </a:pPr>
            <a:r>
              <a:rPr lang="en-US" sz="1600" b="1" u="sng" dirty="0" err="1">
                <a:latin typeface="Times New Roman" panose="02020603050405020304" pitchFamily="18" charset="0"/>
                <a:ea typeface="Times New Roman" panose="02020603050405020304" pitchFamily="18" charset="0"/>
              </a:rPr>
              <a:t>Varianta</a:t>
            </a:r>
            <a:r>
              <a:rPr lang="en-US" sz="1600" b="1" u="sng" dirty="0">
                <a:latin typeface="Times New Roman" panose="02020603050405020304" pitchFamily="18" charset="0"/>
                <a:ea typeface="Times New Roman" panose="02020603050405020304" pitchFamily="18" charset="0"/>
              </a:rPr>
              <a:t> 2 a P1 </a:t>
            </a:r>
            <a:r>
              <a:rPr lang="en-US" sz="1600" b="1" u="sng" dirty="0" err="1">
                <a:latin typeface="Times New Roman" panose="02020603050405020304" pitchFamily="18" charset="0"/>
                <a:ea typeface="Times New Roman" panose="02020603050405020304" pitchFamily="18" charset="0"/>
              </a:rPr>
              <a:t>și</a:t>
            </a:r>
            <a:r>
              <a:rPr lang="en-US" sz="1600" b="1" u="sng" dirty="0">
                <a:latin typeface="Times New Roman" panose="02020603050405020304" pitchFamily="18" charset="0"/>
                <a:ea typeface="Times New Roman" panose="02020603050405020304" pitchFamily="18" charset="0"/>
              </a:rPr>
              <a:t> </a:t>
            </a:r>
            <a:r>
              <a:rPr lang="en-US" sz="1600" b="1" u="sng" dirty="0" err="1">
                <a:latin typeface="Times New Roman" panose="02020603050405020304" pitchFamily="18" charset="0"/>
                <a:ea typeface="Times New Roman" panose="02020603050405020304" pitchFamily="18" charset="0"/>
              </a:rPr>
              <a:t>varianta</a:t>
            </a:r>
            <a:r>
              <a:rPr lang="en-US" sz="1600" b="1" u="sng" dirty="0">
                <a:latin typeface="Times New Roman" panose="02020603050405020304" pitchFamily="18" charset="0"/>
                <a:ea typeface="Times New Roman" panose="02020603050405020304" pitchFamily="18" charset="0"/>
              </a:rPr>
              <a:t> 1 a P3.1, P3.2, P6 </a:t>
            </a:r>
            <a:r>
              <a:rPr lang="en-US" sz="1600" b="1" u="sng" dirty="0" err="1">
                <a:latin typeface="Times New Roman" panose="02020603050405020304" pitchFamily="18" charset="0"/>
                <a:ea typeface="Times New Roman" panose="02020603050405020304" pitchFamily="18" charset="0"/>
              </a:rPr>
              <a:t>și</a:t>
            </a:r>
            <a:r>
              <a:rPr lang="en-US" sz="1600" b="1" u="sng" dirty="0">
                <a:latin typeface="Times New Roman" panose="02020603050405020304" pitchFamily="18" charset="0"/>
                <a:ea typeface="Times New Roman" panose="02020603050405020304" pitchFamily="18" charset="0"/>
              </a:rPr>
              <a:t> P9.2:</a:t>
            </a:r>
          </a:p>
          <a:p>
            <a:pPr>
              <a:spcBef>
                <a:spcPts val="200"/>
              </a:spcBef>
              <a:spcAft>
                <a:spcPts val="200"/>
              </a:spcAft>
            </a:pPr>
            <a:r>
              <a:rPr lang="en-US" sz="1600" dirty="0">
                <a:latin typeface="Times New Roman" panose="02020603050405020304" pitchFamily="18" charset="0"/>
                <a:ea typeface="Times New Roman" panose="02020603050405020304" pitchFamily="18" charset="0"/>
              </a:rPr>
              <a:t>	- 0-10 ha – 100%,</a:t>
            </a:r>
          </a:p>
          <a:p>
            <a:pPr>
              <a:spcBef>
                <a:spcPts val="200"/>
              </a:spcBef>
              <a:spcAft>
                <a:spcPts val="200"/>
              </a:spcAft>
            </a:pPr>
            <a:r>
              <a:rPr lang="en-US" sz="1600" dirty="0">
                <a:latin typeface="Times New Roman" panose="02020603050405020304" pitchFamily="18" charset="0"/>
                <a:ea typeface="Times New Roman" panose="02020603050405020304" pitchFamily="18" charset="0"/>
              </a:rPr>
              <a:t>	- 10,01-50 ha – 90%,</a:t>
            </a:r>
          </a:p>
          <a:p>
            <a:pPr>
              <a:spcBef>
                <a:spcPts val="200"/>
              </a:spcBef>
              <a:spcAft>
                <a:spcPts val="200"/>
              </a:spcAft>
            </a:pPr>
            <a:r>
              <a:rPr lang="en-US" sz="1600" dirty="0">
                <a:latin typeface="Times New Roman" panose="02020603050405020304" pitchFamily="18" charset="0"/>
                <a:ea typeface="Times New Roman" panose="02020603050405020304" pitchFamily="18" charset="0"/>
              </a:rPr>
              <a:t>	- </a:t>
            </a:r>
            <a:r>
              <a:rPr lang="en-US" sz="1600" dirty="0" err="1">
                <a:latin typeface="Times New Roman" panose="02020603050405020304" pitchFamily="18" charset="0"/>
                <a:ea typeface="Times New Roman" panose="02020603050405020304" pitchFamily="18" charset="0"/>
              </a:rPr>
              <a:t>peste</a:t>
            </a:r>
            <a:r>
              <a:rPr lang="en-US" sz="1600" dirty="0">
                <a:latin typeface="Times New Roman" panose="02020603050405020304" pitchFamily="18" charset="0"/>
                <a:ea typeface="Times New Roman" panose="02020603050405020304" pitchFamily="18" charset="0"/>
              </a:rPr>
              <a:t> 50 ha – 80%,</a:t>
            </a:r>
          </a:p>
          <a:p>
            <a:pPr>
              <a:spcBef>
                <a:spcPts val="200"/>
              </a:spcBef>
              <a:spcAft>
                <a:spcPts val="200"/>
              </a:spcAft>
            </a:pPr>
            <a:r>
              <a:rPr lang="en-US" sz="1600" dirty="0">
                <a:latin typeface="Times New Roman" panose="02020603050405020304" pitchFamily="18" charset="0"/>
                <a:ea typeface="Times New Roman" panose="02020603050405020304" pitchFamily="18" charset="0"/>
              </a:rPr>
              <a:t>	- </a:t>
            </a:r>
            <a:r>
              <a:rPr lang="en-US" sz="1600" dirty="0" err="1">
                <a:latin typeface="Times New Roman" panose="02020603050405020304" pitchFamily="18" charset="0"/>
                <a:ea typeface="Times New Roman" panose="02020603050405020304" pitchFamily="18" charset="0"/>
              </a:rPr>
              <a:t>peste</a:t>
            </a:r>
            <a:r>
              <a:rPr lang="en-US" sz="1600" dirty="0">
                <a:latin typeface="Times New Roman" panose="02020603050405020304" pitchFamily="18" charset="0"/>
                <a:ea typeface="Times New Roman" panose="02020603050405020304" pitchFamily="18" charset="0"/>
              </a:rPr>
              <a:t> 150 ha – 0%.</a:t>
            </a:r>
          </a:p>
          <a:p>
            <a:pPr algn="just">
              <a:spcBef>
                <a:spcPts val="200"/>
              </a:spcBef>
              <a:spcAft>
                <a:spcPts val="200"/>
              </a:spcAft>
            </a:pPr>
            <a:r>
              <a:rPr lang="en-US" sz="1600" dirty="0">
                <a:latin typeface="Times New Roman" panose="02020603050405020304" pitchFamily="18" charset="0"/>
                <a:ea typeface="Times New Roman" panose="02020603050405020304" pitchFamily="18" charset="0"/>
              </a:rPr>
              <a:t> </a:t>
            </a:r>
          </a:p>
          <a:p>
            <a:pPr algn="just">
              <a:spcBef>
                <a:spcPts val="200"/>
              </a:spcBef>
              <a:spcAft>
                <a:spcPts val="200"/>
              </a:spcAft>
            </a:pPr>
            <a:r>
              <a:rPr lang="en-US" sz="1600" b="1" u="sng" dirty="0" err="1">
                <a:latin typeface="Times New Roman" panose="02020603050405020304" pitchFamily="18" charset="0"/>
                <a:ea typeface="Times New Roman" panose="02020603050405020304" pitchFamily="18" charset="0"/>
              </a:rPr>
              <a:t>Varianta</a:t>
            </a:r>
            <a:r>
              <a:rPr lang="en-US" sz="1600" b="1" u="sng" dirty="0">
                <a:latin typeface="Times New Roman" panose="02020603050405020304" pitchFamily="18" charset="0"/>
                <a:ea typeface="Times New Roman" panose="02020603050405020304" pitchFamily="18" charset="0"/>
              </a:rPr>
              <a:t> 3 a P1 </a:t>
            </a:r>
            <a:r>
              <a:rPr lang="en-US" sz="1600" b="1" u="sng" dirty="0" err="1">
                <a:latin typeface="Times New Roman" panose="02020603050405020304" pitchFamily="18" charset="0"/>
                <a:ea typeface="Times New Roman" panose="02020603050405020304" pitchFamily="18" charset="0"/>
              </a:rPr>
              <a:t>și</a:t>
            </a:r>
            <a:r>
              <a:rPr lang="en-US" sz="1600" b="1" u="sng" dirty="0">
                <a:latin typeface="Times New Roman" panose="02020603050405020304" pitchFamily="18" charset="0"/>
                <a:ea typeface="Times New Roman" panose="02020603050405020304" pitchFamily="18" charset="0"/>
              </a:rPr>
              <a:t> </a:t>
            </a:r>
            <a:r>
              <a:rPr lang="en-US" sz="1600" b="1" u="sng" dirty="0" err="1">
                <a:latin typeface="Times New Roman" panose="02020603050405020304" pitchFamily="18" charset="0"/>
                <a:ea typeface="Times New Roman" panose="02020603050405020304" pitchFamily="18" charset="0"/>
              </a:rPr>
              <a:t>varianta</a:t>
            </a:r>
            <a:r>
              <a:rPr lang="en-US" sz="1600" b="1" u="sng" dirty="0">
                <a:latin typeface="Times New Roman" panose="02020603050405020304" pitchFamily="18" charset="0"/>
                <a:ea typeface="Times New Roman" panose="02020603050405020304" pitchFamily="18" charset="0"/>
              </a:rPr>
              <a:t> 2 a P3.1, P3.2, P6 </a:t>
            </a:r>
            <a:r>
              <a:rPr lang="en-US" sz="1600" b="1" u="sng" dirty="0" err="1">
                <a:latin typeface="Times New Roman" panose="02020603050405020304" pitchFamily="18" charset="0"/>
                <a:ea typeface="Times New Roman" panose="02020603050405020304" pitchFamily="18" charset="0"/>
              </a:rPr>
              <a:t>și</a:t>
            </a:r>
            <a:r>
              <a:rPr lang="en-US" sz="1600" b="1" u="sng" dirty="0">
                <a:latin typeface="Times New Roman" panose="02020603050405020304" pitchFamily="18" charset="0"/>
                <a:ea typeface="Times New Roman" panose="02020603050405020304" pitchFamily="18" charset="0"/>
              </a:rPr>
              <a:t> P9.2</a:t>
            </a:r>
            <a:r>
              <a:rPr lang="en-US" sz="1600" dirty="0">
                <a:latin typeface="Times New Roman" panose="02020603050405020304" pitchFamily="18" charset="0"/>
                <a:ea typeface="Times New Roman" panose="02020603050405020304" pitchFamily="18" charset="0"/>
              </a:rPr>
              <a:t>:</a:t>
            </a:r>
          </a:p>
          <a:p>
            <a:pPr>
              <a:spcBef>
                <a:spcPts val="200"/>
              </a:spcBef>
              <a:spcAft>
                <a:spcPts val="200"/>
              </a:spcAft>
            </a:pPr>
            <a:r>
              <a:rPr lang="en-US" sz="1600" dirty="0">
                <a:latin typeface="Times New Roman" panose="02020603050405020304" pitchFamily="18" charset="0"/>
                <a:ea typeface="Times New Roman" panose="02020603050405020304" pitchFamily="18" charset="0"/>
              </a:rPr>
              <a:t>	- 0-10 ha – 100%,</a:t>
            </a:r>
          </a:p>
          <a:p>
            <a:pPr>
              <a:spcBef>
                <a:spcPts val="200"/>
              </a:spcBef>
              <a:spcAft>
                <a:spcPts val="200"/>
              </a:spcAft>
            </a:pPr>
            <a:r>
              <a:rPr lang="en-US" sz="1600" dirty="0">
                <a:latin typeface="Times New Roman" panose="02020603050405020304" pitchFamily="18" charset="0"/>
                <a:ea typeface="Times New Roman" panose="02020603050405020304" pitchFamily="18" charset="0"/>
              </a:rPr>
              <a:t>	- 10,01-50 ha – 90%,</a:t>
            </a:r>
          </a:p>
          <a:p>
            <a:pPr>
              <a:spcBef>
                <a:spcPts val="200"/>
              </a:spcBef>
              <a:spcAft>
                <a:spcPts val="200"/>
              </a:spcAft>
            </a:pPr>
            <a:r>
              <a:rPr lang="en-US" sz="1600" dirty="0">
                <a:latin typeface="Times New Roman" panose="02020603050405020304" pitchFamily="18" charset="0"/>
                <a:ea typeface="Times New Roman" panose="02020603050405020304" pitchFamily="18" charset="0"/>
              </a:rPr>
              <a:t>	- </a:t>
            </a:r>
            <a:r>
              <a:rPr lang="en-US" sz="1600" dirty="0" err="1">
                <a:latin typeface="Times New Roman" panose="02020603050405020304" pitchFamily="18" charset="0"/>
                <a:ea typeface="Times New Roman" panose="02020603050405020304" pitchFamily="18" charset="0"/>
              </a:rPr>
              <a:t>peste</a:t>
            </a:r>
            <a:r>
              <a:rPr lang="en-US" sz="1600" dirty="0">
                <a:latin typeface="Times New Roman" panose="02020603050405020304" pitchFamily="18" charset="0"/>
                <a:ea typeface="Times New Roman" panose="02020603050405020304" pitchFamily="18" charset="0"/>
              </a:rPr>
              <a:t> 50 ha – 80%,</a:t>
            </a:r>
          </a:p>
          <a:p>
            <a:r>
              <a:rPr lang="en-US" sz="1600" dirty="0">
                <a:latin typeface="Times New Roman" panose="02020603050405020304" pitchFamily="18" charset="0"/>
                <a:ea typeface="Times New Roman" panose="02020603050405020304" pitchFamily="18" charset="0"/>
              </a:rPr>
              <a:t>	- </a:t>
            </a:r>
            <a:r>
              <a:rPr lang="en-US" sz="1600" dirty="0" err="1">
                <a:latin typeface="Times New Roman" panose="02020603050405020304" pitchFamily="18" charset="0"/>
                <a:ea typeface="Times New Roman" panose="02020603050405020304" pitchFamily="18" charset="0"/>
              </a:rPr>
              <a:t>peste</a:t>
            </a:r>
            <a:r>
              <a:rPr lang="en-US" sz="1600" dirty="0">
                <a:latin typeface="Times New Roman" panose="02020603050405020304" pitchFamily="18" charset="0"/>
                <a:ea typeface="Times New Roman" panose="02020603050405020304" pitchFamily="18" charset="0"/>
              </a:rPr>
              <a:t> 200 ha – 0%.</a:t>
            </a:r>
            <a:endParaRPr lang="en-US" sz="1600" dirty="0"/>
          </a:p>
        </p:txBody>
      </p:sp>
      <p:sp>
        <p:nvSpPr>
          <p:cNvPr id="11" name="Rectangle 10"/>
          <p:cNvSpPr/>
          <p:nvPr/>
        </p:nvSpPr>
        <p:spPr>
          <a:xfrm>
            <a:off x="1021251" y="2755126"/>
            <a:ext cx="2299853" cy="2421176"/>
          </a:xfrm>
          <a:prstGeom prst="rect">
            <a:avLst/>
          </a:prstGeom>
        </p:spPr>
        <p:txBody>
          <a:bodyPr wrap="square">
            <a:spAutoFit/>
          </a:bodyPr>
          <a:lstStyle/>
          <a:p>
            <a:pPr algn="just">
              <a:spcBef>
                <a:spcPts val="200"/>
              </a:spcBef>
              <a:spcAft>
                <a:spcPts val="200"/>
              </a:spcAft>
            </a:pPr>
            <a:r>
              <a:rPr lang="en-US" sz="1600" b="1" u="sng" dirty="0" err="1">
                <a:latin typeface="Times New Roman" panose="02020603050405020304" pitchFamily="18" charset="0"/>
                <a:ea typeface="Times New Roman" panose="02020603050405020304" pitchFamily="18" charset="0"/>
              </a:rPr>
              <a:t>Varianta</a:t>
            </a:r>
            <a:r>
              <a:rPr lang="en-US" sz="1600" b="1" u="sng" dirty="0">
                <a:latin typeface="Times New Roman" panose="02020603050405020304" pitchFamily="18" charset="0"/>
                <a:ea typeface="Times New Roman" panose="02020603050405020304" pitchFamily="18" charset="0"/>
              </a:rPr>
              <a:t> 1 a P1:</a:t>
            </a:r>
          </a:p>
          <a:p>
            <a:pPr>
              <a:spcBef>
                <a:spcPts val="200"/>
              </a:spcBef>
              <a:spcAft>
                <a:spcPts val="200"/>
              </a:spcAft>
            </a:pPr>
            <a:r>
              <a:rPr lang="en-US" sz="1600" dirty="0">
                <a:latin typeface="Times New Roman" panose="02020603050405020304" pitchFamily="18" charset="0"/>
                <a:ea typeface="Times New Roman" panose="02020603050405020304" pitchFamily="18" charset="0"/>
              </a:rPr>
              <a:t>- 0-5 ha – 100%;</a:t>
            </a:r>
          </a:p>
          <a:p>
            <a:pPr>
              <a:spcBef>
                <a:spcPts val="200"/>
              </a:spcBef>
              <a:spcAft>
                <a:spcPts val="200"/>
              </a:spcAft>
            </a:pPr>
            <a:r>
              <a:rPr lang="en-US" sz="1600" dirty="0">
                <a:latin typeface="Times New Roman" panose="02020603050405020304" pitchFamily="18" charset="0"/>
                <a:ea typeface="Times New Roman" panose="02020603050405020304" pitchFamily="18" charset="0"/>
              </a:rPr>
              <a:t>- 5,01-10 ha – 95%;</a:t>
            </a:r>
          </a:p>
          <a:p>
            <a:pPr>
              <a:spcBef>
                <a:spcPts val="200"/>
              </a:spcBef>
              <a:spcAft>
                <a:spcPts val="200"/>
              </a:spcAft>
            </a:pPr>
            <a:r>
              <a:rPr lang="en-US" sz="1600" dirty="0">
                <a:latin typeface="Times New Roman" panose="02020603050405020304" pitchFamily="18" charset="0"/>
                <a:ea typeface="Times New Roman" panose="02020603050405020304" pitchFamily="18" charset="0"/>
              </a:rPr>
              <a:t>- 10,01-15 ha – 90%;</a:t>
            </a:r>
          </a:p>
          <a:p>
            <a:pPr>
              <a:spcBef>
                <a:spcPts val="200"/>
              </a:spcBef>
              <a:spcAft>
                <a:spcPts val="200"/>
              </a:spcAft>
            </a:pPr>
            <a:r>
              <a:rPr lang="en-US" sz="1600" dirty="0">
                <a:latin typeface="Times New Roman" panose="02020603050405020304" pitchFamily="18" charset="0"/>
                <a:ea typeface="Times New Roman" panose="02020603050405020304" pitchFamily="18" charset="0"/>
              </a:rPr>
              <a:t>- 15,01-30 ha – 85%;</a:t>
            </a:r>
          </a:p>
          <a:p>
            <a:pPr>
              <a:spcBef>
                <a:spcPts val="200"/>
              </a:spcBef>
              <a:spcAft>
                <a:spcPts val="200"/>
              </a:spcAft>
            </a:pPr>
            <a:r>
              <a:rPr lang="en-US" sz="1600" dirty="0">
                <a:latin typeface="Times New Roman" panose="02020603050405020304" pitchFamily="18" charset="0"/>
                <a:ea typeface="Times New Roman" panose="02020603050405020304" pitchFamily="18" charset="0"/>
              </a:rPr>
              <a:t>- 30,01-50 ha – 75%;</a:t>
            </a:r>
          </a:p>
          <a:p>
            <a:pPr>
              <a:spcBef>
                <a:spcPts val="200"/>
              </a:spcBef>
              <a:spcAft>
                <a:spcPts val="200"/>
              </a:spcAft>
            </a:pPr>
            <a:r>
              <a:rPr lang="en-US" sz="1600" dirty="0">
                <a:latin typeface="Times New Roman" panose="02020603050405020304" pitchFamily="18" charset="0"/>
                <a:ea typeface="Times New Roman" panose="02020603050405020304" pitchFamily="18" charset="0"/>
              </a:rPr>
              <a:t>- 50,01-100 ha – 66%;</a:t>
            </a:r>
          </a:p>
          <a:p>
            <a:pPr>
              <a:spcBef>
                <a:spcPts val="200"/>
              </a:spcBef>
              <a:spcAft>
                <a:spcPts val="200"/>
              </a:spcAft>
            </a:pP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peste</a:t>
            </a:r>
            <a:r>
              <a:rPr lang="en-US" sz="1600" dirty="0">
                <a:latin typeface="Times New Roman" panose="02020603050405020304" pitchFamily="18" charset="0"/>
                <a:ea typeface="Times New Roman" panose="02020603050405020304" pitchFamily="18" charset="0"/>
              </a:rPr>
              <a:t> 100 ha – 50%.</a:t>
            </a:r>
          </a:p>
        </p:txBody>
      </p:sp>
      <p:sp>
        <p:nvSpPr>
          <p:cNvPr id="12" name="Rectangle 11"/>
          <p:cNvSpPr/>
          <p:nvPr/>
        </p:nvSpPr>
        <p:spPr>
          <a:xfrm>
            <a:off x="460483" y="6051239"/>
            <a:ext cx="3140603" cy="369332"/>
          </a:xfrm>
          <a:prstGeom prst="rect">
            <a:avLst/>
          </a:prstGeom>
        </p:spPr>
        <p:txBody>
          <a:bodyPr wrap="none">
            <a:spAutoFit/>
          </a:bodyPr>
          <a:lstStyle/>
          <a:p>
            <a:pPr algn="just">
              <a:spcBef>
                <a:spcPts val="200"/>
              </a:spcBef>
              <a:spcAft>
                <a:spcPts val="200"/>
              </a:spcAft>
            </a:pPr>
            <a:r>
              <a:rPr lang="en-US" i="1" dirty="0">
                <a:latin typeface="Times New Roman" panose="02020603050405020304" pitchFamily="18" charset="0"/>
                <a:ea typeface="Times New Roman" panose="02020603050405020304" pitchFamily="18" charset="0"/>
              </a:rPr>
              <a:t>% din prima </a:t>
            </a:r>
            <a:r>
              <a:rPr lang="en-US" i="1" dirty="0" err="1">
                <a:latin typeface="Times New Roman" panose="02020603050405020304" pitchFamily="18" charset="0"/>
                <a:ea typeface="Times New Roman" panose="02020603050405020304" pitchFamily="18" charset="0"/>
              </a:rPr>
              <a:t>acordat</a:t>
            </a:r>
            <a:r>
              <a:rPr lang="ro-RO" i="1" dirty="0">
                <a:latin typeface="Times New Roman" panose="02020603050405020304" pitchFamily="18" charset="0"/>
                <a:ea typeface="Times New Roman" panose="02020603050405020304" pitchFamily="18" charset="0"/>
              </a:rPr>
              <a:t>ă</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pe</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hectar</a:t>
            </a:r>
            <a:endParaRPr lang="en-US" i="1" dirty="0">
              <a:latin typeface="Times New Roman" panose="02020603050405020304" pitchFamily="18" charset="0"/>
              <a:ea typeface="Times New Roman" panose="02020603050405020304" pitchFamily="18" charset="0"/>
            </a:endParaRPr>
          </a:p>
        </p:txBody>
      </p:sp>
      <p:sp>
        <p:nvSpPr>
          <p:cNvPr id="15" name="TextBox 14"/>
          <p:cNvSpPr txBox="1"/>
          <p:nvPr/>
        </p:nvSpPr>
        <p:spPr>
          <a:xfrm>
            <a:off x="3945081" y="0"/>
            <a:ext cx="4839855" cy="769441"/>
          </a:xfrm>
          <a:prstGeom prst="rect">
            <a:avLst/>
          </a:prstGeom>
          <a:noFill/>
        </p:spPr>
        <p:txBody>
          <a:bodyPr wrap="square" rtlCol="0">
            <a:spAutoFit/>
          </a:bodyPr>
          <a:lstStyle/>
          <a:p>
            <a:r>
              <a:rPr lang="en-US" sz="4400" dirty="0">
                <a:solidFill>
                  <a:schemeClr val="accent6"/>
                </a:solidFill>
                <a:effectLst>
                  <a:outerShdw blurRad="38100" dist="38100" dir="2700000" algn="tl">
                    <a:srgbClr val="000000">
                      <a:alpha val="43137"/>
                    </a:srgbClr>
                  </a:outerShdw>
                </a:effectLst>
                <a:latin typeface="Algerian" panose="04020705040A02060702" pitchFamily="82" charset="0"/>
              </a:rPr>
              <a:t>PNS 2023-2027</a:t>
            </a:r>
          </a:p>
        </p:txBody>
      </p:sp>
      <p:sp>
        <p:nvSpPr>
          <p:cNvPr id="2" name="Rectangle 1"/>
          <p:cNvSpPr/>
          <p:nvPr/>
        </p:nvSpPr>
        <p:spPr>
          <a:xfrm>
            <a:off x="720434" y="1521192"/>
            <a:ext cx="7890165" cy="923330"/>
          </a:xfrm>
          <a:prstGeom prst="rect">
            <a:avLst/>
          </a:prstGeom>
        </p:spPr>
        <p:txBody>
          <a:bodyPr wrap="square">
            <a:spAutoFit/>
          </a:bodyPr>
          <a:lstStyle/>
          <a:p>
            <a:pPr algn="just">
              <a:spcBef>
                <a:spcPts val="200"/>
              </a:spcBef>
              <a:spcAft>
                <a:spcPts val="200"/>
              </a:spcAft>
            </a:pPr>
            <a:r>
              <a:rPr lang="en-US" dirty="0" err="1">
                <a:ea typeface="Times New Roman" panose="02020603050405020304" pitchFamily="18" charset="0"/>
              </a:rPr>
              <a:t>Plățile</a:t>
            </a:r>
            <a:r>
              <a:rPr lang="en-US" dirty="0">
                <a:ea typeface="Times New Roman" panose="02020603050405020304" pitchFamily="18" charset="0"/>
              </a:rPr>
              <a:t> </a:t>
            </a:r>
            <a:r>
              <a:rPr lang="en-US" dirty="0" err="1">
                <a:ea typeface="Times New Roman" panose="02020603050405020304" pitchFamily="18" charset="0"/>
              </a:rPr>
              <a:t>acordate</a:t>
            </a:r>
            <a:r>
              <a:rPr lang="en-US" dirty="0">
                <a:ea typeface="Times New Roman" panose="02020603050405020304" pitchFamily="18" charset="0"/>
              </a:rPr>
              <a:t> </a:t>
            </a:r>
            <a:r>
              <a:rPr lang="en-US" dirty="0" err="1">
                <a:ea typeface="Times New Roman" panose="02020603050405020304" pitchFamily="18" charset="0"/>
              </a:rPr>
              <a:t>sunt</a:t>
            </a:r>
            <a:r>
              <a:rPr lang="en-US" dirty="0">
                <a:ea typeface="Times New Roman" panose="02020603050405020304" pitchFamily="18" charset="0"/>
              </a:rPr>
              <a:t> </a:t>
            </a:r>
            <a:r>
              <a:rPr lang="en-US" dirty="0" err="1">
                <a:ea typeface="Times New Roman" panose="02020603050405020304" pitchFamily="18" charset="0"/>
              </a:rPr>
              <a:t>degresive</a:t>
            </a:r>
            <a:r>
              <a:rPr lang="en-US" dirty="0">
                <a:ea typeface="Times New Roman" panose="02020603050405020304" pitchFamily="18" charset="0"/>
              </a:rPr>
              <a:t>.</a:t>
            </a:r>
            <a:r>
              <a:rPr lang="ro-RO" dirty="0">
                <a:ea typeface="Times New Roman" panose="02020603050405020304" pitchFamily="18" charset="0"/>
              </a:rPr>
              <a:t> </a:t>
            </a:r>
            <a:r>
              <a:rPr lang="en-US" dirty="0" err="1">
                <a:ea typeface="Times New Roman" panose="02020603050405020304" pitchFamily="18" charset="0"/>
              </a:rPr>
              <a:t>În</a:t>
            </a:r>
            <a:r>
              <a:rPr lang="en-US" dirty="0">
                <a:ea typeface="Times New Roman" panose="02020603050405020304" pitchFamily="18" charset="0"/>
              </a:rPr>
              <a:t> </a:t>
            </a:r>
            <a:r>
              <a:rPr lang="en-US" dirty="0" err="1">
                <a:ea typeface="Times New Roman" panose="02020603050405020304" pitchFamily="18" charset="0"/>
              </a:rPr>
              <a:t>cazul</a:t>
            </a:r>
            <a:r>
              <a:rPr lang="en-US" dirty="0">
                <a:ea typeface="Times New Roman" panose="02020603050405020304" pitchFamily="18" charset="0"/>
              </a:rPr>
              <a:t> </a:t>
            </a:r>
            <a:r>
              <a:rPr lang="en-US" dirty="0" err="1">
                <a:ea typeface="Times New Roman" panose="02020603050405020304" pitchFamily="18" charset="0"/>
              </a:rPr>
              <a:t>fermelor</a:t>
            </a:r>
            <a:r>
              <a:rPr lang="en-US" dirty="0">
                <a:ea typeface="Times New Roman" panose="02020603050405020304" pitchFamily="18" charset="0"/>
              </a:rPr>
              <a:t> cu </a:t>
            </a:r>
            <a:r>
              <a:rPr lang="en-US" dirty="0" err="1">
                <a:ea typeface="Times New Roman" panose="02020603050405020304" pitchFamily="18" charset="0"/>
              </a:rPr>
              <a:t>suprafeţe</a:t>
            </a:r>
            <a:r>
              <a:rPr lang="en-US" dirty="0">
                <a:ea typeface="Times New Roman" panose="02020603050405020304" pitchFamily="18" charset="0"/>
              </a:rPr>
              <a:t> </a:t>
            </a:r>
            <a:r>
              <a:rPr lang="en-US" dirty="0" err="1">
                <a:ea typeface="Times New Roman" panose="02020603050405020304" pitchFamily="18" charset="0"/>
              </a:rPr>
              <a:t>agricole</a:t>
            </a:r>
            <a:r>
              <a:rPr lang="en-US" dirty="0">
                <a:ea typeface="Times New Roman" panose="02020603050405020304" pitchFamily="18" charset="0"/>
              </a:rPr>
              <a:t> </a:t>
            </a:r>
            <a:r>
              <a:rPr lang="en-US" dirty="0" err="1">
                <a:ea typeface="Times New Roman" panose="02020603050405020304" pitchFamily="18" charset="0"/>
              </a:rPr>
              <a:t>mai</a:t>
            </a:r>
            <a:r>
              <a:rPr lang="en-US" dirty="0">
                <a:ea typeface="Times New Roman" panose="02020603050405020304" pitchFamily="18" charset="0"/>
              </a:rPr>
              <a:t> </a:t>
            </a:r>
            <a:r>
              <a:rPr lang="en-US" dirty="0" err="1">
                <a:ea typeface="Times New Roman" panose="02020603050405020304" pitchFamily="18" charset="0"/>
              </a:rPr>
              <a:t>mari</a:t>
            </a:r>
            <a:r>
              <a:rPr lang="en-US" dirty="0">
                <a:ea typeface="Times New Roman" panose="02020603050405020304" pitchFamily="18" charset="0"/>
              </a:rPr>
              <a:t> </a:t>
            </a:r>
            <a:r>
              <a:rPr lang="en-US" dirty="0" err="1">
                <a:ea typeface="Times New Roman" panose="02020603050405020304" pitchFamily="18" charset="0"/>
              </a:rPr>
              <a:t>decât</a:t>
            </a:r>
            <a:r>
              <a:rPr lang="en-US" dirty="0">
                <a:ea typeface="Times New Roman" panose="02020603050405020304" pitchFamily="18" charset="0"/>
              </a:rPr>
              <a:t> </a:t>
            </a:r>
            <a:r>
              <a:rPr lang="en-US" dirty="0" err="1">
                <a:ea typeface="Times New Roman" panose="02020603050405020304" pitchFamily="18" charset="0"/>
              </a:rPr>
              <a:t>pragurile</a:t>
            </a:r>
            <a:r>
              <a:rPr lang="en-US" dirty="0">
                <a:ea typeface="Times New Roman" panose="02020603050405020304" pitchFamily="18" charset="0"/>
              </a:rPr>
              <a:t> </a:t>
            </a:r>
            <a:r>
              <a:rPr lang="en-US" dirty="0" err="1">
                <a:ea typeface="Times New Roman" panose="02020603050405020304" pitchFamily="18" charset="0"/>
              </a:rPr>
              <a:t>stabilite</a:t>
            </a:r>
            <a:r>
              <a:rPr lang="en-US" dirty="0">
                <a:ea typeface="Times New Roman" panose="02020603050405020304" pitchFamily="18" charset="0"/>
              </a:rPr>
              <a:t>, </a:t>
            </a:r>
            <a:r>
              <a:rPr lang="en-US" dirty="0" err="1">
                <a:ea typeface="Times New Roman" panose="02020603050405020304" pitchFamily="18" charset="0"/>
              </a:rPr>
              <a:t>plata</a:t>
            </a:r>
            <a:r>
              <a:rPr lang="en-US" dirty="0">
                <a:ea typeface="Times New Roman" panose="02020603050405020304" pitchFamily="18" charset="0"/>
              </a:rPr>
              <a:t> </a:t>
            </a:r>
            <a:r>
              <a:rPr lang="en-US" dirty="0" err="1">
                <a:ea typeface="Times New Roman" panose="02020603050405020304" pitchFamily="18" charset="0"/>
              </a:rPr>
              <a:t>scade</a:t>
            </a:r>
            <a:r>
              <a:rPr lang="ro-RO" dirty="0">
                <a:ea typeface="Times New Roman" panose="02020603050405020304" pitchFamily="18" charset="0"/>
              </a:rPr>
              <a:t> </a:t>
            </a:r>
            <a:r>
              <a:rPr lang="en-US" dirty="0" err="1">
                <a:ea typeface="Times New Roman" panose="02020603050405020304" pitchFamily="18" charset="0"/>
              </a:rPr>
              <a:t>pentru</a:t>
            </a:r>
            <a:r>
              <a:rPr lang="en-US" dirty="0">
                <a:ea typeface="Times New Roman" panose="02020603050405020304" pitchFamily="18" charset="0"/>
              </a:rPr>
              <a:t> </a:t>
            </a:r>
            <a:r>
              <a:rPr lang="en-US" dirty="0" err="1">
                <a:ea typeface="Times New Roman" panose="02020603050405020304" pitchFamily="18" charset="0"/>
              </a:rPr>
              <a:t>acele</a:t>
            </a:r>
            <a:r>
              <a:rPr lang="en-US" dirty="0">
                <a:ea typeface="Times New Roman" panose="02020603050405020304" pitchFamily="18" charset="0"/>
              </a:rPr>
              <a:t> </a:t>
            </a:r>
            <a:r>
              <a:rPr lang="en-US" dirty="0" err="1">
                <a:ea typeface="Times New Roman" panose="02020603050405020304" pitchFamily="18" charset="0"/>
              </a:rPr>
              <a:t>suprafeţe</a:t>
            </a:r>
            <a:r>
              <a:rPr lang="en-US" dirty="0">
                <a:ea typeface="Times New Roman" panose="02020603050405020304" pitchFamily="18" charset="0"/>
              </a:rPr>
              <a:t> </a:t>
            </a:r>
            <a:r>
              <a:rPr lang="en-US" dirty="0" err="1">
                <a:ea typeface="Times New Roman" panose="02020603050405020304" pitchFamily="18" charset="0"/>
              </a:rPr>
              <a:t>agricole</a:t>
            </a:r>
            <a:r>
              <a:rPr lang="en-US" dirty="0">
                <a:ea typeface="Times New Roman" panose="02020603050405020304" pitchFamily="18" charset="0"/>
              </a:rPr>
              <a:t> care </a:t>
            </a:r>
            <a:r>
              <a:rPr lang="en-US" dirty="0" err="1">
                <a:ea typeface="Times New Roman" panose="02020603050405020304" pitchFamily="18" charset="0"/>
              </a:rPr>
              <a:t>depășesc</a:t>
            </a:r>
            <a:r>
              <a:rPr lang="en-US" dirty="0">
                <a:ea typeface="Times New Roman" panose="02020603050405020304" pitchFamily="18" charset="0"/>
              </a:rPr>
              <a:t> </a:t>
            </a:r>
            <a:r>
              <a:rPr lang="en-US" dirty="0" err="1">
                <a:ea typeface="Times New Roman" panose="02020603050405020304" pitchFamily="18" charset="0"/>
              </a:rPr>
              <a:t>această</a:t>
            </a:r>
            <a:r>
              <a:rPr lang="en-US" dirty="0">
                <a:ea typeface="Times New Roman" panose="02020603050405020304" pitchFamily="18" charset="0"/>
              </a:rPr>
              <a:t> </a:t>
            </a:r>
            <a:r>
              <a:rPr lang="en-US" dirty="0" err="1">
                <a:ea typeface="Times New Roman" panose="02020603050405020304" pitchFamily="18" charset="0"/>
              </a:rPr>
              <a:t>valoare</a:t>
            </a:r>
            <a:r>
              <a:rPr lang="ro-RO" dirty="0">
                <a:ea typeface="Times New Roman" panose="02020603050405020304" pitchFamily="18" charset="0"/>
              </a:rPr>
              <a:t>.</a:t>
            </a:r>
            <a:endParaRPr lang="en-US" dirty="0">
              <a:ea typeface="Times New Roman" panose="02020603050405020304" pitchFamily="18" charset="0"/>
            </a:endParaRPr>
          </a:p>
        </p:txBody>
      </p:sp>
    </p:spTree>
    <p:extLst>
      <p:ext uri="{BB962C8B-B14F-4D97-AF65-F5344CB8AC3E}">
        <p14:creationId xmlns:p14="http://schemas.microsoft.com/office/powerpoint/2010/main" val="28984113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94</a:t>
            </a:fld>
            <a:endParaRPr lang="ro-RO" dirty="0"/>
          </a:p>
        </p:txBody>
      </p:sp>
      <p:sp>
        <p:nvSpPr>
          <p:cNvPr id="7" name="Rectangle 6"/>
          <p:cNvSpPr/>
          <p:nvPr/>
        </p:nvSpPr>
        <p:spPr>
          <a:xfrm>
            <a:off x="820881" y="1337360"/>
            <a:ext cx="10955483" cy="4201150"/>
          </a:xfrm>
          <a:prstGeom prst="rect">
            <a:avLst/>
          </a:prstGeom>
        </p:spPr>
        <p:txBody>
          <a:bodyPr wrap="square">
            <a:spAutoFit/>
          </a:bodyPr>
          <a:lstStyle/>
          <a:p>
            <a:pPr>
              <a:spcBef>
                <a:spcPts val="1200"/>
              </a:spcBef>
              <a:spcAft>
                <a:spcPts val="300"/>
              </a:spcAft>
            </a:pPr>
            <a:r>
              <a:rPr lang="en-US" b="1" u="sng" dirty="0">
                <a:solidFill>
                  <a:srgbClr val="0070C0"/>
                </a:solidFill>
                <a:latin typeface="Times New Roman" panose="02020603050405020304" pitchFamily="18" charset="0"/>
              </a:rPr>
              <a:t>DR-02 - Agro-</a:t>
            </a:r>
            <a:r>
              <a:rPr lang="en-US" b="1" u="sng" dirty="0" err="1">
                <a:solidFill>
                  <a:srgbClr val="0070C0"/>
                </a:solidFill>
                <a:latin typeface="Times New Roman" panose="02020603050405020304" pitchFamily="18" charset="0"/>
              </a:rPr>
              <a:t>mediu</a:t>
            </a:r>
            <a:r>
              <a:rPr lang="en-US" b="1" u="sng" dirty="0">
                <a:solidFill>
                  <a:srgbClr val="0070C0"/>
                </a:solidFill>
                <a:latin typeface="Times New Roman" panose="02020603050405020304" pitchFamily="18" charset="0"/>
              </a:rPr>
              <a:t> </a:t>
            </a:r>
            <a:r>
              <a:rPr lang="en-US" b="1" u="sng" dirty="0" err="1">
                <a:solidFill>
                  <a:srgbClr val="0070C0"/>
                </a:solidFill>
                <a:latin typeface="Times New Roman" panose="02020603050405020304" pitchFamily="18" charset="0"/>
              </a:rPr>
              <a:t>și</a:t>
            </a:r>
            <a:r>
              <a:rPr lang="en-US" b="1" u="sng" dirty="0">
                <a:solidFill>
                  <a:srgbClr val="0070C0"/>
                </a:solidFill>
                <a:latin typeface="Times New Roman" panose="02020603050405020304" pitchFamily="18" charset="0"/>
              </a:rPr>
              <a:t> </a:t>
            </a:r>
            <a:r>
              <a:rPr lang="en-US" b="1" u="sng" dirty="0" err="1">
                <a:solidFill>
                  <a:srgbClr val="0070C0"/>
                </a:solidFill>
                <a:latin typeface="Times New Roman" panose="02020603050405020304" pitchFamily="18" charset="0"/>
              </a:rPr>
              <a:t>climă</a:t>
            </a:r>
            <a:r>
              <a:rPr lang="en-US" b="1" u="sng" dirty="0">
                <a:solidFill>
                  <a:srgbClr val="0070C0"/>
                </a:solidFill>
                <a:latin typeface="Times New Roman" panose="02020603050405020304" pitchFamily="18" charset="0"/>
              </a:rPr>
              <a:t> </a:t>
            </a:r>
            <a:r>
              <a:rPr lang="en-US" b="1" u="sng" dirty="0" err="1">
                <a:solidFill>
                  <a:srgbClr val="0070C0"/>
                </a:solidFill>
                <a:latin typeface="Times New Roman" panose="02020603050405020304" pitchFamily="18" charset="0"/>
              </a:rPr>
              <a:t>pe</a:t>
            </a:r>
            <a:r>
              <a:rPr lang="en-US" b="1" u="sng" dirty="0">
                <a:solidFill>
                  <a:srgbClr val="0070C0"/>
                </a:solidFill>
                <a:latin typeface="Times New Roman" panose="02020603050405020304" pitchFamily="18" charset="0"/>
              </a:rPr>
              <a:t> </a:t>
            </a:r>
            <a:r>
              <a:rPr lang="en-US" b="1" u="sng" dirty="0" err="1">
                <a:solidFill>
                  <a:srgbClr val="0070C0"/>
                </a:solidFill>
                <a:latin typeface="Times New Roman" panose="02020603050405020304" pitchFamily="18" charset="0"/>
              </a:rPr>
              <a:t>terenuri</a:t>
            </a:r>
            <a:r>
              <a:rPr lang="en-US" b="1" u="sng" dirty="0">
                <a:solidFill>
                  <a:srgbClr val="0070C0"/>
                </a:solidFill>
                <a:latin typeface="Times New Roman" panose="02020603050405020304" pitchFamily="18" charset="0"/>
              </a:rPr>
              <a:t> </a:t>
            </a:r>
            <a:r>
              <a:rPr lang="en-US" b="1" u="sng" dirty="0" err="1">
                <a:solidFill>
                  <a:srgbClr val="0070C0"/>
                </a:solidFill>
                <a:latin typeface="Times New Roman" panose="02020603050405020304" pitchFamily="18" charset="0"/>
              </a:rPr>
              <a:t>arabile</a:t>
            </a:r>
            <a:r>
              <a:rPr lang="ro-RO" b="1" dirty="0">
                <a:solidFill>
                  <a:srgbClr val="0070C0"/>
                </a:solidFill>
                <a:latin typeface="Times New Roman" panose="02020603050405020304" pitchFamily="18" charset="0"/>
              </a:rPr>
              <a:t>			</a:t>
            </a:r>
            <a:r>
              <a:rPr lang="ro-RO" b="1" i="1" dirty="0">
                <a:solidFill>
                  <a:srgbClr val="0070C0"/>
                </a:solidFill>
                <a:latin typeface="Times New Roman" panose="02020603050405020304" pitchFamily="18" charset="0"/>
              </a:rPr>
              <a:t>Alocare </a:t>
            </a:r>
            <a:r>
              <a:rPr lang="en-US" b="1" i="1" dirty="0">
                <a:solidFill>
                  <a:srgbClr val="0070C0"/>
                </a:solidFill>
                <a:latin typeface="Times New Roman" panose="02020603050405020304" pitchFamily="18" charset="0"/>
              </a:rPr>
              <a:t>public</a:t>
            </a:r>
            <a:r>
              <a:rPr lang="ro-RO" b="1" i="1" dirty="0">
                <a:solidFill>
                  <a:srgbClr val="0070C0"/>
                </a:solidFill>
                <a:latin typeface="Times New Roman" panose="02020603050405020304" pitchFamily="18" charset="0"/>
              </a:rPr>
              <a:t>ă</a:t>
            </a:r>
            <a:r>
              <a:rPr lang="en-US" b="1" i="1" dirty="0">
                <a:solidFill>
                  <a:srgbClr val="0070C0"/>
                </a:solidFill>
                <a:latin typeface="Times New Roman" panose="02020603050405020304" pitchFamily="18" charset="0"/>
              </a:rPr>
              <a:t>: 104.690.294 Euro</a:t>
            </a:r>
          </a:p>
          <a:p>
            <a:pPr>
              <a:spcBef>
                <a:spcPts val="1200"/>
              </a:spcBef>
              <a:spcAft>
                <a:spcPts val="300"/>
              </a:spcAft>
            </a:pPr>
            <a:endParaRPr lang="ro-RO" b="1" dirty="0">
              <a:solidFill>
                <a:srgbClr val="0070C0"/>
              </a:solidFill>
              <a:latin typeface="Times New Roman" panose="02020603050405020304" pitchFamily="18" charset="0"/>
            </a:endParaRPr>
          </a:p>
          <a:p>
            <a:r>
              <a:rPr lang="en-US" dirty="0" err="1"/>
              <a:t>Intervenția</a:t>
            </a:r>
            <a:r>
              <a:rPr lang="en-US" dirty="0"/>
              <a:t> </a:t>
            </a:r>
            <a:r>
              <a:rPr lang="en-US" dirty="0" err="1"/>
              <a:t>vizează</a:t>
            </a:r>
            <a:r>
              <a:rPr lang="en-US" dirty="0"/>
              <a:t> </a:t>
            </a:r>
            <a:r>
              <a:rPr lang="en-US" dirty="0" err="1"/>
              <a:t>continuarea</a:t>
            </a:r>
            <a:r>
              <a:rPr lang="en-US" dirty="0"/>
              <a:t> </a:t>
            </a:r>
            <a:r>
              <a:rPr lang="en-US" dirty="0" err="1"/>
              <a:t>promovării</a:t>
            </a:r>
            <a:r>
              <a:rPr lang="en-US" dirty="0"/>
              <a:t> </a:t>
            </a:r>
            <a:r>
              <a:rPr lang="en-US" dirty="0" err="1"/>
              <a:t>următoarelor</a:t>
            </a:r>
            <a:r>
              <a:rPr lang="en-US" dirty="0"/>
              <a:t> </a:t>
            </a:r>
            <a:r>
              <a:rPr lang="en-US" dirty="0" err="1"/>
              <a:t>pachete</a:t>
            </a:r>
            <a:r>
              <a:rPr lang="en-US" dirty="0"/>
              <a:t> </a:t>
            </a:r>
            <a:r>
              <a:rPr lang="en-US" dirty="0" err="1"/>
              <a:t>şi</a:t>
            </a:r>
            <a:r>
              <a:rPr lang="en-US" dirty="0"/>
              <a:t> </a:t>
            </a:r>
            <a:r>
              <a:rPr lang="en-US" dirty="0" err="1"/>
              <a:t>variante</a:t>
            </a:r>
            <a:r>
              <a:rPr lang="en-US" dirty="0"/>
              <a:t> ale </a:t>
            </a:r>
            <a:r>
              <a:rPr lang="en-US" dirty="0" err="1"/>
              <a:t>pachetelor</a:t>
            </a:r>
            <a:r>
              <a:rPr lang="en-US" dirty="0"/>
              <a:t> </a:t>
            </a:r>
            <a:r>
              <a:rPr lang="en-US" dirty="0" err="1"/>
              <a:t>aferente</a:t>
            </a:r>
            <a:r>
              <a:rPr lang="en-US" dirty="0"/>
              <a:t> </a:t>
            </a:r>
            <a:r>
              <a:rPr lang="en-US" dirty="0" err="1"/>
              <a:t>terenurilor</a:t>
            </a:r>
            <a:r>
              <a:rPr lang="en-US" dirty="0"/>
              <a:t> </a:t>
            </a:r>
            <a:r>
              <a:rPr lang="en-US" dirty="0" err="1"/>
              <a:t>arabile</a:t>
            </a:r>
            <a:r>
              <a:rPr lang="en-US" dirty="0"/>
              <a:t> </a:t>
            </a:r>
            <a:r>
              <a:rPr lang="en-US" dirty="0" err="1"/>
              <a:t>implementate</a:t>
            </a:r>
            <a:r>
              <a:rPr lang="en-US" dirty="0"/>
              <a:t> </a:t>
            </a:r>
            <a:r>
              <a:rPr lang="en-US" dirty="0" err="1"/>
              <a:t>în</a:t>
            </a:r>
            <a:r>
              <a:rPr lang="en-US" dirty="0"/>
              <a:t> </a:t>
            </a:r>
            <a:r>
              <a:rPr lang="en-US" dirty="0" err="1"/>
              <a:t>perioada</a:t>
            </a:r>
            <a:r>
              <a:rPr lang="en-US" dirty="0"/>
              <a:t> de </a:t>
            </a:r>
            <a:r>
              <a:rPr lang="en-US" dirty="0" err="1"/>
              <a:t>programare</a:t>
            </a:r>
            <a:r>
              <a:rPr lang="en-US" dirty="0"/>
              <a:t> a PNDR 2014-2020 </a:t>
            </a:r>
            <a:r>
              <a:rPr lang="en-US" dirty="0" err="1"/>
              <a:t>prin</a:t>
            </a:r>
            <a:r>
              <a:rPr lang="en-US" dirty="0"/>
              <a:t> M.10 - Agro-</a:t>
            </a:r>
            <a:r>
              <a:rPr lang="en-US" dirty="0" err="1"/>
              <a:t>mediu</a:t>
            </a:r>
            <a:r>
              <a:rPr lang="en-US" dirty="0"/>
              <a:t> </a:t>
            </a:r>
            <a:r>
              <a:rPr lang="en-US" dirty="0" err="1"/>
              <a:t>și</a:t>
            </a:r>
            <a:r>
              <a:rPr lang="en-US" dirty="0"/>
              <a:t> </a:t>
            </a:r>
            <a:r>
              <a:rPr lang="en-US" dirty="0" err="1"/>
              <a:t>climă</a:t>
            </a:r>
            <a:r>
              <a:rPr lang="en-US" dirty="0"/>
              <a:t>:</a:t>
            </a:r>
          </a:p>
          <a:p>
            <a:pPr marL="285750" lvl="0" indent="-285750">
              <a:buFont typeface="Arial" panose="020B0604020202020204" pitchFamily="34" charset="0"/>
              <a:buChar char="•"/>
            </a:pPr>
            <a:r>
              <a:rPr lang="en-US" dirty="0" err="1"/>
              <a:t>Pachetul</a:t>
            </a:r>
            <a:r>
              <a:rPr lang="en-US" dirty="0"/>
              <a:t> 4 – </a:t>
            </a:r>
            <a:r>
              <a:rPr lang="en-US" dirty="0" err="1"/>
              <a:t>culturi</a:t>
            </a:r>
            <a:r>
              <a:rPr lang="en-US" dirty="0"/>
              <a:t> </a:t>
            </a:r>
            <a:r>
              <a:rPr lang="en-US" dirty="0" err="1"/>
              <a:t>verzi</a:t>
            </a:r>
            <a:endParaRPr lang="en-US" dirty="0"/>
          </a:p>
          <a:p>
            <a:pPr marL="285750" lvl="0" indent="-285750">
              <a:buFont typeface="Arial" panose="020B0604020202020204" pitchFamily="34" charset="0"/>
              <a:buChar char="•"/>
            </a:pPr>
            <a:r>
              <a:rPr lang="en-US" dirty="0" err="1"/>
              <a:t>Pachetul</a:t>
            </a:r>
            <a:r>
              <a:rPr lang="en-US" dirty="0"/>
              <a:t> 5 – </a:t>
            </a:r>
            <a:r>
              <a:rPr lang="en-US" dirty="0" err="1"/>
              <a:t>adaptarea</a:t>
            </a:r>
            <a:r>
              <a:rPr lang="en-US" dirty="0"/>
              <a:t> la </a:t>
            </a:r>
            <a:r>
              <a:rPr lang="en-US" dirty="0" err="1"/>
              <a:t>efectele</a:t>
            </a:r>
            <a:r>
              <a:rPr lang="en-US" dirty="0"/>
              <a:t> </a:t>
            </a:r>
            <a:r>
              <a:rPr lang="en-US" dirty="0" err="1"/>
              <a:t>schimbărilor</a:t>
            </a:r>
            <a:r>
              <a:rPr lang="en-US" dirty="0"/>
              <a:t> </a:t>
            </a:r>
            <a:r>
              <a:rPr lang="en-US" dirty="0" err="1"/>
              <a:t>climatice</a:t>
            </a:r>
            <a:endParaRPr lang="en-US" dirty="0"/>
          </a:p>
          <a:p>
            <a:pPr marL="285750" lvl="0" indent="-285750">
              <a:buFont typeface="Arial" panose="020B0604020202020204" pitchFamily="34" charset="0"/>
              <a:buChar char="•"/>
            </a:pPr>
            <a:r>
              <a:rPr lang="en-US" dirty="0" err="1"/>
              <a:t>Pachetul</a:t>
            </a:r>
            <a:r>
              <a:rPr lang="en-US" dirty="0"/>
              <a:t> 7 – </a:t>
            </a:r>
            <a:r>
              <a:rPr lang="en-US" dirty="0" err="1"/>
              <a:t>terenuri</a:t>
            </a:r>
            <a:r>
              <a:rPr lang="en-US" dirty="0"/>
              <a:t> </a:t>
            </a:r>
            <a:r>
              <a:rPr lang="en-US" dirty="0" err="1"/>
              <a:t>arabile</a:t>
            </a:r>
            <a:r>
              <a:rPr lang="en-US" dirty="0"/>
              <a:t> </a:t>
            </a:r>
            <a:r>
              <a:rPr lang="en-US" dirty="0" err="1"/>
              <a:t>importante</a:t>
            </a:r>
            <a:r>
              <a:rPr lang="en-US" dirty="0"/>
              <a:t> ca zone de </a:t>
            </a:r>
            <a:r>
              <a:rPr lang="en-US" dirty="0" err="1"/>
              <a:t>hrănire</a:t>
            </a:r>
            <a:r>
              <a:rPr lang="en-US" dirty="0"/>
              <a:t> </a:t>
            </a:r>
            <a:r>
              <a:rPr lang="en-US" dirty="0" err="1"/>
              <a:t>pentru</a:t>
            </a:r>
            <a:r>
              <a:rPr lang="en-US" dirty="0"/>
              <a:t> </a:t>
            </a:r>
            <a:r>
              <a:rPr lang="en-US" dirty="0" err="1"/>
              <a:t>gâsca</a:t>
            </a:r>
            <a:r>
              <a:rPr lang="en-US" dirty="0"/>
              <a:t> cu </a:t>
            </a:r>
            <a:r>
              <a:rPr lang="en-US" dirty="0" err="1"/>
              <a:t>gât</a:t>
            </a:r>
            <a:r>
              <a:rPr lang="en-US" dirty="0"/>
              <a:t> </a:t>
            </a:r>
            <a:r>
              <a:rPr lang="en-US" dirty="0" err="1"/>
              <a:t>roșu</a:t>
            </a:r>
            <a:r>
              <a:rPr lang="en-US" dirty="0"/>
              <a:t> (</a:t>
            </a:r>
            <a:r>
              <a:rPr lang="en-US" i="1" dirty="0" err="1"/>
              <a:t>Branta</a:t>
            </a:r>
            <a:r>
              <a:rPr lang="en-US" i="1" dirty="0"/>
              <a:t> </a:t>
            </a:r>
            <a:r>
              <a:rPr lang="en-US" i="1" dirty="0" err="1"/>
              <a:t>ruficollis</a:t>
            </a:r>
            <a:r>
              <a:rPr lang="en-US" dirty="0"/>
              <a:t>)</a:t>
            </a:r>
          </a:p>
          <a:p>
            <a:pPr marL="285750" lvl="0" indent="-285750">
              <a:buFont typeface="Arial" panose="020B0604020202020204" pitchFamily="34" charset="0"/>
              <a:buChar char="•"/>
            </a:pPr>
            <a:r>
              <a:rPr lang="en-US" dirty="0" err="1"/>
              <a:t>Pachetul</a:t>
            </a:r>
            <a:r>
              <a:rPr lang="en-US" dirty="0"/>
              <a:t> 9.1 – </a:t>
            </a:r>
            <a:r>
              <a:rPr lang="en-US" dirty="0" err="1"/>
              <a:t>terenuri</a:t>
            </a:r>
            <a:r>
              <a:rPr lang="en-US" dirty="0"/>
              <a:t> </a:t>
            </a:r>
            <a:r>
              <a:rPr lang="en-US" dirty="0" err="1"/>
              <a:t>arabile</a:t>
            </a:r>
            <a:r>
              <a:rPr lang="en-US" dirty="0"/>
              <a:t> </a:t>
            </a:r>
            <a:r>
              <a:rPr lang="en-US" dirty="0" err="1"/>
              <a:t>importante</a:t>
            </a:r>
            <a:r>
              <a:rPr lang="en-US" dirty="0"/>
              <a:t> ca zone de </a:t>
            </a:r>
            <a:r>
              <a:rPr lang="en-US" dirty="0" err="1"/>
              <a:t>hrănire</a:t>
            </a:r>
            <a:r>
              <a:rPr lang="en-US" dirty="0"/>
              <a:t> </a:t>
            </a:r>
            <a:r>
              <a:rPr lang="en-US" dirty="0" err="1"/>
              <a:t>pentru</a:t>
            </a:r>
            <a:r>
              <a:rPr lang="en-US" dirty="0"/>
              <a:t> </a:t>
            </a:r>
            <a:r>
              <a:rPr lang="en-US" dirty="0" err="1"/>
              <a:t>acvila</a:t>
            </a:r>
            <a:r>
              <a:rPr lang="en-US" dirty="0"/>
              <a:t> </a:t>
            </a:r>
            <a:r>
              <a:rPr lang="en-US" dirty="0" err="1"/>
              <a:t>țipătoare</a:t>
            </a:r>
            <a:r>
              <a:rPr lang="en-US" dirty="0"/>
              <a:t> </a:t>
            </a:r>
            <a:r>
              <a:rPr lang="en-US" dirty="0" err="1"/>
              <a:t>mică</a:t>
            </a:r>
            <a:r>
              <a:rPr lang="en-US" dirty="0"/>
              <a:t> (</a:t>
            </a:r>
            <a:r>
              <a:rPr lang="en-US" i="1" dirty="0"/>
              <a:t>Aquila </a:t>
            </a:r>
            <a:r>
              <a:rPr lang="en-US" i="1" dirty="0" err="1"/>
              <a:t>pomarina</a:t>
            </a:r>
            <a:r>
              <a:rPr lang="en-US" dirty="0"/>
              <a:t>)</a:t>
            </a:r>
          </a:p>
          <a:p>
            <a:pPr marL="285750" lvl="0" indent="-285750">
              <a:buFont typeface="Arial" panose="020B0604020202020204" pitchFamily="34" charset="0"/>
              <a:buChar char="•"/>
            </a:pPr>
            <a:r>
              <a:rPr lang="en-US" dirty="0" err="1"/>
              <a:t>Pachetul</a:t>
            </a:r>
            <a:r>
              <a:rPr lang="en-US" dirty="0"/>
              <a:t> 10 – </a:t>
            </a:r>
            <a:r>
              <a:rPr lang="en-US" dirty="0" err="1"/>
              <a:t>refugii</a:t>
            </a:r>
            <a:r>
              <a:rPr lang="en-US" dirty="0"/>
              <a:t> </a:t>
            </a:r>
            <a:r>
              <a:rPr lang="en-US" dirty="0" err="1"/>
              <a:t>ecologice</a:t>
            </a:r>
            <a:r>
              <a:rPr lang="en-US" dirty="0"/>
              <a:t> </a:t>
            </a:r>
            <a:r>
              <a:rPr lang="en-US" dirty="0" err="1"/>
              <a:t>pe</a:t>
            </a:r>
            <a:r>
              <a:rPr lang="en-US" dirty="0"/>
              <a:t> </a:t>
            </a:r>
            <a:r>
              <a:rPr lang="en-US" dirty="0" err="1"/>
              <a:t>terenuri</a:t>
            </a:r>
            <a:r>
              <a:rPr lang="en-US" dirty="0"/>
              <a:t> </a:t>
            </a:r>
            <a:r>
              <a:rPr lang="en-US" dirty="0" err="1"/>
              <a:t>arabile</a:t>
            </a:r>
            <a:r>
              <a:rPr lang="en-US" dirty="0"/>
              <a:t> </a:t>
            </a:r>
            <a:r>
              <a:rPr lang="en-US" dirty="0" err="1"/>
              <a:t>pentru</a:t>
            </a:r>
            <a:r>
              <a:rPr lang="en-US" dirty="0"/>
              <a:t> </a:t>
            </a:r>
            <a:r>
              <a:rPr lang="en-US" dirty="0" err="1"/>
              <a:t>speciile</a:t>
            </a:r>
            <a:r>
              <a:rPr lang="en-US" dirty="0"/>
              <a:t> de </a:t>
            </a:r>
            <a:r>
              <a:rPr lang="en-US" dirty="0" err="1"/>
              <a:t>păsări</a:t>
            </a:r>
            <a:r>
              <a:rPr lang="en-US" dirty="0"/>
              <a:t> </a:t>
            </a:r>
            <a:r>
              <a:rPr lang="en-US" dirty="0" err="1"/>
              <a:t>comune</a:t>
            </a:r>
            <a:r>
              <a:rPr lang="en-US" dirty="0"/>
              <a:t> </a:t>
            </a:r>
            <a:r>
              <a:rPr lang="en-US" dirty="0" err="1"/>
              <a:t>asociate</a:t>
            </a:r>
            <a:r>
              <a:rPr lang="en-US" dirty="0"/>
              <a:t> </a:t>
            </a:r>
            <a:r>
              <a:rPr lang="en-US" dirty="0" err="1"/>
              <a:t>terenurilor</a:t>
            </a:r>
            <a:r>
              <a:rPr lang="en-US" dirty="0"/>
              <a:t> </a:t>
            </a:r>
            <a:r>
              <a:rPr lang="en-US" dirty="0" err="1"/>
              <a:t>agricole</a:t>
            </a:r>
            <a:endParaRPr lang="ro-RO" dirty="0"/>
          </a:p>
          <a:p>
            <a:pPr marL="285750" lvl="0" indent="-285750">
              <a:buFont typeface="Arial" panose="020B0604020202020204" pitchFamily="34" charset="0"/>
              <a:buChar char="•"/>
            </a:pPr>
            <a:endParaRPr lang="en-US" dirty="0"/>
          </a:p>
          <a:p>
            <a:r>
              <a:rPr lang="en-US" dirty="0" err="1"/>
              <a:t>Beneficiarii</a:t>
            </a:r>
            <a:r>
              <a:rPr lang="en-US" dirty="0"/>
              <a:t> </a:t>
            </a:r>
            <a:r>
              <a:rPr lang="en-US" dirty="0" err="1"/>
              <a:t>intervenției</a:t>
            </a:r>
            <a:r>
              <a:rPr lang="en-US" dirty="0"/>
              <a:t> </a:t>
            </a:r>
            <a:r>
              <a:rPr lang="en-US" dirty="0" err="1"/>
              <a:t>sunt</a:t>
            </a:r>
            <a:r>
              <a:rPr lang="en-US" dirty="0"/>
              <a:t> </a:t>
            </a:r>
            <a:r>
              <a:rPr lang="en-US" dirty="0" err="1"/>
              <a:t>fermierii</a:t>
            </a:r>
            <a:r>
              <a:rPr lang="en-US" dirty="0"/>
              <a:t> (</a:t>
            </a:r>
            <a:r>
              <a:rPr lang="en-US" dirty="0" err="1"/>
              <a:t>utilizatori</a:t>
            </a:r>
            <a:r>
              <a:rPr lang="en-US" dirty="0"/>
              <a:t> </a:t>
            </a:r>
            <a:r>
              <a:rPr lang="en-US" dirty="0" err="1"/>
              <a:t>ai</a:t>
            </a:r>
            <a:r>
              <a:rPr lang="en-US" dirty="0"/>
              <a:t> </a:t>
            </a:r>
            <a:r>
              <a:rPr lang="en-US" dirty="0" err="1"/>
              <a:t>terenurilor</a:t>
            </a:r>
            <a:r>
              <a:rPr lang="en-US" dirty="0"/>
              <a:t> </a:t>
            </a:r>
            <a:r>
              <a:rPr lang="en-US" dirty="0" err="1"/>
              <a:t>agricole</a:t>
            </a:r>
            <a:r>
              <a:rPr lang="en-US" dirty="0"/>
              <a:t>), </a:t>
            </a:r>
            <a:r>
              <a:rPr lang="en-US" dirty="0" err="1"/>
              <a:t>definiți</a:t>
            </a:r>
            <a:r>
              <a:rPr lang="en-US" dirty="0"/>
              <a:t> conform art. 3 din </a:t>
            </a:r>
            <a:r>
              <a:rPr lang="en-US" dirty="0" err="1"/>
              <a:t>Regulamentul</a:t>
            </a:r>
            <a:r>
              <a:rPr lang="en-US" dirty="0"/>
              <a:t> (UE) 2021/2115.</a:t>
            </a:r>
          </a:p>
          <a:p>
            <a:r>
              <a:rPr lang="en-US" dirty="0"/>
              <a:t> </a:t>
            </a:r>
          </a:p>
          <a:p>
            <a:r>
              <a:rPr lang="en-US" dirty="0" err="1"/>
              <a:t>Condiționalitatea</a:t>
            </a:r>
            <a:r>
              <a:rPr lang="en-US" dirty="0"/>
              <a:t> se </a:t>
            </a:r>
            <a:r>
              <a:rPr lang="en-US" dirty="0" err="1"/>
              <a:t>aplică</a:t>
            </a:r>
            <a:r>
              <a:rPr lang="en-US" dirty="0"/>
              <a:t> la </a:t>
            </a:r>
            <a:r>
              <a:rPr lang="en-US" dirty="0" err="1"/>
              <a:t>nivelul</a:t>
            </a:r>
            <a:r>
              <a:rPr lang="en-US" dirty="0"/>
              <a:t> </a:t>
            </a:r>
            <a:r>
              <a:rPr lang="en-US" dirty="0" err="1"/>
              <a:t>întregii</a:t>
            </a:r>
            <a:r>
              <a:rPr lang="en-US" dirty="0"/>
              <a:t> </a:t>
            </a:r>
            <a:r>
              <a:rPr lang="en-US" dirty="0" err="1"/>
              <a:t>exploatații</a:t>
            </a:r>
            <a:r>
              <a:rPr lang="en-US" dirty="0"/>
              <a:t> </a:t>
            </a:r>
            <a:r>
              <a:rPr lang="en-US" dirty="0" err="1"/>
              <a:t>și</a:t>
            </a:r>
            <a:r>
              <a:rPr lang="en-US" dirty="0"/>
              <a:t> </a:t>
            </a:r>
            <a:r>
              <a:rPr lang="en-US" dirty="0" err="1"/>
              <a:t>pe</a:t>
            </a:r>
            <a:r>
              <a:rPr lang="en-US" dirty="0"/>
              <a:t> </a:t>
            </a:r>
            <a:r>
              <a:rPr lang="en-US" dirty="0" err="1"/>
              <a:t>parcursul</a:t>
            </a:r>
            <a:r>
              <a:rPr lang="en-US" dirty="0"/>
              <a:t> </a:t>
            </a:r>
            <a:r>
              <a:rPr lang="en-US" dirty="0" err="1"/>
              <a:t>întregului</a:t>
            </a:r>
            <a:r>
              <a:rPr lang="en-US" dirty="0"/>
              <a:t> an </a:t>
            </a:r>
            <a:r>
              <a:rPr lang="en-US" dirty="0" err="1"/>
              <a:t>calendaristic</a:t>
            </a:r>
            <a:r>
              <a:rPr lang="en-US" dirty="0"/>
              <a:t>.</a:t>
            </a:r>
          </a:p>
        </p:txBody>
      </p:sp>
      <p:sp>
        <p:nvSpPr>
          <p:cNvPr id="8" name="Rectangle 7"/>
          <p:cNvSpPr/>
          <p:nvPr/>
        </p:nvSpPr>
        <p:spPr>
          <a:xfrm>
            <a:off x="166256" y="6198255"/>
            <a:ext cx="11610108" cy="276999"/>
          </a:xfrm>
          <a:prstGeom prst="rect">
            <a:avLst/>
          </a:prstGeom>
        </p:spPr>
        <p:txBody>
          <a:bodyPr wrap="square">
            <a:spAutoFit/>
          </a:bodyPr>
          <a:lstStyle/>
          <a:p>
            <a:pPr algn="just">
              <a:spcBef>
                <a:spcPts val="200"/>
              </a:spcBef>
              <a:spcAft>
                <a:spcPts val="200"/>
              </a:spcAft>
            </a:pPr>
            <a:r>
              <a:rPr lang="en-US" sz="1200" i="1" dirty="0" err="1">
                <a:solidFill>
                  <a:srgbClr val="0070C0"/>
                </a:solidFill>
                <a:latin typeface="Times New Roman" panose="02020603050405020304" pitchFamily="18" charset="0"/>
                <a:ea typeface="Times New Roman" panose="02020603050405020304" pitchFamily="18" charset="0"/>
              </a:rPr>
              <a:t>Pentru</a:t>
            </a:r>
            <a:r>
              <a:rPr lang="en-US" sz="1200" i="1" dirty="0">
                <a:solidFill>
                  <a:srgbClr val="0070C0"/>
                </a:solidFill>
                <a:latin typeface="Times New Roman" panose="02020603050405020304" pitchFamily="18" charset="0"/>
                <a:ea typeface="Times New Roman" panose="02020603050405020304" pitchFamily="18" charset="0"/>
              </a:rPr>
              <a:t> a </a:t>
            </a:r>
            <a:r>
              <a:rPr lang="en-US" sz="1200" i="1" dirty="0" err="1">
                <a:solidFill>
                  <a:srgbClr val="0070C0"/>
                </a:solidFill>
                <a:latin typeface="Times New Roman" panose="02020603050405020304" pitchFamily="18" charset="0"/>
                <a:ea typeface="Times New Roman" panose="02020603050405020304" pitchFamily="18" charset="0"/>
              </a:rPr>
              <a:t>veni</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în</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sprijinul</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fermierilor</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și</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pentru</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trasabilitatea</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datelor</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și</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informațiilor</a:t>
            </a:r>
            <a:r>
              <a:rPr lang="en-US" sz="1200" i="1" dirty="0">
                <a:solidFill>
                  <a:srgbClr val="0070C0"/>
                </a:solidFill>
                <a:latin typeface="Times New Roman" panose="02020603050405020304" pitchFamily="18" charset="0"/>
                <a:ea typeface="Times New Roman" panose="02020603050405020304" pitchFamily="18" charset="0"/>
              </a:rPr>
              <a:t> s-a </a:t>
            </a:r>
            <a:r>
              <a:rPr lang="en-US" sz="1200" i="1" dirty="0" err="1">
                <a:solidFill>
                  <a:srgbClr val="0070C0"/>
                </a:solidFill>
                <a:latin typeface="Times New Roman" panose="02020603050405020304" pitchFamily="18" charset="0"/>
                <a:ea typeface="Times New Roman" panose="02020603050405020304" pitchFamily="18" charset="0"/>
              </a:rPr>
              <a:t>păstrat</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codificarea</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pachetelor</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aplicabile</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pe</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terenurile</a:t>
            </a:r>
            <a:r>
              <a:rPr lang="en-US" sz="1200" i="1" dirty="0">
                <a:solidFill>
                  <a:srgbClr val="0070C0"/>
                </a:solidFill>
                <a:latin typeface="Times New Roman" panose="02020603050405020304" pitchFamily="18" charset="0"/>
                <a:ea typeface="Times New Roman" panose="02020603050405020304" pitchFamily="18" charset="0"/>
              </a:rPr>
              <a:t> </a:t>
            </a:r>
            <a:r>
              <a:rPr lang="en-US" sz="1200" i="1" dirty="0" err="1">
                <a:solidFill>
                  <a:srgbClr val="0070C0"/>
                </a:solidFill>
                <a:latin typeface="Times New Roman" panose="02020603050405020304" pitchFamily="18" charset="0"/>
                <a:ea typeface="Times New Roman" panose="02020603050405020304" pitchFamily="18" charset="0"/>
              </a:rPr>
              <a:t>arabile</a:t>
            </a:r>
            <a:r>
              <a:rPr lang="en-US" sz="1200" i="1" dirty="0">
                <a:solidFill>
                  <a:srgbClr val="0070C0"/>
                </a:solidFill>
                <a:latin typeface="Times New Roman" panose="02020603050405020304" pitchFamily="18" charset="0"/>
                <a:ea typeface="Times New Roman" panose="02020603050405020304" pitchFamily="18" charset="0"/>
              </a:rPr>
              <a:t> din M.10 a PNDR 2014-2020.</a:t>
            </a:r>
          </a:p>
        </p:txBody>
      </p:sp>
      <p:sp>
        <p:nvSpPr>
          <p:cNvPr id="12" name="TextBox 11"/>
          <p:cNvSpPr txBox="1"/>
          <p:nvPr/>
        </p:nvSpPr>
        <p:spPr>
          <a:xfrm>
            <a:off x="3945081" y="0"/>
            <a:ext cx="4839855" cy="769441"/>
          </a:xfrm>
          <a:prstGeom prst="rect">
            <a:avLst/>
          </a:prstGeom>
          <a:noFill/>
        </p:spPr>
        <p:txBody>
          <a:bodyPr wrap="square" rtlCol="0">
            <a:spAutoFit/>
          </a:bodyPr>
          <a:lstStyle/>
          <a:p>
            <a:r>
              <a:rPr lang="en-US" sz="4400" dirty="0">
                <a:solidFill>
                  <a:schemeClr val="accent6"/>
                </a:solidFill>
                <a:effectLst>
                  <a:outerShdw blurRad="38100" dist="38100" dir="2700000" algn="tl">
                    <a:srgbClr val="000000">
                      <a:alpha val="43137"/>
                    </a:srgbClr>
                  </a:outerShdw>
                </a:effectLst>
                <a:latin typeface="Algerian" panose="04020705040A02060702" pitchFamily="82" charset="0"/>
              </a:rPr>
              <a:t>PNS 2023-2027</a:t>
            </a:r>
          </a:p>
        </p:txBody>
      </p:sp>
    </p:spTree>
    <p:extLst>
      <p:ext uri="{BB962C8B-B14F-4D97-AF65-F5344CB8AC3E}">
        <p14:creationId xmlns:p14="http://schemas.microsoft.com/office/powerpoint/2010/main" val="18070052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09863" y="7589"/>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95</a:t>
            </a:fld>
            <a:endParaRPr lang="ro-RO" dirty="0"/>
          </a:p>
        </p:txBody>
      </p:sp>
      <p:sp>
        <p:nvSpPr>
          <p:cNvPr id="7" name="Rectangle 6"/>
          <p:cNvSpPr/>
          <p:nvPr/>
        </p:nvSpPr>
        <p:spPr>
          <a:xfrm>
            <a:off x="861291" y="1312431"/>
            <a:ext cx="10430163" cy="1546577"/>
          </a:xfrm>
          <a:prstGeom prst="rect">
            <a:avLst/>
          </a:prstGeom>
        </p:spPr>
        <p:txBody>
          <a:bodyPr wrap="square">
            <a:spAutoFit/>
          </a:bodyPr>
          <a:lstStyle/>
          <a:p>
            <a:r>
              <a:rPr lang="en-US" b="1" u="sng" dirty="0">
                <a:solidFill>
                  <a:srgbClr val="0070C0"/>
                </a:solidFill>
              </a:rPr>
              <a:t>DR-03 - Agro-</a:t>
            </a:r>
            <a:r>
              <a:rPr lang="en-US" b="1" u="sng" dirty="0" err="1">
                <a:solidFill>
                  <a:srgbClr val="0070C0"/>
                </a:solidFill>
              </a:rPr>
              <a:t>mediu</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climă</a:t>
            </a:r>
            <a:r>
              <a:rPr lang="en-US" b="1" u="sng" dirty="0">
                <a:solidFill>
                  <a:srgbClr val="0070C0"/>
                </a:solidFill>
              </a:rPr>
              <a:t> - </a:t>
            </a:r>
            <a:r>
              <a:rPr lang="en-US" b="1" u="sng" dirty="0" err="1">
                <a:solidFill>
                  <a:srgbClr val="0070C0"/>
                </a:solidFill>
              </a:rPr>
              <a:t>Creșterea</a:t>
            </a:r>
            <a:r>
              <a:rPr lang="en-US" b="1" u="sng" dirty="0">
                <a:solidFill>
                  <a:srgbClr val="0070C0"/>
                </a:solidFill>
              </a:rPr>
              <a:t> </a:t>
            </a:r>
            <a:r>
              <a:rPr lang="en-US" b="1" u="sng" dirty="0" err="1">
                <a:solidFill>
                  <a:srgbClr val="0070C0"/>
                </a:solidFill>
              </a:rPr>
              <a:t>animalelor</a:t>
            </a:r>
            <a:r>
              <a:rPr lang="en-US" b="1" u="sng" dirty="0">
                <a:solidFill>
                  <a:srgbClr val="0070C0"/>
                </a:solidFill>
              </a:rPr>
              <a:t> de </a:t>
            </a:r>
            <a:r>
              <a:rPr lang="en-US" b="1" u="sng" dirty="0" err="1">
                <a:solidFill>
                  <a:srgbClr val="0070C0"/>
                </a:solidFill>
              </a:rPr>
              <a:t>fermă</a:t>
            </a:r>
            <a:r>
              <a:rPr lang="en-US" b="1" u="sng" dirty="0">
                <a:solidFill>
                  <a:srgbClr val="0070C0"/>
                </a:solidFill>
              </a:rPr>
              <a:t> din </a:t>
            </a:r>
            <a:r>
              <a:rPr lang="en-US" b="1" u="sng" dirty="0" err="1">
                <a:solidFill>
                  <a:srgbClr val="0070C0"/>
                </a:solidFill>
              </a:rPr>
              <a:t>rase</a:t>
            </a:r>
            <a:r>
              <a:rPr lang="en-US" b="1" u="sng" dirty="0">
                <a:solidFill>
                  <a:srgbClr val="0070C0"/>
                </a:solidFill>
              </a:rPr>
              <a:t> locale </a:t>
            </a:r>
            <a:r>
              <a:rPr lang="en-US" b="1" u="sng" dirty="0" err="1">
                <a:solidFill>
                  <a:srgbClr val="0070C0"/>
                </a:solidFill>
              </a:rPr>
              <a:t>în</a:t>
            </a:r>
            <a:r>
              <a:rPr lang="en-US" b="1" u="sng" dirty="0">
                <a:solidFill>
                  <a:srgbClr val="0070C0"/>
                </a:solidFill>
              </a:rPr>
              <a:t> </a:t>
            </a:r>
            <a:r>
              <a:rPr lang="en-US" b="1" u="sng" dirty="0" err="1">
                <a:solidFill>
                  <a:srgbClr val="0070C0"/>
                </a:solidFill>
              </a:rPr>
              <a:t>pericol</a:t>
            </a:r>
            <a:r>
              <a:rPr lang="en-US" b="1" u="sng" dirty="0">
                <a:solidFill>
                  <a:srgbClr val="0070C0"/>
                </a:solidFill>
              </a:rPr>
              <a:t> de abandon</a:t>
            </a:r>
          </a:p>
          <a:p>
            <a:pPr>
              <a:spcBef>
                <a:spcPts val="1200"/>
              </a:spcBef>
              <a:spcAft>
                <a:spcPts val="300"/>
              </a:spcAft>
            </a:pPr>
            <a:r>
              <a:rPr lang="ro-RO" b="1" i="1" dirty="0">
                <a:solidFill>
                  <a:srgbClr val="0070C0"/>
                </a:solidFill>
              </a:rPr>
              <a:t>Alocare publica – 1.380.000 Euro</a:t>
            </a:r>
            <a:endParaRPr lang="en-US" b="1" i="1" dirty="0">
              <a:solidFill>
                <a:srgbClr val="0070C0"/>
              </a:solidFill>
            </a:endParaRPr>
          </a:p>
          <a:p>
            <a:pPr>
              <a:spcBef>
                <a:spcPts val="1200"/>
              </a:spcBef>
              <a:spcAft>
                <a:spcPts val="300"/>
              </a:spcAft>
            </a:pPr>
            <a:r>
              <a:rPr lang="en-US" b="1" dirty="0" err="1"/>
              <a:t>Beneficiarii</a:t>
            </a:r>
            <a:r>
              <a:rPr lang="en-US" dirty="0"/>
              <a:t> </a:t>
            </a:r>
            <a:r>
              <a:rPr lang="en-US" b="1" dirty="0" err="1"/>
              <a:t>intervenției</a:t>
            </a:r>
            <a:r>
              <a:rPr lang="en-US" dirty="0"/>
              <a:t> „</a:t>
            </a:r>
            <a:r>
              <a:rPr lang="en-US" dirty="0" err="1"/>
              <a:t>Creșterea</a:t>
            </a:r>
            <a:r>
              <a:rPr lang="en-US" dirty="0"/>
              <a:t> </a:t>
            </a:r>
            <a:r>
              <a:rPr lang="en-US" dirty="0" err="1"/>
              <a:t>animalelor</a:t>
            </a:r>
            <a:r>
              <a:rPr lang="en-US" dirty="0"/>
              <a:t> de </a:t>
            </a:r>
            <a:r>
              <a:rPr lang="en-US" dirty="0" err="1"/>
              <a:t>fermă</a:t>
            </a:r>
            <a:r>
              <a:rPr lang="en-US" dirty="0"/>
              <a:t> din </a:t>
            </a:r>
            <a:r>
              <a:rPr lang="en-US" dirty="0" err="1"/>
              <a:t>rase</a:t>
            </a:r>
            <a:r>
              <a:rPr lang="en-US" dirty="0"/>
              <a:t> locale </a:t>
            </a:r>
            <a:r>
              <a:rPr lang="en-US" dirty="0" err="1"/>
              <a:t>în</a:t>
            </a:r>
            <a:r>
              <a:rPr lang="en-US" dirty="0"/>
              <a:t> </a:t>
            </a:r>
            <a:r>
              <a:rPr lang="en-US" dirty="0" err="1"/>
              <a:t>pericol</a:t>
            </a:r>
            <a:r>
              <a:rPr lang="en-US" dirty="0"/>
              <a:t> de abandon” </a:t>
            </a:r>
            <a:r>
              <a:rPr lang="en-US" dirty="0" err="1"/>
              <a:t>sunt</a:t>
            </a:r>
            <a:r>
              <a:rPr lang="en-US" dirty="0"/>
              <a:t> </a:t>
            </a:r>
            <a:r>
              <a:rPr lang="en-US" dirty="0" err="1"/>
              <a:t>fermierii</a:t>
            </a:r>
            <a:r>
              <a:rPr lang="en-US" dirty="0"/>
              <a:t> care </a:t>
            </a:r>
            <a:r>
              <a:rPr lang="en-US" dirty="0" err="1"/>
              <a:t>cresc</a:t>
            </a:r>
            <a:r>
              <a:rPr lang="en-US" dirty="0"/>
              <a:t> </a:t>
            </a:r>
            <a:r>
              <a:rPr lang="en-US" dirty="0" err="1"/>
              <a:t>femele</a:t>
            </a:r>
            <a:r>
              <a:rPr lang="en-US" dirty="0"/>
              <a:t> </a:t>
            </a:r>
            <a:r>
              <a:rPr lang="en-US" dirty="0" err="1"/>
              <a:t>adulte</a:t>
            </a:r>
            <a:r>
              <a:rPr lang="en-US" dirty="0"/>
              <a:t> de </a:t>
            </a:r>
            <a:r>
              <a:rPr lang="en-US" dirty="0" err="1"/>
              <a:t>reproducție</a:t>
            </a:r>
            <a:r>
              <a:rPr lang="en-US" dirty="0"/>
              <a:t> de </a:t>
            </a:r>
            <a:r>
              <a:rPr lang="en-US" dirty="0" err="1"/>
              <a:t>rasă</a:t>
            </a:r>
            <a:r>
              <a:rPr lang="en-US" dirty="0"/>
              <a:t> </a:t>
            </a:r>
            <a:r>
              <a:rPr lang="en-US" dirty="0" err="1"/>
              <a:t>pură</a:t>
            </a:r>
            <a:r>
              <a:rPr lang="en-US" dirty="0"/>
              <a:t> din </a:t>
            </a:r>
            <a:r>
              <a:rPr lang="en-US" dirty="0" err="1"/>
              <a:t>rasele</a:t>
            </a:r>
            <a:r>
              <a:rPr lang="en-US" dirty="0"/>
              <a:t> locale </a:t>
            </a:r>
            <a:r>
              <a:rPr lang="en-US" dirty="0" err="1"/>
              <a:t>în</a:t>
            </a:r>
            <a:r>
              <a:rPr lang="en-US" dirty="0"/>
              <a:t> </a:t>
            </a:r>
            <a:r>
              <a:rPr lang="en-US" dirty="0" err="1"/>
              <a:t>pericol</a:t>
            </a:r>
            <a:r>
              <a:rPr lang="en-US" dirty="0"/>
              <a:t> de abandon </a:t>
            </a:r>
            <a:r>
              <a:rPr lang="en-US" dirty="0" err="1"/>
              <a:t>prevăzute</a:t>
            </a:r>
            <a:r>
              <a:rPr lang="en-US" dirty="0"/>
              <a:t> </a:t>
            </a:r>
            <a:r>
              <a:rPr lang="en-US" dirty="0" err="1"/>
              <a:t>în</a:t>
            </a:r>
            <a:r>
              <a:rPr lang="en-US" dirty="0"/>
              <a:t> PNS.</a:t>
            </a:r>
          </a:p>
        </p:txBody>
      </p:sp>
      <p:sp>
        <p:nvSpPr>
          <p:cNvPr id="3" name="Rectangle 2"/>
          <p:cNvSpPr/>
          <p:nvPr/>
        </p:nvSpPr>
        <p:spPr>
          <a:xfrm>
            <a:off x="1647025" y="3299260"/>
            <a:ext cx="4017818" cy="2995692"/>
          </a:xfrm>
          <a:prstGeom prst="rect">
            <a:avLst/>
          </a:prstGeom>
        </p:spPr>
        <p:txBody>
          <a:bodyPr wrap="square">
            <a:spAutoFit/>
          </a:bodyPr>
          <a:lstStyle/>
          <a:p>
            <a:pPr algn="just">
              <a:spcBef>
                <a:spcPts val="200"/>
              </a:spcBef>
              <a:spcAft>
                <a:spcPts val="200"/>
              </a:spcAft>
            </a:pPr>
            <a:r>
              <a:rPr lang="en-US" b="1" dirty="0">
                <a:ea typeface="Times New Roman" panose="02020603050405020304" pitchFamily="18" charset="0"/>
              </a:rPr>
              <a:t>Ovine</a:t>
            </a:r>
            <a:r>
              <a:rPr lang="en-US" dirty="0">
                <a:ea typeface="Times New Roman" panose="02020603050405020304" pitchFamily="18" charset="0"/>
              </a:rPr>
              <a:t>:</a:t>
            </a:r>
          </a:p>
          <a:p>
            <a:pPr algn="just">
              <a:spcBef>
                <a:spcPts val="200"/>
              </a:spcBef>
              <a:spcAft>
                <a:spcPts val="200"/>
              </a:spcAft>
            </a:pPr>
            <a:r>
              <a:rPr lang="en-US" dirty="0">
                <a:ea typeface="Times New Roman" panose="02020603050405020304" pitchFamily="18" charset="0"/>
              </a:rPr>
              <a:t>    - </a:t>
            </a:r>
            <a:r>
              <a:rPr lang="en-US" dirty="0" err="1">
                <a:ea typeface="Times New Roman" panose="02020603050405020304" pitchFamily="18" charset="0"/>
              </a:rPr>
              <a:t>Rațca</a:t>
            </a:r>
            <a:r>
              <a:rPr lang="en-US" dirty="0">
                <a:ea typeface="Times New Roman" panose="02020603050405020304" pitchFamily="18" charset="0"/>
              </a:rPr>
              <a:t> (</a:t>
            </a:r>
            <a:r>
              <a:rPr lang="en-US" dirty="0" err="1">
                <a:ea typeface="Times New Roman" panose="02020603050405020304" pitchFamily="18" charset="0"/>
              </a:rPr>
              <a:t>Valahă</a:t>
            </a:r>
            <a:r>
              <a:rPr lang="en-US" dirty="0">
                <a:ea typeface="Times New Roman" panose="02020603050405020304" pitchFamily="18" charset="0"/>
              </a:rPr>
              <a:t> cu </a:t>
            </a:r>
            <a:r>
              <a:rPr lang="en-US" dirty="0" err="1">
                <a:ea typeface="Times New Roman" panose="02020603050405020304" pitchFamily="18" charset="0"/>
              </a:rPr>
              <a:t>coarne</a:t>
            </a:r>
            <a:r>
              <a:rPr lang="en-US" dirty="0">
                <a:ea typeface="Times New Roman" panose="02020603050405020304" pitchFamily="18" charset="0"/>
              </a:rPr>
              <a:t> </a:t>
            </a:r>
            <a:r>
              <a:rPr lang="en-US" dirty="0" err="1">
                <a:ea typeface="Times New Roman" panose="02020603050405020304" pitchFamily="18" charset="0"/>
              </a:rPr>
              <a:t>în</a:t>
            </a:r>
            <a:r>
              <a:rPr lang="en-US" dirty="0">
                <a:ea typeface="Times New Roman" panose="02020603050405020304" pitchFamily="18" charset="0"/>
              </a:rPr>
              <a:t> </a:t>
            </a:r>
            <a:r>
              <a:rPr lang="en-US" dirty="0" err="1">
                <a:ea typeface="Times New Roman" panose="02020603050405020304" pitchFamily="18" charset="0"/>
              </a:rPr>
              <a:t>tirbușon</a:t>
            </a:r>
            <a:r>
              <a:rPr lang="en-US" dirty="0">
                <a:ea typeface="Times New Roman" panose="02020603050405020304" pitchFamily="18" charset="0"/>
              </a:rPr>
              <a:t>)</a:t>
            </a:r>
          </a:p>
          <a:p>
            <a:pPr algn="just">
              <a:spcBef>
                <a:spcPts val="200"/>
              </a:spcBef>
              <a:spcAft>
                <a:spcPts val="200"/>
              </a:spcAft>
            </a:pPr>
            <a:r>
              <a:rPr lang="en-US" dirty="0">
                <a:ea typeface="Times New Roman" panose="02020603050405020304" pitchFamily="18" charset="0"/>
              </a:rPr>
              <a:t>    - Merinos de </a:t>
            </a:r>
            <a:r>
              <a:rPr lang="en-US" dirty="0" err="1">
                <a:ea typeface="Times New Roman" panose="02020603050405020304" pitchFamily="18" charset="0"/>
              </a:rPr>
              <a:t>Suseni</a:t>
            </a:r>
            <a:endParaRPr lang="en-US" dirty="0">
              <a:ea typeface="Times New Roman" panose="02020603050405020304" pitchFamily="18" charset="0"/>
            </a:endParaRPr>
          </a:p>
          <a:p>
            <a:pPr algn="just">
              <a:spcBef>
                <a:spcPts val="200"/>
              </a:spcBef>
              <a:spcAft>
                <a:spcPts val="200"/>
              </a:spcAft>
            </a:pPr>
            <a:r>
              <a:rPr lang="en-US" dirty="0">
                <a:ea typeface="Times New Roman" panose="02020603050405020304" pitchFamily="18" charset="0"/>
              </a:rPr>
              <a:t>    - Merinos </a:t>
            </a:r>
            <a:r>
              <a:rPr lang="en-US" dirty="0" err="1">
                <a:ea typeface="Times New Roman" panose="02020603050405020304" pitchFamily="18" charset="0"/>
              </a:rPr>
              <a:t>Transilvănean</a:t>
            </a:r>
            <a:endParaRPr lang="en-US" dirty="0">
              <a:ea typeface="Times New Roman" panose="02020603050405020304" pitchFamily="18" charset="0"/>
            </a:endParaRPr>
          </a:p>
          <a:p>
            <a:pPr algn="just">
              <a:spcBef>
                <a:spcPts val="200"/>
              </a:spcBef>
              <a:spcAft>
                <a:spcPts val="200"/>
              </a:spcAft>
            </a:pPr>
            <a:r>
              <a:rPr lang="en-US" dirty="0">
                <a:ea typeface="Times New Roman" panose="02020603050405020304" pitchFamily="18" charset="0"/>
              </a:rPr>
              <a:t>    - Merinos de </a:t>
            </a:r>
            <a:r>
              <a:rPr lang="en-US" dirty="0" err="1">
                <a:ea typeface="Times New Roman" panose="02020603050405020304" pitchFamily="18" charset="0"/>
              </a:rPr>
              <a:t>Cluj</a:t>
            </a:r>
            <a:endParaRPr lang="en-US" dirty="0">
              <a:ea typeface="Times New Roman" panose="02020603050405020304" pitchFamily="18" charset="0"/>
            </a:endParaRPr>
          </a:p>
          <a:p>
            <a:pPr algn="just">
              <a:spcBef>
                <a:spcPts val="200"/>
              </a:spcBef>
              <a:spcAft>
                <a:spcPts val="200"/>
              </a:spcAft>
            </a:pPr>
            <a:r>
              <a:rPr lang="en-US" dirty="0">
                <a:ea typeface="Times New Roman" panose="02020603050405020304" pitchFamily="18" charset="0"/>
              </a:rPr>
              <a:t>    - </a:t>
            </a:r>
            <a:r>
              <a:rPr lang="en-US" dirty="0" err="1">
                <a:ea typeface="Times New Roman" panose="02020603050405020304" pitchFamily="18" charset="0"/>
              </a:rPr>
              <a:t>Țigaie</a:t>
            </a:r>
            <a:r>
              <a:rPr lang="en-US" dirty="0">
                <a:ea typeface="Times New Roman" panose="02020603050405020304" pitchFamily="18" charset="0"/>
              </a:rPr>
              <a:t> - </a:t>
            </a:r>
            <a:r>
              <a:rPr lang="en-US" dirty="0" err="1">
                <a:ea typeface="Times New Roman" panose="02020603050405020304" pitchFamily="18" charset="0"/>
              </a:rPr>
              <a:t>varietatea</a:t>
            </a:r>
            <a:r>
              <a:rPr lang="en-US" dirty="0">
                <a:ea typeface="Times New Roman" panose="02020603050405020304" pitchFamily="18" charset="0"/>
              </a:rPr>
              <a:t> </a:t>
            </a:r>
            <a:r>
              <a:rPr lang="en-US" dirty="0" err="1">
                <a:ea typeface="Times New Roman" panose="02020603050405020304" pitchFamily="18" charset="0"/>
              </a:rPr>
              <a:t>ruginie</a:t>
            </a:r>
            <a:endParaRPr lang="en-US" dirty="0">
              <a:ea typeface="Times New Roman" panose="02020603050405020304" pitchFamily="18" charset="0"/>
            </a:endParaRPr>
          </a:p>
          <a:p>
            <a:pPr algn="just">
              <a:spcBef>
                <a:spcPts val="200"/>
              </a:spcBef>
              <a:spcAft>
                <a:spcPts val="200"/>
              </a:spcAft>
            </a:pPr>
            <a:endParaRPr lang="ro-RO" dirty="0">
              <a:ea typeface="Times New Roman" panose="02020603050405020304" pitchFamily="18" charset="0"/>
            </a:endParaRPr>
          </a:p>
          <a:p>
            <a:pPr algn="just">
              <a:spcBef>
                <a:spcPts val="200"/>
              </a:spcBef>
              <a:spcAft>
                <a:spcPts val="200"/>
              </a:spcAft>
            </a:pPr>
            <a:r>
              <a:rPr lang="en-US" b="1" dirty="0">
                <a:ea typeface="Times New Roman" panose="02020603050405020304" pitchFamily="18" charset="0"/>
              </a:rPr>
              <a:t>Caprine</a:t>
            </a:r>
          </a:p>
          <a:p>
            <a:pPr algn="just">
              <a:spcBef>
                <a:spcPts val="200"/>
              </a:spcBef>
              <a:spcAft>
                <a:spcPts val="200"/>
              </a:spcAft>
            </a:pPr>
            <a:r>
              <a:rPr lang="en-US" dirty="0">
                <a:ea typeface="Times New Roman" panose="02020603050405020304" pitchFamily="18" charset="0"/>
              </a:rPr>
              <a:t>    - Alba de Banat</a:t>
            </a:r>
          </a:p>
        </p:txBody>
      </p:sp>
      <p:sp>
        <p:nvSpPr>
          <p:cNvPr id="5" name="Rectangle 4"/>
          <p:cNvSpPr/>
          <p:nvPr/>
        </p:nvSpPr>
        <p:spPr>
          <a:xfrm>
            <a:off x="6772563" y="3184286"/>
            <a:ext cx="3528291" cy="2995692"/>
          </a:xfrm>
          <a:prstGeom prst="rect">
            <a:avLst/>
          </a:prstGeom>
        </p:spPr>
        <p:txBody>
          <a:bodyPr wrap="square">
            <a:spAutoFit/>
          </a:bodyPr>
          <a:lstStyle/>
          <a:p>
            <a:pPr algn="just">
              <a:spcBef>
                <a:spcPts val="200"/>
              </a:spcBef>
              <a:spcAft>
                <a:spcPts val="200"/>
              </a:spcAft>
            </a:pPr>
            <a:r>
              <a:rPr lang="en-US" b="1" dirty="0">
                <a:ea typeface="Times New Roman" panose="02020603050405020304" pitchFamily="18" charset="0"/>
              </a:rPr>
              <a:t>Bovine</a:t>
            </a:r>
            <a:r>
              <a:rPr lang="en-US" dirty="0">
                <a:ea typeface="Times New Roman" panose="02020603050405020304" pitchFamily="18" charset="0"/>
              </a:rPr>
              <a:t>:</a:t>
            </a:r>
          </a:p>
          <a:p>
            <a:pPr algn="just">
              <a:spcBef>
                <a:spcPts val="200"/>
              </a:spcBef>
              <a:spcAft>
                <a:spcPts val="200"/>
              </a:spcAft>
            </a:pPr>
            <a:r>
              <a:rPr lang="en-US" dirty="0">
                <a:ea typeface="Times New Roman" panose="02020603050405020304" pitchFamily="18" charset="0"/>
              </a:rPr>
              <a:t>    - </a:t>
            </a:r>
            <a:r>
              <a:rPr lang="en-US" dirty="0" err="1">
                <a:ea typeface="Times New Roman" panose="02020603050405020304" pitchFamily="18" charset="0"/>
              </a:rPr>
              <a:t>Sura</a:t>
            </a:r>
            <a:r>
              <a:rPr lang="en-US" dirty="0">
                <a:ea typeface="Times New Roman" panose="02020603050405020304" pitchFamily="18" charset="0"/>
              </a:rPr>
              <a:t> de </a:t>
            </a:r>
            <a:r>
              <a:rPr lang="en-US" dirty="0" err="1">
                <a:ea typeface="Times New Roman" panose="02020603050405020304" pitchFamily="18" charset="0"/>
              </a:rPr>
              <a:t>Stepă</a:t>
            </a:r>
            <a:endParaRPr lang="en-US" dirty="0">
              <a:ea typeface="Times New Roman" panose="02020603050405020304" pitchFamily="18" charset="0"/>
            </a:endParaRPr>
          </a:p>
          <a:p>
            <a:pPr algn="just">
              <a:spcBef>
                <a:spcPts val="200"/>
              </a:spcBef>
              <a:spcAft>
                <a:spcPts val="200"/>
              </a:spcAft>
            </a:pPr>
            <a:r>
              <a:rPr lang="en-US" dirty="0">
                <a:ea typeface="Times New Roman" panose="02020603050405020304" pitchFamily="18" charset="0"/>
              </a:rPr>
              <a:t>    - </a:t>
            </a:r>
            <a:r>
              <a:rPr lang="en-US" dirty="0" err="1">
                <a:ea typeface="Times New Roman" panose="02020603050405020304" pitchFamily="18" charset="0"/>
              </a:rPr>
              <a:t>Bivolul</a:t>
            </a:r>
            <a:r>
              <a:rPr lang="en-US" dirty="0">
                <a:ea typeface="Times New Roman" panose="02020603050405020304" pitchFamily="18" charset="0"/>
              </a:rPr>
              <a:t> </a:t>
            </a:r>
            <a:r>
              <a:rPr lang="en-US" dirty="0" err="1">
                <a:ea typeface="Times New Roman" panose="02020603050405020304" pitchFamily="18" charset="0"/>
              </a:rPr>
              <a:t>românesc</a:t>
            </a:r>
            <a:endParaRPr lang="ro-RO" dirty="0">
              <a:ea typeface="Times New Roman" panose="02020603050405020304" pitchFamily="18" charset="0"/>
            </a:endParaRPr>
          </a:p>
          <a:p>
            <a:pPr algn="just">
              <a:spcBef>
                <a:spcPts val="200"/>
              </a:spcBef>
              <a:spcAft>
                <a:spcPts val="200"/>
              </a:spcAft>
            </a:pPr>
            <a:r>
              <a:rPr lang="en-US" b="1" dirty="0" err="1">
                <a:ea typeface="Times New Roman" panose="02020603050405020304" pitchFamily="18" charset="0"/>
              </a:rPr>
              <a:t>Ecvidee</a:t>
            </a:r>
            <a:r>
              <a:rPr lang="en-US" dirty="0">
                <a:ea typeface="Times New Roman" panose="02020603050405020304" pitchFamily="18" charset="0"/>
              </a:rPr>
              <a:t>:</a:t>
            </a:r>
          </a:p>
          <a:p>
            <a:pPr algn="just">
              <a:spcBef>
                <a:spcPts val="200"/>
              </a:spcBef>
              <a:spcAft>
                <a:spcPts val="200"/>
              </a:spcAft>
            </a:pPr>
            <a:r>
              <a:rPr lang="en-US" dirty="0">
                <a:ea typeface="Times New Roman" panose="02020603050405020304" pitchFamily="18" charset="0"/>
              </a:rPr>
              <a:t>    - </a:t>
            </a:r>
            <a:r>
              <a:rPr lang="en-US" dirty="0" err="1">
                <a:ea typeface="Times New Roman" panose="02020603050405020304" pitchFamily="18" charset="0"/>
              </a:rPr>
              <a:t>Shagya</a:t>
            </a:r>
            <a:r>
              <a:rPr lang="en-US" dirty="0">
                <a:ea typeface="Times New Roman" panose="02020603050405020304" pitchFamily="18" charset="0"/>
              </a:rPr>
              <a:t> </a:t>
            </a:r>
            <a:r>
              <a:rPr lang="en-US" dirty="0" err="1">
                <a:ea typeface="Times New Roman" panose="02020603050405020304" pitchFamily="18" charset="0"/>
              </a:rPr>
              <a:t>arabă</a:t>
            </a:r>
            <a:endParaRPr lang="en-US" dirty="0">
              <a:ea typeface="Times New Roman" panose="02020603050405020304" pitchFamily="18" charset="0"/>
            </a:endParaRPr>
          </a:p>
          <a:p>
            <a:pPr algn="just">
              <a:spcBef>
                <a:spcPts val="200"/>
              </a:spcBef>
              <a:spcAft>
                <a:spcPts val="200"/>
              </a:spcAft>
            </a:pPr>
            <a:r>
              <a:rPr lang="en-US" dirty="0">
                <a:ea typeface="Times New Roman" panose="02020603050405020304" pitchFamily="18" charset="0"/>
              </a:rPr>
              <a:t>    - </a:t>
            </a:r>
            <a:r>
              <a:rPr lang="en-US" dirty="0" err="1">
                <a:ea typeface="Times New Roman" panose="02020603050405020304" pitchFamily="18" charset="0"/>
              </a:rPr>
              <a:t>Lipițan</a:t>
            </a:r>
            <a:endParaRPr lang="ro-RO" dirty="0">
              <a:ea typeface="Times New Roman" panose="02020603050405020304" pitchFamily="18" charset="0"/>
            </a:endParaRPr>
          </a:p>
          <a:p>
            <a:pPr algn="just">
              <a:spcBef>
                <a:spcPts val="200"/>
              </a:spcBef>
              <a:spcAft>
                <a:spcPts val="200"/>
              </a:spcAft>
            </a:pPr>
            <a:r>
              <a:rPr lang="en-US" b="1" dirty="0">
                <a:ea typeface="Times New Roman" panose="02020603050405020304" pitchFamily="18" charset="0"/>
              </a:rPr>
              <a:t>Porcine</a:t>
            </a:r>
            <a:r>
              <a:rPr lang="en-US" dirty="0">
                <a:ea typeface="Times New Roman" panose="02020603050405020304" pitchFamily="18" charset="0"/>
              </a:rPr>
              <a:t>:</a:t>
            </a:r>
          </a:p>
          <a:p>
            <a:pPr algn="just">
              <a:spcBef>
                <a:spcPts val="200"/>
              </a:spcBef>
              <a:spcAft>
                <a:spcPts val="200"/>
              </a:spcAft>
            </a:pPr>
            <a:r>
              <a:rPr lang="en-US" dirty="0">
                <a:ea typeface="Times New Roman" panose="02020603050405020304" pitchFamily="18" charset="0"/>
              </a:rPr>
              <a:t>    - </a:t>
            </a:r>
            <a:r>
              <a:rPr lang="en-US" dirty="0" err="1">
                <a:ea typeface="Times New Roman" panose="02020603050405020304" pitchFamily="18" charset="0"/>
              </a:rPr>
              <a:t>Bazna</a:t>
            </a:r>
            <a:endParaRPr lang="en-US" dirty="0">
              <a:ea typeface="Times New Roman" panose="02020603050405020304" pitchFamily="18" charset="0"/>
            </a:endParaRPr>
          </a:p>
          <a:p>
            <a:pPr algn="just">
              <a:spcBef>
                <a:spcPts val="200"/>
              </a:spcBef>
              <a:spcAft>
                <a:spcPts val="200"/>
              </a:spcAft>
            </a:pPr>
            <a:r>
              <a:rPr lang="en-US" dirty="0">
                <a:ea typeface="Times New Roman" panose="02020603050405020304" pitchFamily="18" charset="0"/>
              </a:rPr>
              <a:t>    - </a:t>
            </a:r>
            <a:r>
              <a:rPr lang="en-US" dirty="0" err="1">
                <a:ea typeface="Times New Roman" panose="02020603050405020304" pitchFamily="18" charset="0"/>
              </a:rPr>
              <a:t>Mangalița</a:t>
            </a:r>
            <a:endParaRPr lang="en-US" dirty="0">
              <a:ea typeface="Times New Roman" panose="02020603050405020304" pitchFamily="18" charset="0"/>
            </a:endParaRPr>
          </a:p>
        </p:txBody>
      </p:sp>
      <p:sp>
        <p:nvSpPr>
          <p:cNvPr id="11" name="TextBox 10"/>
          <p:cNvSpPr txBox="1"/>
          <p:nvPr/>
        </p:nvSpPr>
        <p:spPr>
          <a:xfrm>
            <a:off x="3945081" y="0"/>
            <a:ext cx="4839855" cy="769441"/>
          </a:xfrm>
          <a:prstGeom prst="rect">
            <a:avLst/>
          </a:prstGeom>
          <a:noFill/>
        </p:spPr>
        <p:txBody>
          <a:bodyPr wrap="square" rtlCol="0">
            <a:spAutoFit/>
          </a:bodyPr>
          <a:lstStyle/>
          <a:p>
            <a:r>
              <a:rPr lang="en-US" sz="4400" dirty="0">
                <a:solidFill>
                  <a:schemeClr val="accent6"/>
                </a:solidFill>
                <a:effectLst>
                  <a:outerShdw blurRad="38100" dist="38100" dir="2700000" algn="tl">
                    <a:srgbClr val="000000">
                      <a:alpha val="43137"/>
                    </a:srgbClr>
                  </a:outerShdw>
                </a:effectLst>
                <a:latin typeface="Algerian" panose="04020705040A02060702" pitchFamily="82" charset="0"/>
              </a:rPr>
              <a:t>PNS 2023-2027</a:t>
            </a:r>
          </a:p>
        </p:txBody>
      </p:sp>
    </p:spTree>
    <p:extLst>
      <p:ext uri="{BB962C8B-B14F-4D97-AF65-F5344CB8AC3E}">
        <p14:creationId xmlns:p14="http://schemas.microsoft.com/office/powerpoint/2010/main" val="7868951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96</a:t>
            </a:fld>
            <a:endParaRPr lang="ro-RO" dirty="0"/>
          </a:p>
        </p:txBody>
      </p:sp>
      <p:sp>
        <p:nvSpPr>
          <p:cNvPr id="7" name="Rectangle 6"/>
          <p:cNvSpPr/>
          <p:nvPr/>
        </p:nvSpPr>
        <p:spPr>
          <a:xfrm>
            <a:off x="1004455" y="1307463"/>
            <a:ext cx="10430163" cy="4560223"/>
          </a:xfrm>
          <a:prstGeom prst="rect">
            <a:avLst/>
          </a:prstGeom>
        </p:spPr>
        <p:txBody>
          <a:bodyPr wrap="square">
            <a:spAutoFit/>
          </a:bodyPr>
          <a:lstStyle/>
          <a:p>
            <a:r>
              <a:rPr lang="en-US" b="1" u="sng" dirty="0">
                <a:solidFill>
                  <a:srgbClr val="0070C0"/>
                </a:solidFill>
              </a:rPr>
              <a:t>DR-03 - Agro-</a:t>
            </a:r>
            <a:r>
              <a:rPr lang="en-US" b="1" u="sng" dirty="0" err="1">
                <a:solidFill>
                  <a:srgbClr val="0070C0"/>
                </a:solidFill>
              </a:rPr>
              <a:t>mediu</a:t>
            </a:r>
            <a:r>
              <a:rPr lang="en-US" b="1" u="sng" dirty="0">
                <a:solidFill>
                  <a:srgbClr val="0070C0"/>
                </a:solidFill>
              </a:rPr>
              <a:t> </a:t>
            </a:r>
            <a:r>
              <a:rPr lang="en-US" b="1" u="sng" dirty="0" err="1">
                <a:solidFill>
                  <a:srgbClr val="0070C0"/>
                </a:solidFill>
              </a:rPr>
              <a:t>și</a:t>
            </a:r>
            <a:r>
              <a:rPr lang="en-US" b="1" u="sng" dirty="0">
                <a:solidFill>
                  <a:srgbClr val="0070C0"/>
                </a:solidFill>
              </a:rPr>
              <a:t> </a:t>
            </a:r>
            <a:r>
              <a:rPr lang="en-US" b="1" u="sng" dirty="0" err="1">
                <a:solidFill>
                  <a:srgbClr val="0070C0"/>
                </a:solidFill>
              </a:rPr>
              <a:t>climă</a:t>
            </a:r>
            <a:r>
              <a:rPr lang="en-US" b="1" u="sng" dirty="0">
                <a:solidFill>
                  <a:srgbClr val="0070C0"/>
                </a:solidFill>
              </a:rPr>
              <a:t> - </a:t>
            </a:r>
            <a:r>
              <a:rPr lang="en-US" b="1" u="sng" dirty="0" err="1">
                <a:solidFill>
                  <a:srgbClr val="0070C0"/>
                </a:solidFill>
              </a:rPr>
              <a:t>Creșterea</a:t>
            </a:r>
            <a:r>
              <a:rPr lang="en-US" b="1" u="sng" dirty="0">
                <a:solidFill>
                  <a:srgbClr val="0070C0"/>
                </a:solidFill>
              </a:rPr>
              <a:t> </a:t>
            </a:r>
            <a:r>
              <a:rPr lang="en-US" b="1" u="sng" dirty="0" err="1">
                <a:solidFill>
                  <a:srgbClr val="0070C0"/>
                </a:solidFill>
              </a:rPr>
              <a:t>animalelor</a:t>
            </a:r>
            <a:r>
              <a:rPr lang="en-US" b="1" u="sng" dirty="0">
                <a:solidFill>
                  <a:srgbClr val="0070C0"/>
                </a:solidFill>
              </a:rPr>
              <a:t> de </a:t>
            </a:r>
            <a:r>
              <a:rPr lang="en-US" b="1" u="sng" dirty="0" err="1">
                <a:solidFill>
                  <a:srgbClr val="0070C0"/>
                </a:solidFill>
              </a:rPr>
              <a:t>fermă</a:t>
            </a:r>
            <a:r>
              <a:rPr lang="en-US" b="1" u="sng" dirty="0">
                <a:solidFill>
                  <a:srgbClr val="0070C0"/>
                </a:solidFill>
              </a:rPr>
              <a:t> din </a:t>
            </a:r>
            <a:r>
              <a:rPr lang="en-US" b="1" u="sng" dirty="0" err="1">
                <a:solidFill>
                  <a:srgbClr val="0070C0"/>
                </a:solidFill>
              </a:rPr>
              <a:t>rase</a:t>
            </a:r>
            <a:r>
              <a:rPr lang="en-US" b="1" u="sng" dirty="0">
                <a:solidFill>
                  <a:srgbClr val="0070C0"/>
                </a:solidFill>
              </a:rPr>
              <a:t> locale </a:t>
            </a:r>
            <a:r>
              <a:rPr lang="en-US" b="1" u="sng" dirty="0" err="1">
                <a:solidFill>
                  <a:srgbClr val="0070C0"/>
                </a:solidFill>
              </a:rPr>
              <a:t>în</a:t>
            </a:r>
            <a:r>
              <a:rPr lang="en-US" b="1" u="sng" dirty="0">
                <a:solidFill>
                  <a:srgbClr val="0070C0"/>
                </a:solidFill>
              </a:rPr>
              <a:t> </a:t>
            </a:r>
            <a:r>
              <a:rPr lang="en-US" b="1" u="sng" dirty="0" err="1">
                <a:solidFill>
                  <a:srgbClr val="0070C0"/>
                </a:solidFill>
              </a:rPr>
              <a:t>pericol</a:t>
            </a:r>
            <a:r>
              <a:rPr lang="en-US" b="1" u="sng" dirty="0">
                <a:solidFill>
                  <a:srgbClr val="0070C0"/>
                </a:solidFill>
              </a:rPr>
              <a:t> de abandon</a:t>
            </a:r>
          </a:p>
          <a:p>
            <a:pPr algn="just">
              <a:spcBef>
                <a:spcPts val="200"/>
              </a:spcBef>
              <a:spcAft>
                <a:spcPts val="200"/>
              </a:spcAft>
            </a:pPr>
            <a:endParaRPr lang="en-US" b="1" i="1" dirty="0">
              <a:solidFill>
                <a:srgbClr val="0070C0"/>
              </a:solidFill>
            </a:endParaRPr>
          </a:p>
          <a:p>
            <a:pPr algn="just">
              <a:spcBef>
                <a:spcPts val="200"/>
              </a:spcBef>
              <a:spcAft>
                <a:spcPts val="200"/>
              </a:spcAft>
            </a:pPr>
            <a:r>
              <a:rPr lang="ro-RO" b="1" i="1" dirty="0">
                <a:solidFill>
                  <a:srgbClr val="0070C0"/>
                </a:solidFill>
              </a:rPr>
              <a:t>Alocare publica – 1.380.000 Euro</a:t>
            </a:r>
            <a:endParaRPr lang="en-US" b="1" i="1" dirty="0">
              <a:solidFill>
                <a:srgbClr val="0070C0"/>
              </a:solidFill>
            </a:endParaRPr>
          </a:p>
          <a:p>
            <a:pPr algn="just">
              <a:spcBef>
                <a:spcPts val="200"/>
              </a:spcBef>
              <a:spcAft>
                <a:spcPts val="200"/>
              </a:spcAft>
            </a:pPr>
            <a:endParaRPr lang="en-US" b="1" i="1" dirty="0">
              <a:ea typeface="Times New Roman" panose="02020603050405020304" pitchFamily="18" charset="0"/>
            </a:endParaRPr>
          </a:p>
          <a:p>
            <a:pPr algn="just">
              <a:spcBef>
                <a:spcPts val="200"/>
              </a:spcBef>
              <a:spcAft>
                <a:spcPts val="200"/>
              </a:spcAft>
            </a:pPr>
            <a:r>
              <a:rPr lang="en-US" b="1" dirty="0" err="1">
                <a:ea typeface="Times New Roman" panose="02020603050405020304" pitchFamily="18" charset="0"/>
              </a:rPr>
              <a:t>Plăţile</a:t>
            </a:r>
            <a:r>
              <a:rPr lang="en-US" b="1" dirty="0">
                <a:ea typeface="Times New Roman" panose="02020603050405020304" pitchFamily="18" charset="0"/>
              </a:rPr>
              <a:t> </a:t>
            </a:r>
            <a:r>
              <a:rPr lang="en-US" b="1" dirty="0" err="1">
                <a:ea typeface="Times New Roman" panose="02020603050405020304" pitchFamily="18" charset="0"/>
              </a:rPr>
              <a:t>compensatorii</a:t>
            </a:r>
            <a:r>
              <a:rPr lang="en-US" b="1" dirty="0">
                <a:ea typeface="Times New Roman" panose="02020603050405020304" pitchFamily="18" charset="0"/>
              </a:rPr>
              <a:t> se </a:t>
            </a:r>
            <a:r>
              <a:rPr lang="en-US" b="1" dirty="0" err="1">
                <a:ea typeface="Times New Roman" panose="02020603050405020304" pitchFamily="18" charset="0"/>
              </a:rPr>
              <a:t>acordă</a:t>
            </a:r>
            <a:r>
              <a:rPr lang="en-US" b="1" dirty="0">
                <a:ea typeface="Times New Roman" panose="02020603050405020304" pitchFamily="18" charset="0"/>
              </a:rPr>
              <a:t> </a:t>
            </a:r>
            <a:r>
              <a:rPr lang="en-US" b="1" dirty="0" err="1">
                <a:ea typeface="Times New Roman" panose="02020603050405020304" pitchFamily="18" charset="0"/>
              </a:rPr>
              <a:t>anual</a:t>
            </a:r>
            <a:r>
              <a:rPr lang="en-US" b="1" dirty="0">
                <a:ea typeface="Times New Roman" panose="02020603050405020304" pitchFamily="18" charset="0"/>
              </a:rPr>
              <a:t> </a:t>
            </a:r>
            <a:r>
              <a:rPr lang="en-US" b="1" dirty="0" err="1">
                <a:ea typeface="Times New Roman" panose="02020603050405020304" pitchFamily="18" charset="0"/>
              </a:rPr>
              <a:t>pentru</a:t>
            </a:r>
            <a:r>
              <a:rPr lang="en-US" b="1" dirty="0">
                <a:ea typeface="Times New Roman" panose="02020603050405020304" pitchFamily="18" charset="0"/>
              </a:rPr>
              <a:t> </a:t>
            </a:r>
            <a:r>
              <a:rPr lang="en-US" b="1" dirty="0" err="1">
                <a:ea typeface="Times New Roman" panose="02020603050405020304" pitchFamily="18" charset="0"/>
              </a:rPr>
              <a:t>femelele</a:t>
            </a:r>
            <a:r>
              <a:rPr lang="en-US" b="1" dirty="0">
                <a:ea typeface="Times New Roman" panose="02020603050405020304" pitchFamily="18" charset="0"/>
              </a:rPr>
              <a:t> de </a:t>
            </a:r>
            <a:r>
              <a:rPr lang="en-US" b="1" dirty="0" err="1">
                <a:ea typeface="Times New Roman" panose="02020603050405020304" pitchFamily="18" charset="0"/>
              </a:rPr>
              <a:t>reproducție</a:t>
            </a:r>
            <a:r>
              <a:rPr lang="en-US" b="1" dirty="0">
                <a:ea typeface="Times New Roman" panose="02020603050405020304" pitchFamily="18" charset="0"/>
              </a:rPr>
              <a:t> de </a:t>
            </a:r>
            <a:r>
              <a:rPr lang="en-US" b="1" dirty="0" err="1">
                <a:ea typeface="Times New Roman" panose="02020603050405020304" pitchFamily="18" charset="0"/>
              </a:rPr>
              <a:t>rasă</a:t>
            </a:r>
            <a:r>
              <a:rPr lang="en-US" b="1" dirty="0">
                <a:ea typeface="Times New Roman" panose="02020603050405020304" pitchFamily="18" charset="0"/>
              </a:rPr>
              <a:t> </a:t>
            </a:r>
            <a:r>
              <a:rPr lang="en-US" b="1" dirty="0" err="1">
                <a:ea typeface="Times New Roman" panose="02020603050405020304" pitchFamily="18" charset="0"/>
              </a:rPr>
              <a:t>pură</a:t>
            </a:r>
            <a:r>
              <a:rPr lang="en-US" b="1" dirty="0">
                <a:ea typeface="Times New Roman" panose="02020603050405020304" pitchFamily="18" charset="0"/>
              </a:rPr>
              <a:t> </a:t>
            </a:r>
            <a:r>
              <a:rPr lang="en-US" b="1" dirty="0" err="1">
                <a:ea typeface="Times New Roman" panose="02020603050405020304" pitchFamily="18" charset="0"/>
              </a:rPr>
              <a:t>angajate</a:t>
            </a:r>
            <a:r>
              <a:rPr lang="en-US" b="1" dirty="0">
                <a:ea typeface="Times New Roman" panose="02020603050405020304" pitchFamily="18" charset="0"/>
              </a:rPr>
              <a:t>, din </a:t>
            </a:r>
            <a:r>
              <a:rPr lang="en-US" b="1" dirty="0" err="1">
                <a:ea typeface="Times New Roman" panose="02020603050405020304" pitchFamily="18" charset="0"/>
              </a:rPr>
              <a:t>rasele</a:t>
            </a:r>
            <a:r>
              <a:rPr lang="en-US" b="1" dirty="0">
                <a:ea typeface="Times New Roman" panose="02020603050405020304" pitchFamily="18" charset="0"/>
              </a:rPr>
              <a:t> </a:t>
            </a:r>
            <a:r>
              <a:rPr lang="en-US" b="1" dirty="0" err="1">
                <a:ea typeface="Times New Roman" panose="02020603050405020304" pitchFamily="18" charset="0"/>
              </a:rPr>
              <a:t>prevăzute</a:t>
            </a:r>
            <a:r>
              <a:rPr lang="en-US" b="1" dirty="0">
                <a:ea typeface="Times New Roman" panose="02020603050405020304" pitchFamily="18" charset="0"/>
              </a:rPr>
              <a:t> </a:t>
            </a:r>
            <a:r>
              <a:rPr lang="en-US" b="1" dirty="0" err="1">
                <a:ea typeface="Times New Roman" panose="02020603050405020304" pitchFamily="18" charset="0"/>
              </a:rPr>
              <a:t>în</a:t>
            </a:r>
            <a:r>
              <a:rPr lang="en-US" b="1" dirty="0">
                <a:ea typeface="Times New Roman" panose="02020603050405020304" pitchFamily="18" charset="0"/>
              </a:rPr>
              <a:t> PNS, ca </a:t>
            </a:r>
            <a:r>
              <a:rPr lang="en-US" b="1" dirty="0" err="1">
                <a:ea typeface="Times New Roman" panose="02020603050405020304" pitchFamily="18" charset="0"/>
              </a:rPr>
              <a:t>sumă</a:t>
            </a:r>
            <a:r>
              <a:rPr lang="en-US" b="1" dirty="0">
                <a:ea typeface="Times New Roman" panose="02020603050405020304" pitchFamily="18" charset="0"/>
              </a:rPr>
              <a:t> </a:t>
            </a:r>
            <a:r>
              <a:rPr lang="en-US" b="1" dirty="0" err="1">
                <a:ea typeface="Times New Roman" panose="02020603050405020304" pitchFamily="18" charset="0"/>
              </a:rPr>
              <a:t>fixă</a:t>
            </a:r>
            <a:r>
              <a:rPr lang="en-US" b="1" dirty="0">
                <a:ea typeface="Times New Roman" panose="02020603050405020304" pitchFamily="18" charset="0"/>
              </a:rPr>
              <a:t> </a:t>
            </a:r>
            <a:r>
              <a:rPr lang="en-US" b="1" dirty="0" err="1">
                <a:ea typeface="Times New Roman" panose="02020603050405020304" pitchFamily="18" charset="0"/>
              </a:rPr>
              <a:t>pe</a:t>
            </a:r>
            <a:r>
              <a:rPr lang="en-US" b="1" dirty="0">
                <a:ea typeface="Times New Roman" panose="02020603050405020304" pitchFamily="18" charset="0"/>
              </a:rPr>
              <a:t> </a:t>
            </a:r>
            <a:r>
              <a:rPr lang="en-US" b="1" dirty="0" err="1">
                <a:ea typeface="Times New Roman" panose="02020603050405020304" pitchFamily="18" charset="0"/>
              </a:rPr>
              <a:t>unitate</a:t>
            </a:r>
            <a:r>
              <a:rPr lang="en-US" b="1" dirty="0">
                <a:ea typeface="Times New Roman" panose="02020603050405020304" pitchFamily="18" charset="0"/>
              </a:rPr>
              <a:t> </a:t>
            </a:r>
            <a:r>
              <a:rPr lang="en-US" b="1" dirty="0" err="1">
                <a:ea typeface="Times New Roman" panose="02020603050405020304" pitchFamily="18" charset="0"/>
              </a:rPr>
              <a:t>vită</a:t>
            </a:r>
            <a:r>
              <a:rPr lang="en-US" b="1" dirty="0">
                <a:ea typeface="Times New Roman" panose="02020603050405020304" pitchFamily="18" charset="0"/>
              </a:rPr>
              <a:t> mare (UVM),</a:t>
            </a:r>
            <a:r>
              <a:rPr lang="en-US" dirty="0">
                <a:ea typeface="Times New Roman" panose="02020603050405020304" pitchFamily="18" charset="0"/>
              </a:rPr>
              <a:t> </a:t>
            </a:r>
            <a:r>
              <a:rPr lang="en-US" dirty="0" err="1">
                <a:ea typeface="Times New Roman" panose="02020603050405020304" pitchFamily="18" charset="0"/>
              </a:rPr>
              <a:t>valorile</a:t>
            </a:r>
            <a:r>
              <a:rPr lang="en-US" dirty="0">
                <a:ea typeface="Times New Roman" panose="02020603050405020304" pitchFamily="18" charset="0"/>
              </a:rPr>
              <a:t> </a:t>
            </a:r>
            <a:r>
              <a:rPr lang="en-US" dirty="0" err="1">
                <a:ea typeface="Times New Roman" panose="02020603050405020304" pitchFamily="18" charset="0"/>
              </a:rPr>
              <a:t>acestora</a:t>
            </a:r>
            <a:r>
              <a:rPr lang="en-US" dirty="0">
                <a:ea typeface="Times New Roman" panose="02020603050405020304" pitchFamily="18" charset="0"/>
              </a:rPr>
              <a:t> </a:t>
            </a:r>
            <a:r>
              <a:rPr lang="en-US" dirty="0" err="1">
                <a:ea typeface="Times New Roman" panose="02020603050405020304" pitchFamily="18" charset="0"/>
              </a:rPr>
              <a:t>pe</a:t>
            </a:r>
            <a:r>
              <a:rPr lang="en-US" dirty="0">
                <a:ea typeface="Times New Roman" panose="02020603050405020304" pitchFamily="18" charset="0"/>
              </a:rPr>
              <a:t> </a:t>
            </a:r>
            <a:r>
              <a:rPr lang="en-US" dirty="0" err="1">
                <a:ea typeface="Times New Roman" panose="02020603050405020304" pitchFamily="18" charset="0"/>
              </a:rPr>
              <a:t>specii</a:t>
            </a:r>
            <a:r>
              <a:rPr lang="en-US" dirty="0">
                <a:ea typeface="Times New Roman" panose="02020603050405020304" pitchFamily="18" charset="0"/>
              </a:rPr>
              <a:t> </a:t>
            </a:r>
            <a:r>
              <a:rPr lang="en-US" dirty="0" err="1">
                <a:ea typeface="Times New Roman" panose="02020603050405020304" pitchFamily="18" charset="0"/>
              </a:rPr>
              <a:t>fiind</a:t>
            </a:r>
            <a:r>
              <a:rPr lang="en-US" dirty="0">
                <a:ea typeface="Times New Roman" panose="02020603050405020304" pitchFamily="18" charset="0"/>
              </a:rPr>
              <a:t> </a:t>
            </a:r>
            <a:r>
              <a:rPr lang="en-US" dirty="0" err="1">
                <a:ea typeface="Times New Roman" panose="02020603050405020304" pitchFamily="18" charset="0"/>
              </a:rPr>
              <a:t>următoarele</a:t>
            </a:r>
            <a:r>
              <a:rPr lang="en-US" dirty="0">
                <a:ea typeface="Times New Roman" panose="02020603050405020304" pitchFamily="18" charset="0"/>
              </a:rPr>
              <a:t>:</a:t>
            </a:r>
          </a:p>
          <a:p>
            <a:pPr algn="just">
              <a:spcBef>
                <a:spcPts val="200"/>
              </a:spcBef>
              <a:spcAft>
                <a:spcPts val="200"/>
              </a:spcAft>
            </a:pPr>
            <a:endParaRPr lang="en-US" dirty="0">
              <a:ea typeface="Times New Roman" panose="02020603050405020304" pitchFamily="18" charset="0"/>
            </a:endParaRPr>
          </a:p>
          <a:p>
            <a:pPr lvl="1">
              <a:spcBef>
                <a:spcPts val="200"/>
              </a:spcBef>
              <a:spcAft>
                <a:spcPts val="200"/>
              </a:spcAft>
            </a:pPr>
            <a:r>
              <a:rPr lang="en-US" dirty="0">
                <a:ea typeface="Times New Roman" panose="02020603050405020304" pitchFamily="18" charset="0"/>
              </a:rPr>
              <a:t>• Ovine – 87 €/UVM/an,</a:t>
            </a:r>
          </a:p>
          <a:p>
            <a:pPr lvl="1">
              <a:spcBef>
                <a:spcPts val="200"/>
              </a:spcBef>
              <a:spcAft>
                <a:spcPts val="200"/>
              </a:spcAft>
            </a:pPr>
            <a:r>
              <a:rPr lang="en-US" dirty="0">
                <a:ea typeface="Times New Roman" panose="02020603050405020304" pitchFamily="18" charset="0"/>
              </a:rPr>
              <a:t>• Caprine – 40 €/UVM/an,</a:t>
            </a:r>
          </a:p>
          <a:p>
            <a:pPr lvl="1">
              <a:spcBef>
                <a:spcPts val="200"/>
              </a:spcBef>
              <a:spcAft>
                <a:spcPts val="200"/>
              </a:spcAft>
            </a:pPr>
            <a:r>
              <a:rPr lang="en-US" dirty="0">
                <a:ea typeface="Times New Roman" panose="02020603050405020304" pitchFamily="18" charset="0"/>
              </a:rPr>
              <a:t>• Bovine – 200 €/UVM/an,</a:t>
            </a:r>
          </a:p>
          <a:p>
            <a:pPr lvl="1">
              <a:spcBef>
                <a:spcPts val="200"/>
              </a:spcBef>
              <a:spcAft>
                <a:spcPts val="200"/>
              </a:spcAft>
            </a:pPr>
            <a:r>
              <a:rPr lang="en-US" dirty="0">
                <a:ea typeface="Times New Roman" panose="02020603050405020304" pitchFamily="18" charset="0"/>
              </a:rPr>
              <a:t>• </a:t>
            </a:r>
            <a:r>
              <a:rPr lang="en-US" dirty="0" err="1">
                <a:ea typeface="Times New Roman" panose="02020603050405020304" pitchFamily="18" charset="0"/>
              </a:rPr>
              <a:t>Ecvidee</a:t>
            </a:r>
            <a:r>
              <a:rPr lang="en-US" dirty="0">
                <a:ea typeface="Times New Roman" panose="02020603050405020304" pitchFamily="18" charset="0"/>
              </a:rPr>
              <a:t> – 200 €/UVM/an,</a:t>
            </a:r>
          </a:p>
          <a:p>
            <a:pPr lvl="1">
              <a:spcBef>
                <a:spcPts val="200"/>
              </a:spcBef>
              <a:spcAft>
                <a:spcPts val="200"/>
              </a:spcAft>
            </a:pPr>
            <a:r>
              <a:rPr lang="en-US" dirty="0">
                <a:ea typeface="Times New Roman" panose="02020603050405020304" pitchFamily="18" charset="0"/>
              </a:rPr>
              <a:t>• Porcine – 300 €/UVM/an.</a:t>
            </a:r>
          </a:p>
          <a:p>
            <a:pPr algn="just">
              <a:spcBef>
                <a:spcPts val="200"/>
              </a:spcBef>
              <a:spcAft>
                <a:spcPts val="200"/>
              </a:spcAft>
            </a:pPr>
            <a:endParaRPr lang="en-US" dirty="0"/>
          </a:p>
          <a:p>
            <a:pPr algn="just">
              <a:spcBef>
                <a:spcPts val="200"/>
              </a:spcBef>
              <a:spcAft>
                <a:spcPts val="200"/>
              </a:spcAft>
            </a:pPr>
            <a:r>
              <a:rPr lang="en-US" dirty="0" err="1"/>
              <a:t>Beneficiarii</a:t>
            </a:r>
            <a:r>
              <a:rPr lang="en-US" dirty="0"/>
              <a:t> </a:t>
            </a:r>
            <a:r>
              <a:rPr lang="en-US" dirty="0" err="1"/>
              <a:t>acestei</a:t>
            </a:r>
            <a:r>
              <a:rPr lang="en-US" dirty="0"/>
              <a:t> </a:t>
            </a:r>
            <a:r>
              <a:rPr lang="en-US" dirty="0" err="1"/>
              <a:t>intervenției</a:t>
            </a:r>
            <a:r>
              <a:rPr lang="en-US" dirty="0"/>
              <a:t> pot </a:t>
            </a:r>
            <a:r>
              <a:rPr lang="en-US" dirty="0" err="1"/>
              <a:t>primi</a:t>
            </a:r>
            <a:r>
              <a:rPr lang="en-US" dirty="0"/>
              <a:t> </a:t>
            </a:r>
            <a:r>
              <a:rPr lang="en-US" dirty="0" err="1"/>
              <a:t>sprijin</a:t>
            </a:r>
            <a:r>
              <a:rPr lang="en-US" dirty="0"/>
              <a:t> </a:t>
            </a:r>
            <a:r>
              <a:rPr lang="en-US" dirty="0" err="1"/>
              <a:t>în</a:t>
            </a:r>
            <a:r>
              <a:rPr lang="en-US" dirty="0"/>
              <a:t> </a:t>
            </a:r>
            <a:r>
              <a:rPr lang="en-US" dirty="0" err="1"/>
              <a:t>cadrul</a:t>
            </a:r>
            <a:r>
              <a:rPr lang="en-US" dirty="0"/>
              <a:t> </a:t>
            </a:r>
            <a:r>
              <a:rPr lang="en-US" dirty="0" err="1"/>
              <a:t>celorlalte</a:t>
            </a:r>
            <a:r>
              <a:rPr lang="en-US" dirty="0"/>
              <a:t> </a:t>
            </a:r>
            <a:r>
              <a:rPr lang="en-US" dirty="0" err="1"/>
              <a:t>intervenții</a:t>
            </a:r>
            <a:r>
              <a:rPr lang="en-US" dirty="0"/>
              <a:t> </a:t>
            </a:r>
            <a:r>
              <a:rPr lang="en-US" dirty="0" err="1"/>
              <a:t>prevăzute</a:t>
            </a:r>
            <a:r>
              <a:rPr lang="en-US" dirty="0"/>
              <a:t> </a:t>
            </a:r>
            <a:r>
              <a:rPr lang="en-US" dirty="0" err="1"/>
              <a:t>în</a:t>
            </a:r>
            <a:r>
              <a:rPr lang="en-US" dirty="0"/>
              <a:t> PNS.</a:t>
            </a:r>
            <a:endParaRPr lang="en-US" b="1" u="sng" dirty="0"/>
          </a:p>
        </p:txBody>
      </p:sp>
      <p:sp>
        <p:nvSpPr>
          <p:cNvPr id="10" name="TextBox 9"/>
          <p:cNvSpPr txBox="1"/>
          <p:nvPr/>
        </p:nvSpPr>
        <p:spPr>
          <a:xfrm>
            <a:off x="3945081" y="0"/>
            <a:ext cx="4839855" cy="769441"/>
          </a:xfrm>
          <a:prstGeom prst="rect">
            <a:avLst/>
          </a:prstGeom>
          <a:noFill/>
        </p:spPr>
        <p:txBody>
          <a:bodyPr wrap="square" rtlCol="0">
            <a:spAutoFit/>
          </a:bodyPr>
          <a:lstStyle/>
          <a:p>
            <a:r>
              <a:rPr lang="en-US" sz="4400" dirty="0">
                <a:solidFill>
                  <a:schemeClr val="accent6"/>
                </a:solidFill>
                <a:effectLst>
                  <a:outerShdw blurRad="38100" dist="38100" dir="2700000" algn="tl">
                    <a:srgbClr val="000000">
                      <a:alpha val="43137"/>
                    </a:srgbClr>
                  </a:outerShdw>
                </a:effectLst>
                <a:latin typeface="Algerian" panose="04020705040A02060702" pitchFamily="82" charset="0"/>
              </a:rPr>
              <a:t>PNS 2023-2027</a:t>
            </a:r>
          </a:p>
        </p:txBody>
      </p:sp>
    </p:spTree>
    <p:extLst>
      <p:ext uri="{BB962C8B-B14F-4D97-AF65-F5344CB8AC3E}">
        <p14:creationId xmlns:p14="http://schemas.microsoft.com/office/powerpoint/2010/main" val="16142516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97</a:t>
            </a:fld>
            <a:endParaRPr lang="ro-RO" dirty="0"/>
          </a:p>
        </p:txBody>
      </p:sp>
      <p:sp>
        <p:nvSpPr>
          <p:cNvPr id="3" name="Rectangle 2"/>
          <p:cNvSpPr/>
          <p:nvPr/>
        </p:nvSpPr>
        <p:spPr>
          <a:xfrm>
            <a:off x="812800" y="1364247"/>
            <a:ext cx="10825018" cy="3993401"/>
          </a:xfrm>
          <a:prstGeom prst="rect">
            <a:avLst/>
          </a:prstGeom>
        </p:spPr>
        <p:txBody>
          <a:bodyPr wrap="square">
            <a:spAutoFit/>
          </a:bodyPr>
          <a:lstStyle/>
          <a:p>
            <a:pPr>
              <a:spcBef>
                <a:spcPts val="1200"/>
              </a:spcBef>
              <a:spcAft>
                <a:spcPts val="300"/>
              </a:spcAft>
            </a:pPr>
            <a:r>
              <a:rPr lang="en-US" b="1" u="sng" dirty="0">
                <a:solidFill>
                  <a:srgbClr val="0070C0"/>
                </a:solidFill>
              </a:rPr>
              <a:t>DR-04 - </a:t>
            </a:r>
            <a:r>
              <a:rPr lang="en-US" b="1" u="sng" dirty="0" err="1">
                <a:solidFill>
                  <a:srgbClr val="0070C0"/>
                </a:solidFill>
              </a:rPr>
              <a:t>Agricultură</a:t>
            </a:r>
            <a:r>
              <a:rPr lang="en-US" b="1" u="sng" dirty="0">
                <a:solidFill>
                  <a:srgbClr val="0070C0"/>
                </a:solidFill>
              </a:rPr>
              <a:t> </a:t>
            </a:r>
            <a:r>
              <a:rPr lang="en-US" b="1" u="sng" dirty="0" err="1">
                <a:solidFill>
                  <a:srgbClr val="0070C0"/>
                </a:solidFill>
              </a:rPr>
              <a:t>ecologică</a:t>
            </a:r>
            <a:r>
              <a:rPr lang="en-US" b="1" u="sng" dirty="0">
                <a:solidFill>
                  <a:srgbClr val="0070C0"/>
                </a:solidFill>
              </a:rPr>
              <a:t> – </a:t>
            </a:r>
            <a:r>
              <a:rPr lang="en-US" b="1" u="sng" dirty="0" err="1">
                <a:solidFill>
                  <a:srgbClr val="0070C0"/>
                </a:solidFill>
              </a:rPr>
              <a:t>conversie</a:t>
            </a:r>
            <a:r>
              <a:rPr lang="ro-RO" b="1" dirty="0">
                <a:solidFill>
                  <a:srgbClr val="0070C0"/>
                </a:solidFill>
              </a:rPr>
              <a:t> 				</a:t>
            </a:r>
            <a:r>
              <a:rPr lang="ro-RO" b="1" i="1" dirty="0">
                <a:solidFill>
                  <a:srgbClr val="0070C0"/>
                </a:solidFill>
              </a:rPr>
              <a:t>Alocare publică</a:t>
            </a:r>
            <a:r>
              <a:rPr lang="en-US" b="1" i="1" dirty="0">
                <a:solidFill>
                  <a:srgbClr val="0070C0"/>
                </a:solidFill>
              </a:rPr>
              <a:t>: 162.600.000 Euro</a:t>
            </a:r>
            <a:endParaRPr lang="ro-RO" b="1" i="1" dirty="0">
              <a:solidFill>
                <a:srgbClr val="0070C0"/>
              </a:solidFill>
            </a:endParaRPr>
          </a:p>
          <a:p>
            <a:endParaRPr lang="en-US" dirty="0"/>
          </a:p>
          <a:p>
            <a:pPr marL="285750" indent="-285750">
              <a:spcBef>
                <a:spcPts val="600"/>
              </a:spcBef>
              <a:buFont typeface="Arial" panose="020B0604020202020204" pitchFamily="34" charset="0"/>
              <a:buChar char="•"/>
            </a:pPr>
            <a:r>
              <a:rPr lang="en-US" dirty="0" err="1"/>
              <a:t>Pachetul</a:t>
            </a:r>
            <a:r>
              <a:rPr lang="en-US" dirty="0"/>
              <a:t> 1 – </a:t>
            </a:r>
            <a:r>
              <a:rPr lang="en-US" dirty="0" err="1"/>
              <a:t>culturi</a:t>
            </a:r>
            <a:r>
              <a:rPr lang="en-US" dirty="0"/>
              <a:t> </a:t>
            </a:r>
            <a:r>
              <a:rPr lang="en-US" dirty="0" err="1"/>
              <a:t>agricole</a:t>
            </a:r>
            <a:r>
              <a:rPr lang="en-US" dirty="0"/>
              <a:t> </a:t>
            </a:r>
            <a:r>
              <a:rPr lang="en-US" dirty="0" err="1"/>
              <a:t>pe</a:t>
            </a:r>
            <a:r>
              <a:rPr lang="en-US" dirty="0"/>
              <a:t> </a:t>
            </a:r>
            <a:r>
              <a:rPr lang="en-US" dirty="0" err="1"/>
              <a:t>terenuri</a:t>
            </a:r>
            <a:r>
              <a:rPr lang="en-US" dirty="0"/>
              <a:t> </a:t>
            </a:r>
            <a:r>
              <a:rPr lang="en-US" dirty="0" err="1"/>
              <a:t>arabile</a:t>
            </a:r>
            <a:r>
              <a:rPr lang="en-US" dirty="0"/>
              <a:t> (</a:t>
            </a:r>
            <a:r>
              <a:rPr lang="en-US" dirty="0" err="1"/>
              <a:t>inclusiv</a:t>
            </a:r>
            <a:r>
              <a:rPr lang="en-US" dirty="0"/>
              <a:t> </a:t>
            </a:r>
            <a:r>
              <a:rPr lang="en-US" dirty="0" err="1"/>
              <a:t>plante</a:t>
            </a:r>
            <a:r>
              <a:rPr lang="en-US" dirty="0"/>
              <a:t> de </a:t>
            </a:r>
            <a:r>
              <a:rPr lang="en-US" dirty="0" err="1"/>
              <a:t>nutreţ</a:t>
            </a:r>
            <a:r>
              <a:rPr lang="en-US" dirty="0"/>
              <a:t>) </a:t>
            </a:r>
            <a:r>
              <a:rPr lang="en-US" dirty="0" err="1"/>
              <a:t>aflate</a:t>
            </a:r>
            <a:r>
              <a:rPr lang="en-US" dirty="0"/>
              <a:t> </a:t>
            </a:r>
            <a:r>
              <a:rPr lang="en-US" dirty="0" err="1"/>
              <a:t>în</a:t>
            </a:r>
            <a:r>
              <a:rPr lang="en-US" dirty="0"/>
              <a:t> </a:t>
            </a:r>
            <a:r>
              <a:rPr lang="en-US" dirty="0" err="1"/>
              <a:t>conversia</a:t>
            </a:r>
            <a:r>
              <a:rPr lang="en-US" dirty="0"/>
              <a:t> la </a:t>
            </a:r>
            <a:r>
              <a:rPr lang="en-US" dirty="0" err="1"/>
              <a:t>agricultura</a:t>
            </a:r>
            <a:r>
              <a:rPr lang="en-US" dirty="0"/>
              <a:t> </a:t>
            </a:r>
            <a:r>
              <a:rPr lang="en-US" dirty="0" err="1"/>
              <a:t>ecologică</a:t>
            </a:r>
            <a:r>
              <a:rPr lang="en-US" dirty="0"/>
              <a:t> – 293 euro/ha/an,</a:t>
            </a:r>
          </a:p>
          <a:p>
            <a:pPr marL="285750" indent="-285750">
              <a:spcBef>
                <a:spcPts val="600"/>
              </a:spcBef>
              <a:buFont typeface="Arial" panose="020B0604020202020204" pitchFamily="34" charset="0"/>
              <a:buChar char="•"/>
            </a:pPr>
            <a:r>
              <a:rPr lang="en-US" dirty="0" err="1"/>
              <a:t>Pachetul</a:t>
            </a:r>
            <a:r>
              <a:rPr lang="en-US" dirty="0"/>
              <a:t> 2 – legume (</a:t>
            </a:r>
            <a:r>
              <a:rPr lang="en-US" dirty="0" err="1"/>
              <a:t>inclusiv</a:t>
            </a:r>
            <a:r>
              <a:rPr lang="en-US" dirty="0"/>
              <a:t> </a:t>
            </a:r>
            <a:r>
              <a:rPr lang="en-US" dirty="0" err="1"/>
              <a:t>cartofi</a:t>
            </a:r>
            <a:r>
              <a:rPr lang="en-US" dirty="0"/>
              <a:t>) </a:t>
            </a:r>
            <a:r>
              <a:rPr lang="en-US" dirty="0" err="1"/>
              <a:t>aflate</a:t>
            </a:r>
            <a:r>
              <a:rPr lang="en-US" dirty="0"/>
              <a:t> </a:t>
            </a:r>
            <a:r>
              <a:rPr lang="en-US" dirty="0" err="1"/>
              <a:t>în</a:t>
            </a:r>
            <a:r>
              <a:rPr lang="en-US" dirty="0"/>
              <a:t> </a:t>
            </a:r>
            <a:r>
              <a:rPr lang="en-US" dirty="0" err="1"/>
              <a:t>conversia</a:t>
            </a:r>
            <a:r>
              <a:rPr lang="en-US" dirty="0"/>
              <a:t> la </a:t>
            </a:r>
            <a:r>
              <a:rPr lang="en-US" dirty="0" err="1"/>
              <a:t>agricultura</a:t>
            </a:r>
            <a:r>
              <a:rPr lang="en-US" dirty="0"/>
              <a:t> </a:t>
            </a:r>
            <a:r>
              <a:rPr lang="en-US" dirty="0" err="1"/>
              <a:t>ecologică</a:t>
            </a:r>
            <a:r>
              <a:rPr lang="en-US" dirty="0"/>
              <a:t> – 500 euro/ha/an,</a:t>
            </a:r>
          </a:p>
          <a:p>
            <a:pPr marL="285750" indent="-285750">
              <a:spcBef>
                <a:spcPts val="600"/>
              </a:spcBef>
              <a:buFont typeface="Arial" panose="020B0604020202020204" pitchFamily="34" charset="0"/>
              <a:buChar char="•"/>
            </a:pPr>
            <a:r>
              <a:rPr lang="en-US" dirty="0" err="1"/>
              <a:t>Pachetul</a:t>
            </a:r>
            <a:r>
              <a:rPr lang="en-US" dirty="0"/>
              <a:t> 3 – </a:t>
            </a:r>
            <a:r>
              <a:rPr lang="en-US" dirty="0" err="1"/>
              <a:t>livezi</a:t>
            </a:r>
            <a:r>
              <a:rPr lang="en-US" dirty="0"/>
              <a:t> </a:t>
            </a:r>
            <a:r>
              <a:rPr lang="en-US" dirty="0" err="1"/>
              <a:t>aflate</a:t>
            </a:r>
            <a:r>
              <a:rPr lang="en-US" dirty="0"/>
              <a:t> </a:t>
            </a:r>
            <a:r>
              <a:rPr lang="en-US" dirty="0" err="1"/>
              <a:t>în</a:t>
            </a:r>
            <a:r>
              <a:rPr lang="en-US" dirty="0"/>
              <a:t> </a:t>
            </a:r>
            <a:r>
              <a:rPr lang="en-US" dirty="0" err="1"/>
              <a:t>conversia</a:t>
            </a:r>
            <a:r>
              <a:rPr lang="en-US" dirty="0"/>
              <a:t> la </a:t>
            </a:r>
            <a:r>
              <a:rPr lang="en-US" dirty="0" err="1"/>
              <a:t>agricultura</a:t>
            </a:r>
            <a:r>
              <a:rPr lang="en-US" dirty="0"/>
              <a:t> </a:t>
            </a:r>
            <a:r>
              <a:rPr lang="en-US" dirty="0" err="1"/>
              <a:t>ecologică</a:t>
            </a:r>
            <a:r>
              <a:rPr lang="en-US" dirty="0"/>
              <a:t> – 620 euro/ha/an,</a:t>
            </a:r>
          </a:p>
          <a:p>
            <a:pPr marL="285750" indent="-285750">
              <a:spcBef>
                <a:spcPts val="600"/>
              </a:spcBef>
              <a:buFont typeface="Arial" panose="020B0604020202020204" pitchFamily="34" charset="0"/>
              <a:buChar char="•"/>
            </a:pPr>
            <a:r>
              <a:rPr lang="en-US" dirty="0" err="1"/>
              <a:t>Pachetul</a:t>
            </a:r>
            <a:r>
              <a:rPr lang="en-US" dirty="0"/>
              <a:t> 4 – vii </a:t>
            </a:r>
            <a:r>
              <a:rPr lang="en-US" dirty="0" err="1"/>
              <a:t>aflate</a:t>
            </a:r>
            <a:r>
              <a:rPr lang="en-US" dirty="0"/>
              <a:t> </a:t>
            </a:r>
            <a:r>
              <a:rPr lang="en-US" dirty="0" err="1"/>
              <a:t>în</a:t>
            </a:r>
            <a:r>
              <a:rPr lang="en-US" dirty="0"/>
              <a:t> </a:t>
            </a:r>
            <a:r>
              <a:rPr lang="en-US" dirty="0" err="1"/>
              <a:t>conversia</a:t>
            </a:r>
            <a:r>
              <a:rPr lang="en-US" dirty="0"/>
              <a:t> la </a:t>
            </a:r>
            <a:r>
              <a:rPr lang="en-US" dirty="0" err="1"/>
              <a:t>agricultura</a:t>
            </a:r>
            <a:r>
              <a:rPr lang="en-US" dirty="0"/>
              <a:t> </a:t>
            </a:r>
            <a:r>
              <a:rPr lang="en-US" dirty="0" err="1"/>
              <a:t>ecologică</a:t>
            </a:r>
            <a:r>
              <a:rPr lang="en-US" dirty="0"/>
              <a:t> – 530 euro/ha/an,</a:t>
            </a:r>
          </a:p>
          <a:p>
            <a:pPr marL="285750" indent="-285750">
              <a:spcBef>
                <a:spcPts val="600"/>
              </a:spcBef>
              <a:buFont typeface="Arial" panose="020B0604020202020204" pitchFamily="34" charset="0"/>
              <a:buChar char="•"/>
            </a:pPr>
            <a:r>
              <a:rPr lang="en-US" dirty="0" err="1"/>
              <a:t>Pachetul</a:t>
            </a:r>
            <a:r>
              <a:rPr lang="en-US" dirty="0"/>
              <a:t> 5 – </a:t>
            </a:r>
            <a:r>
              <a:rPr lang="en-US" dirty="0" err="1"/>
              <a:t>plante</a:t>
            </a:r>
            <a:r>
              <a:rPr lang="en-US" dirty="0"/>
              <a:t> </a:t>
            </a:r>
            <a:r>
              <a:rPr lang="en-US" dirty="0" err="1"/>
              <a:t>medicinale</a:t>
            </a:r>
            <a:r>
              <a:rPr lang="en-US" dirty="0"/>
              <a:t> </a:t>
            </a:r>
            <a:r>
              <a:rPr lang="en-US" dirty="0" err="1"/>
              <a:t>şi</a:t>
            </a:r>
            <a:r>
              <a:rPr lang="en-US" dirty="0"/>
              <a:t> </a:t>
            </a:r>
            <a:r>
              <a:rPr lang="en-US" dirty="0" err="1"/>
              <a:t>aromatice</a:t>
            </a:r>
            <a:r>
              <a:rPr lang="en-US" dirty="0"/>
              <a:t> </a:t>
            </a:r>
            <a:r>
              <a:rPr lang="en-US" dirty="0" err="1"/>
              <a:t>aflate</a:t>
            </a:r>
            <a:r>
              <a:rPr lang="en-US" dirty="0"/>
              <a:t> </a:t>
            </a:r>
            <a:r>
              <a:rPr lang="en-US" dirty="0" err="1"/>
              <a:t>în</a:t>
            </a:r>
            <a:r>
              <a:rPr lang="en-US" dirty="0"/>
              <a:t> </a:t>
            </a:r>
            <a:r>
              <a:rPr lang="en-US" dirty="0" err="1"/>
              <a:t>conversia</a:t>
            </a:r>
            <a:r>
              <a:rPr lang="en-US" dirty="0"/>
              <a:t> la </a:t>
            </a:r>
            <a:r>
              <a:rPr lang="en-US" dirty="0" err="1"/>
              <a:t>agricultura</a:t>
            </a:r>
            <a:r>
              <a:rPr lang="en-US" dirty="0"/>
              <a:t> </a:t>
            </a:r>
            <a:r>
              <a:rPr lang="en-US" dirty="0" err="1"/>
              <a:t>ecologică</a:t>
            </a:r>
            <a:r>
              <a:rPr lang="en-US" dirty="0"/>
              <a:t> – 365 euro/ha/an,</a:t>
            </a:r>
          </a:p>
          <a:p>
            <a:pPr marL="285750" indent="-285750">
              <a:spcBef>
                <a:spcPts val="600"/>
              </a:spcBef>
              <a:buFont typeface="Arial" panose="020B0604020202020204" pitchFamily="34" charset="0"/>
              <a:buChar char="•"/>
            </a:pPr>
            <a:r>
              <a:rPr lang="en-US" dirty="0" err="1"/>
              <a:t>Pachetul</a:t>
            </a:r>
            <a:r>
              <a:rPr lang="en-US" dirty="0"/>
              <a:t> 6 – </a:t>
            </a:r>
            <a:r>
              <a:rPr lang="en-US" dirty="0" err="1"/>
              <a:t>varianta</a:t>
            </a:r>
            <a:r>
              <a:rPr lang="en-US" dirty="0"/>
              <a:t> 6.1 – </a:t>
            </a:r>
            <a:r>
              <a:rPr lang="en-US" dirty="0" err="1"/>
              <a:t>pajişti</a:t>
            </a:r>
            <a:r>
              <a:rPr lang="en-US" dirty="0"/>
              <a:t> </a:t>
            </a:r>
            <a:r>
              <a:rPr lang="en-US" dirty="0" err="1"/>
              <a:t>permanente</a:t>
            </a:r>
            <a:r>
              <a:rPr lang="en-US" dirty="0"/>
              <a:t> </a:t>
            </a:r>
            <a:r>
              <a:rPr lang="en-US" dirty="0" err="1"/>
              <a:t>aflate</a:t>
            </a:r>
            <a:r>
              <a:rPr lang="en-US" dirty="0"/>
              <a:t> </a:t>
            </a:r>
            <a:r>
              <a:rPr lang="en-US" dirty="0" err="1"/>
              <a:t>în</a:t>
            </a:r>
            <a:r>
              <a:rPr lang="en-US" dirty="0"/>
              <a:t> </a:t>
            </a:r>
            <a:r>
              <a:rPr lang="en-US" dirty="0" err="1"/>
              <a:t>conversia</a:t>
            </a:r>
            <a:r>
              <a:rPr lang="en-US" dirty="0"/>
              <a:t> la </a:t>
            </a:r>
            <a:r>
              <a:rPr lang="en-US" dirty="0" err="1"/>
              <a:t>agricultura</a:t>
            </a:r>
            <a:r>
              <a:rPr lang="en-US" dirty="0"/>
              <a:t> </a:t>
            </a:r>
            <a:r>
              <a:rPr lang="en-US" dirty="0" err="1"/>
              <a:t>ecologică</a:t>
            </a:r>
            <a:r>
              <a:rPr lang="en-US" dirty="0"/>
              <a:t> – 143 euro/ha/an,</a:t>
            </a:r>
          </a:p>
          <a:p>
            <a:pPr marL="285750" indent="-285750">
              <a:spcBef>
                <a:spcPts val="600"/>
              </a:spcBef>
              <a:buFont typeface="Arial" panose="020B0604020202020204" pitchFamily="34" charset="0"/>
              <a:buChar char="•"/>
            </a:pPr>
            <a:r>
              <a:rPr lang="en-US" dirty="0" err="1"/>
              <a:t>Pachetul</a:t>
            </a:r>
            <a:r>
              <a:rPr lang="en-US" dirty="0"/>
              <a:t> 6 – </a:t>
            </a:r>
            <a:r>
              <a:rPr lang="en-US" dirty="0" err="1"/>
              <a:t>varianta</a:t>
            </a:r>
            <a:r>
              <a:rPr lang="en-US" dirty="0"/>
              <a:t> 6.2 – </a:t>
            </a:r>
            <a:r>
              <a:rPr lang="en-US" dirty="0" err="1"/>
              <a:t>pajişti</a:t>
            </a:r>
            <a:r>
              <a:rPr lang="en-US" dirty="0"/>
              <a:t> </a:t>
            </a:r>
            <a:r>
              <a:rPr lang="en-US" dirty="0" err="1"/>
              <a:t>permanente</a:t>
            </a:r>
            <a:r>
              <a:rPr lang="en-US" dirty="0"/>
              <a:t> </a:t>
            </a:r>
            <a:r>
              <a:rPr lang="en-US" dirty="0" err="1"/>
              <a:t>aflate</a:t>
            </a:r>
            <a:r>
              <a:rPr lang="en-US" dirty="0"/>
              <a:t> </a:t>
            </a:r>
            <a:r>
              <a:rPr lang="en-US" dirty="0" err="1"/>
              <a:t>în</a:t>
            </a:r>
            <a:r>
              <a:rPr lang="en-US" dirty="0"/>
              <a:t> </a:t>
            </a:r>
            <a:r>
              <a:rPr lang="en-US" dirty="0" err="1"/>
              <a:t>conversia</a:t>
            </a:r>
            <a:r>
              <a:rPr lang="en-US" dirty="0"/>
              <a:t> la </a:t>
            </a:r>
            <a:r>
              <a:rPr lang="en-US" dirty="0" err="1"/>
              <a:t>agricultura</a:t>
            </a:r>
            <a:r>
              <a:rPr lang="en-US" dirty="0"/>
              <a:t> </a:t>
            </a:r>
            <a:r>
              <a:rPr lang="en-US" dirty="0" err="1"/>
              <a:t>ecologică</a:t>
            </a:r>
            <a:r>
              <a:rPr lang="en-US" dirty="0"/>
              <a:t> cu </a:t>
            </a:r>
            <a:r>
              <a:rPr lang="en-US" dirty="0" err="1"/>
              <a:t>angajament</a:t>
            </a:r>
            <a:r>
              <a:rPr lang="en-US" dirty="0"/>
              <a:t> de agro-</a:t>
            </a:r>
            <a:r>
              <a:rPr lang="en-US" dirty="0" err="1"/>
              <a:t>mediu</a:t>
            </a:r>
            <a:r>
              <a:rPr lang="en-US" dirty="0"/>
              <a:t> </a:t>
            </a:r>
            <a:r>
              <a:rPr lang="en-US" dirty="0" err="1"/>
              <a:t>și</a:t>
            </a:r>
            <a:r>
              <a:rPr lang="en-US" dirty="0"/>
              <a:t> </a:t>
            </a:r>
            <a:r>
              <a:rPr lang="en-US" dirty="0" err="1"/>
              <a:t>climă</a:t>
            </a:r>
            <a:r>
              <a:rPr lang="en-US" dirty="0"/>
              <a:t> – 39 euro/ha/an.</a:t>
            </a:r>
          </a:p>
          <a:p>
            <a:endParaRPr lang="en-US" b="1" dirty="0"/>
          </a:p>
        </p:txBody>
      </p:sp>
      <p:sp>
        <p:nvSpPr>
          <p:cNvPr id="8" name="TextBox 7"/>
          <p:cNvSpPr txBox="1"/>
          <p:nvPr/>
        </p:nvSpPr>
        <p:spPr>
          <a:xfrm>
            <a:off x="3945081" y="0"/>
            <a:ext cx="4839855" cy="769441"/>
          </a:xfrm>
          <a:prstGeom prst="rect">
            <a:avLst/>
          </a:prstGeom>
          <a:noFill/>
        </p:spPr>
        <p:txBody>
          <a:bodyPr wrap="square" rtlCol="0">
            <a:spAutoFit/>
          </a:bodyPr>
          <a:lstStyle/>
          <a:p>
            <a:r>
              <a:rPr lang="en-US" sz="4400" dirty="0">
                <a:solidFill>
                  <a:schemeClr val="accent6"/>
                </a:solidFill>
                <a:effectLst>
                  <a:outerShdw blurRad="38100" dist="38100" dir="2700000" algn="tl">
                    <a:srgbClr val="000000">
                      <a:alpha val="43137"/>
                    </a:srgbClr>
                  </a:outerShdw>
                </a:effectLst>
                <a:latin typeface="Algerian" panose="04020705040A02060702" pitchFamily="82" charset="0"/>
              </a:rPr>
              <a:t>PNS 2023-2027</a:t>
            </a:r>
          </a:p>
        </p:txBody>
      </p:sp>
    </p:spTree>
    <p:extLst>
      <p:ext uri="{BB962C8B-B14F-4D97-AF65-F5344CB8AC3E}">
        <p14:creationId xmlns:p14="http://schemas.microsoft.com/office/powerpoint/2010/main" val="38974844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98</a:t>
            </a:fld>
            <a:endParaRPr lang="ro-RO" dirty="0"/>
          </a:p>
        </p:txBody>
      </p:sp>
      <p:sp>
        <p:nvSpPr>
          <p:cNvPr id="3" name="Rectangle 2"/>
          <p:cNvSpPr/>
          <p:nvPr/>
        </p:nvSpPr>
        <p:spPr>
          <a:xfrm>
            <a:off x="778163" y="1197992"/>
            <a:ext cx="10575637" cy="4785926"/>
          </a:xfrm>
          <a:prstGeom prst="rect">
            <a:avLst/>
          </a:prstGeom>
        </p:spPr>
        <p:txBody>
          <a:bodyPr wrap="square">
            <a:spAutoFit/>
          </a:bodyPr>
          <a:lstStyle/>
          <a:p>
            <a:pPr>
              <a:spcBef>
                <a:spcPts val="1200"/>
              </a:spcBef>
              <a:spcAft>
                <a:spcPts val="300"/>
              </a:spcAft>
            </a:pPr>
            <a:r>
              <a:rPr lang="en-US" b="1" u="sng" dirty="0">
                <a:solidFill>
                  <a:srgbClr val="0070C0"/>
                </a:solidFill>
              </a:rPr>
              <a:t>DR-04 - </a:t>
            </a:r>
            <a:r>
              <a:rPr lang="en-US" b="1" u="sng" dirty="0" err="1">
                <a:solidFill>
                  <a:srgbClr val="0070C0"/>
                </a:solidFill>
              </a:rPr>
              <a:t>Agricultură</a:t>
            </a:r>
            <a:r>
              <a:rPr lang="en-US" b="1" u="sng" dirty="0">
                <a:solidFill>
                  <a:srgbClr val="0070C0"/>
                </a:solidFill>
              </a:rPr>
              <a:t> </a:t>
            </a:r>
            <a:r>
              <a:rPr lang="en-US" b="1" u="sng" dirty="0" err="1">
                <a:solidFill>
                  <a:srgbClr val="0070C0"/>
                </a:solidFill>
              </a:rPr>
              <a:t>ecologică</a:t>
            </a:r>
            <a:r>
              <a:rPr lang="en-US" b="1" u="sng" dirty="0">
                <a:solidFill>
                  <a:srgbClr val="0070C0"/>
                </a:solidFill>
              </a:rPr>
              <a:t> – </a:t>
            </a:r>
            <a:r>
              <a:rPr lang="en-US" b="1" u="sng" dirty="0" err="1">
                <a:solidFill>
                  <a:srgbClr val="0070C0"/>
                </a:solidFill>
              </a:rPr>
              <a:t>conversie</a:t>
            </a:r>
            <a:r>
              <a:rPr lang="ro-RO" b="1" dirty="0">
                <a:solidFill>
                  <a:srgbClr val="0070C0"/>
                </a:solidFill>
              </a:rPr>
              <a:t> </a:t>
            </a:r>
            <a:endParaRPr lang="en-US" b="1" dirty="0">
              <a:solidFill>
                <a:srgbClr val="0070C0"/>
              </a:solidFill>
            </a:endParaRPr>
          </a:p>
          <a:p>
            <a:pPr>
              <a:spcBef>
                <a:spcPts val="1200"/>
              </a:spcBef>
              <a:spcAft>
                <a:spcPts val="300"/>
              </a:spcAft>
            </a:pPr>
            <a:r>
              <a:rPr lang="ro-RO" b="1" i="1" dirty="0">
                <a:solidFill>
                  <a:srgbClr val="0070C0"/>
                </a:solidFill>
              </a:rPr>
              <a:t>Alocare publică</a:t>
            </a:r>
            <a:r>
              <a:rPr lang="en-US" b="1" i="1" dirty="0">
                <a:solidFill>
                  <a:srgbClr val="0070C0"/>
                </a:solidFill>
              </a:rPr>
              <a:t>: 162.600.000 Euro</a:t>
            </a:r>
            <a:endParaRPr lang="ro-RO" b="1" i="1" dirty="0">
              <a:solidFill>
                <a:srgbClr val="0070C0"/>
              </a:solidFill>
            </a:endParaRPr>
          </a:p>
          <a:p>
            <a:endParaRPr lang="en-US" b="1" dirty="0"/>
          </a:p>
          <a:p>
            <a:r>
              <a:rPr lang="en-US" b="1" dirty="0" err="1"/>
              <a:t>Perioada</a:t>
            </a:r>
            <a:r>
              <a:rPr lang="en-US" b="1" dirty="0"/>
              <a:t> de </a:t>
            </a:r>
            <a:r>
              <a:rPr lang="en-US" b="1" dirty="0" err="1"/>
              <a:t>angajament</a:t>
            </a:r>
            <a:r>
              <a:rPr lang="en-US" b="1" dirty="0"/>
              <a:t> </a:t>
            </a:r>
            <a:r>
              <a:rPr lang="en-US" b="1" dirty="0" err="1"/>
              <a:t>pentru</a:t>
            </a:r>
            <a:r>
              <a:rPr lang="en-US" b="1" dirty="0"/>
              <a:t> </a:t>
            </a:r>
            <a:r>
              <a:rPr lang="en-US" b="1" dirty="0" err="1"/>
              <a:t>conversia</a:t>
            </a:r>
            <a:r>
              <a:rPr lang="en-US" dirty="0"/>
              <a:t> la </a:t>
            </a:r>
            <a:r>
              <a:rPr lang="en-US" dirty="0" err="1"/>
              <a:t>metodele</a:t>
            </a:r>
            <a:r>
              <a:rPr lang="en-US" dirty="0"/>
              <a:t> de </a:t>
            </a:r>
            <a:r>
              <a:rPr lang="en-US" dirty="0" err="1"/>
              <a:t>agricultură</a:t>
            </a:r>
            <a:r>
              <a:rPr lang="en-US" dirty="0"/>
              <a:t> </a:t>
            </a:r>
            <a:r>
              <a:rPr lang="en-US" dirty="0" err="1"/>
              <a:t>ecologică</a:t>
            </a:r>
            <a:r>
              <a:rPr lang="en-US" dirty="0"/>
              <a:t> </a:t>
            </a:r>
            <a:r>
              <a:rPr lang="en-US" dirty="0" err="1"/>
              <a:t>este</a:t>
            </a:r>
            <a:r>
              <a:rPr lang="en-US" dirty="0"/>
              <a:t> de maximum 2 </a:t>
            </a:r>
            <a:r>
              <a:rPr lang="en-US" dirty="0" err="1"/>
              <a:t>ani</a:t>
            </a:r>
            <a:r>
              <a:rPr lang="en-US" dirty="0"/>
              <a:t> </a:t>
            </a:r>
            <a:r>
              <a:rPr lang="en-US" dirty="0" err="1"/>
              <a:t>pentru</a:t>
            </a:r>
            <a:r>
              <a:rPr lang="en-US" dirty="0"/>
              <a:t> </a:t>
            </a:r>
            <a:r>
              <a:rPr lang="en-US" dirty="0" err="1"/>
              <a:t>culturi</a:t>
            </a:r>
            <a:r>
              <a:rPr lang="en-US" dirty="0"/>
              <a:t> </a:t>
            </a:r>
            <a:r>
              <a:rPr lang="en-US" dirty="0" err="1"/>
              <a:t>anuale</a:t>
            </a:r>
            <a:r>
              <a:rPr lang="en-US" dirty="0"/>
              <a:t> </a:t>
            </a:r>
            <a:r>
              <a:rPr lang="en-US" dirty="0" err="1"/>
              <a:t>și</a:t>
            </a:r>
            <a:r>
              <a:rPr lang="en-US" dirty="0"/>
              <a:t> maximum 3 </a:t>
            </a:r>
            <a:r>
              <a:rPr lang="en-US" dirty="0" err="1"/>
              <a:t>ani</a:t>
            </a:r>
            <a:r>
              <a:rPr lang="en-US" dirty="0"/>
              <a:t> </a:t>
            </a:r>
            <a:r>
              <a:rPr lang="en-US" dirty="0" err="1"/>
              <a:t>pentru</a:t>
            </a:r>
            <a:r>
              <a:rPr lang="en-US" dirty="0"/>
              <a:t> </a:t>
            </a:r>
            <a:r>
              <a:rPr lang="en-US" dirty="0" err="1"/>
              <a:t>culturi</a:t>
            </a:r>
            <a:r>
              <a:rPr lang="en-US" dirty="0"/>
              <a:t> </a:t>
            </a:r>
            <a:r>
              <a:rPr lang="en-US" dirty="0" err="1"/>
              <a:t>perene</a:t>
            </a:r>
            <a:r>
              <a:rPr lang="en-US" dirty="0"/>
              <a:t>.</a:t>
            </a:r>
          </a:p>
          <a:p>
            <a:endParaRPr lang="en-US" dirty="0"/>
          </a:p>
          <a:p>
            <a:r>
              <a:rPr lang="en-US" b="1" dirty="0" err="1"/>
              <a:t>Beneficiarul</a:t>
            </a:r>
            <a:r>
              <a:rPr lang="en-US" b="1" dirty="0"/>
              <a:t>:</a:t>
            </a:r>
            <a:endParaRPr lang="en-US" dirty="0"/>
          </a:p>
          <a:p>
            <a:pPr marL="285750" indent="-285750">
              <a:spcBef>
                <a:spcPts val="600"/>
              </a:spcBef>
              <a:buFont typeface="Wingdings" panose="05000000000000000000" pitchFamily="2" charset="2"/>
              <a:buChar char="ü"/>
            </a:pPr>
            <a:r>
              <a:rPr lang="en-US" dirty="0" err="1"/>
              <a:t>este</a:t>
            </a:r>
            <a:r>
              <a:rPr lang="en-US" dirty="0"/>
              <a:t> </a:t>
            </a:r>
            <a:r>
              <a:rPr lang="en-US" dirty="0" err="1"/>
              <a:t>fermier</a:t>
            </a:r>
            <a:r>
              <a:rPr lang="en-US" dirty="0"/>
              <a:t>, </a:t>
            </a:r>
            <a:r>
              <a:rPr lang="en-US" dirty="0" err="1"/>
              <a:t>utilizator</a:t>
            </a:r>
            <a:r>
              <a:rPr lang="en-US" dirty="0"/>
              <a:t> al </a:t>
            </a:r>
            <a:r>
              <a:rPr lang="en-US" dirty="0" err="1"/>
              <a:t>unei</a:t>
            </a:r>
            <a:r>
              <a:rPr lang="en-US" dirty="0"/>
              <a:t> </a:t>
            </a:r>
            <a:r>
              <a:rPr lang="en-US" dirty="0" err="1"/>
              <a:t>suprafețe</a:t>
            </a:r>
            <a:r>
              <a:rPr lang="en-US" dirty="0"/>
              <a:t> </a:t>
            </a:r>
            <a:r>
              <a:rPr lang="en-US" dirty="0" err="1"/>
              <a:t>agricole</a:t>
            </a:r>
            <a:r>
              <a:rPr lang="en-US" dirty="0"/>
              <a:t> </a:t>
            </a:r>
            <a:r>
              <a:rPr lang="en-US" dirty="0" err="1"/>
              <a:t>localizate</a:t>
            </a:r>
            <a:r>
              <a:rPr lang="en-US" dirty="0"/>
              <a:t> </a:t>
            </a:r>
            <a:r>
              <a:rPr lang="en-US" dirty="0" err="1"/>
              <a:t>pe</a:t>
            </a:r>
            <a:r>
              <a:rPr lang="en-US" dirty="0"/>
              <a:t> </a:t>
            </a:r>
            <a:r>
              <a:rPr lang="en-US" dirty="0" err="1"/>
              <a:t>teritoriul</a:t>
            </a:r>
            <a:r>
              <a:rPr lang="en-US" dirty="0"/>
              <a:t> </a:t>
            </a:r>
            <a:r>
              <a:rPr lang="en-US" dirty="0" err="1"/>
              <a:t>României</a:t>
            </a:r>
            <a:r>
              <a:rPr lang="en-US" dirty="0"/>
              <a:t>, </a:t>
            </a:r>
            <a:r>
              <a:rPr lang="en-US" dirty="0" err="1"/>
              <a:t>identificabilă</a:t>
            </a:r>
            <a:r>
              <a:rPr lang="en-US" dirty="0"/>
              <a:t> </a:t>
            </a:r>
            <a:r>
              <a:rPr lang="en-US" dirty="0" err="1"/>
              <a:t>în</a:t>
            </a:r>
            <a:r>
              <a:rPr lang="en-US" dirty="0"/>
              <a:t> </a:t>
            </a:r>
            <a:r>
              <a:rPr lang="en-US" dirty="0" err="1"/>
              <a:t>Sistemul</a:t>
            </a:r>
            <a:r>
              <a:rPr lang="en-US" dirty="0"/>
              <a:t> </a:t>
            </a:r>
            <a:r>
              <a:rPr lang="en-US" dirty="0" err="1"/>
              <a:t>Integrat</a:t>
            </a:r>
            <a:r>
              <a:rPr lang="en-US" dirty="0"/>
              <a:t> de </a:t>
            </a:r>
            <a:r>
              <a:rPr lang="en-US" dirty="0" err="1"/>
              <a:t>Administrare</a:t>
            </a:r>
            <a:r>
              <a:rPr lang="en-US" dirty="0"/>
              <a:t> </a:t>
            </a:r>
            <a:r>
              <a:rPr lang="en-US" dirty="0" err="1"/>
              <a:t>și</a:t>
            </a:r>
            <a:r>
              <a:rPr lang="en-US" dirty="0"/>
              <a:t> Control (IACS),</a:t>
            </a:r>
          </a:p>
          <a:p>
            <a:pPr marL="285750" indent="-285750">
              <a:spcBef>
                <a:spcPts val="600"/>
              </a:spcBef>
              <a:buFont typeface="Wingdings" panose="05000000000000000000" pitchFamily="2" charset="2"/>
              <a:buChar char="ü"/>
            </a:pPr>
            <a:r>
              <a:rPr lang="en-US" dirty="0" err="1"/>
              <a:t>deține</a:t>
            </a:r>
            <a:r>
              <a:rPr lang="en-US" dirty="0"/>
              <a:t> o </a:t>
            </a:r>
            <a:r>
              <a:rPr lang="en-US" dirty="0" err="1"/>
              <a:t>suprafață</a:t>
            </a:r>
            <a:r>
              <a:rPr lang="en-US" dirty="0"/>
              <a:t> </a:t>
            </a:r>
            <a:r>
              <a:rPr lang="en-US" dirty="0" err="1"/>
              <a:t>minimă</a:t>
            </a:r>
            <a:r>
              <a:rPr lang="en-US" dirty="0"/>
              <a:t> a </a:t>
            </a:r>
            <a:r>
              <a:rPr lang="en-US" dirty="0" err="1"/>
              <a:t>fermei</a:t>
            </a:r>
            <a:r>
              <a:rPr lang="en-US" dirty="0"/>
              <a:t> de 1 ha, </a:t>
            </a:r>
            <a:r>
              <a:rPr lang="en-US" dirty="0" err="1"/>
              <a:t>iar</a:t>
            </a:r>
            <a:r>
              <a:rPr lang="en-US" dirty="0"/>
              <a:t> </a:t>
            </a:r>
            <a:r>
              <a:rPr lang="en-US" dirty="0" err="1"/>
              <a:t>parcelele</a:t>
            </a:r>
            <a:r>
              <a:rPr lang="en-US" dirty="0"/>
              <a:t> </a:t>
            </a:r>
            <a:r>
              <a:rPr lang="en-US" dirty="0" err="1"/>
              <a:t>eligibile</a:t>
            </a:r>
            <a:r>
              <a:rPr lang="en-US" dirty="0"/>
              <a:t> au </a:t>
            </a:r>
            <a:r>
              <a:rPr lang="en-US" dirty="0" err="1"/>
              <a:t>dimensiunea</a:t>
            </a:r>
            <a:r>
              <a:rPr lang="en-US" dirty="0"/>
              <a:t> </a:t>
            </a:r>
            <a:r>
              <a:rPr lang="en-US" dirty="0" err="1"/>
              <a:t>minimă</a:t>
            </a:r>
            <a:r>
              <a:rPr lang="en-US" dirty="0"/>
              <a:t> de 0,3 ha (0,1 ha </a:t>
            </a:r>
            <a:r>
              <a:rPr lang="en-US" dirty="0" err="1"/>
              <a:t>pentru</a:t>
            </a:r>
            <a:r>
              <a:rPr lang="en-US" dirty="0"/>
              <a:t> vii </a:t>
            </a:r>
            <a:r>
              <a:rPr lang="en-US" dirty="0" err="1"/>
              <a:t>și</a:t>
            </a:r>
            <a:r>
              <a:rPr lang="en-US" dirty="0"/>
              <a:t> </a:t>
            </a:r>
            <a:r>
              <a:rPr lang="en-US" dirty="0" err="1"/>
              <a:t>livezi</a:t>
            </a:r>
            <a:r>
              <a:rPr lang="en-US" dirty="0"/>
              <a:t>, </a:t>
            </a:r>
            <a:r>
              <a:rPr lang="en-US" dirty="0" err="1"/>
              <a:t>arbuști</a:t>
            </a:r>
            <a:r>
              <a:rPr lang="en-US" dirty="0"/>
              <a:t> </a:t>
            </a:r>
            <a:r>
              <a:rPr lang="en-US" dirty="0" err="1"/>
              <a:t>fructiferi</a:t>
            </a:r>
            <a:r>
              <a:rPr lang="en-US" dirty="0"/>
              <a:t>, </a:t>
            </a:r>
            <a:r>
              <a:rPr lang="en-US" dirty="0" err="1"/>
              <a:t>hamei</a:t>
            </a:r>
            <a:r>
              <a:rPr lang="en-US" dirty="0"/>
              <a:t>, </a:t>
            </a:r>
            <a:r>
              <a:rPr lang="en-US" dirty="0" err="1"/>
              <a:t>pepiniere</a:t>
            </a:r>
            <a:r>
              <a:rPr lang="en-US" dirty="0"/>
              <a:t> </a:t>
            </a:r>
            <a:r>
              <a:rPr lang="en-US" dirty="0" err="1"/>
              <a:t>pomicole</a:t>
            </a:r>
            <a:r>
              <a:rPr lang="en-US" dirty="0"/>
              <a:t> </a:t>
            </a:r>
            <a:r>
              <a:rPr lang="en-US" dirty="0" err="1"/>
              <a:t>și</a:t>
            </a:r>
            <a:r>
              <a:rPr lang="en-US" dirty="0"/>
              <a:t> </a:t>
            </a:r>
            <a:r>
              <a:rPr lang="en-US" dirty="0" err="1"/>
              <a:t>viticole</a:t>
            </a:r>
            <a:r>
              <a:rPr lang="en-US" dirty="0"/>
              <a:t>),</a:t>
            </a:r>
          </a:p>
          <a:p>
            <a:pPr marL="285750" indent="-285750">
              <a:spcBef>
                <a:spcPts val="600"/>
              </a:spcBef>
              <a:buFont typeface="Wingdings" panose="05000000000000000000" pitchFamily="2" charset="2"/>
              <a:buChar char="ü"/>
            </a:pPr>
            <a:r>
              <a:rPr lang="en-US" dirty="0" err="1"/>
              <a:t>este</a:t>
            </a:r>
            <a:r>
              <a:rPr lang="en-US" dirty="0"/>
              <a:t> </a:t>
            </a:r>
            <a:r>
              <a:rPr lang="en-US" dirty="0" err="1"/>
              <a:t>înregistrat</a:t>
            </a:r>
            <a:r>
              <a:rPr lang="en-US" dirty="0"/>
              <a:t>, </a:t>
            </a:r>
            <a:r>
              <a:rPr lang="en-US" dirty="0" err="1"/>
              <a:t>în</a:t>
            </a:r>
            <a:r>
              <a:rPr lang="en-US" dirty="0"/>
              <a:t> </a:t>
            </a:r>
            <a:r>
              <a:rPr lang="en-US" dirty="0" err="1"/>
              <a:t>fiecare</a:t>
            </a:r>
            <a:r>
              <a:rPr lang="en-US" dirty="0"/>
              <a:t> an </a:t>
            </a:r>
            <a:r>
              <a:rPr lang="en-US" dirty="0" err="1"/>
              <a:t>pentru</a:t>
            </a:r>
            <a:r>
              <a:rPr lang="en-US" dirty="0"/>
              <a:t> care </a:t>
            </a:r>
            <a:r>
              <a:rPr lang="en-US" dirty="0" err="1"/>
              <a:t>solicită</a:t>
            </a:r>
            <a:r>
              <a:rPr lang="en-US" dirty="0"/>
              <a:t> </a:t>
            </a:r>
            <a:r>
              <a:rPr lang="en-US" dirty="0" err="1"/>
              <a:t>sprijin</a:t>
            </a:r>
            <a:r>
              <a:rPr lang="en-US" dirty="0"/>
              <a:t>, conform </a:t>
            </a:r>
            <a:r>
              <a:rPr lang="en-US" dirty="0" err="1"/>
              <a:t>prevederilor</a:t>
            </a:r>
            <a:r>
              <a:rPr lang="en-US" dirty="0"/>
              <a:t> </a:t>
            </a:r>
            <a:r>
              <a:rPr lang="en-US" dirty="0" err="1"/>
              <a:t>legale</a:t>
            </a:r>
            <a:r>
              <a:rPr lang="en-US" dirty="0"/>
              <a:t>, ca operator </a:t>
            </a:r>
            <a:r>
              <a:rPr lang="en-US" dirty="0" err="1"/>
              <a:t>în</a:t>
            </a:r>
            <a:r>
              <a:rPr lang="en-US" dirty="0"/>
              <a:t> </a:t>
            </a:r>
            <a:r>
              <a:rPr lang="en-US" dirty="0" err="1"/>
              <a:t>agricultura</a:t>
            </a:r>
            <a:r>
              <a:rPr lang="en-US" dirty="0"/>
              <a:t> </a:t>
            </a:r>
            <a:r>
              <a:rPr lang="en-US" dirty="0" err="1"/>
              <a:t>ecologică</a:t>
            </a:r>
            <a:r>
              <a:rPr lang="en-US" dirty="0"/>
              <a:t>,</a:t>
            </a:r>
          </a:p>
          <a:p>
            <a:pPr marL="285750" indent="-285750">
              <a:spcBef>
                <a:spcPts val="600"/>
              </a:spcBef>
              <a:buFont typeface="Wingdings" panose="05000000000000000000" pitchFamily="2" charset="2"/>
              <a:buChar char="ü"/>
            </a:pPr>
            <a:r>
              <a:rPr lang="en-US" dirty="0"/>
              <a:t>se </a:t>
            </a:r>
            <a:r>
              <a:rPr lang="en-US" dirty="0" err="1"/>
              <a:t>angajează</a:t>
            </a:r>
            <a:r>
              <a:rPr lang="en-US" dirty="0"/>
              <a:t> </a:t>
            </a:r>
            <a:r>
              <a:rPr lang="en-US" dirty="0" err="1"/>
              <a:t>să</a:t>
            </a:r>
            <a:r>
              <a:rPr lang="en-US" dirty="0"/>
              <a:t> </a:t>
            </a:r>
            <a:r>
              <a:rPr lang="en-US" dirty="0" err="1"/>
              <a:t>țină</a:t>
            </a:r>
            <a:r>
              <a:rPr lang="en-US" dirty="0"/>
              <a:t> o </a:t>
            </a:r>
            <a:r>
              <a:rPr lang="en-US" dirty="0" err="1"/>
              <a:t>evidență</a:t>
            </a:r>
            <a:r>
              <a:rPr lang="en-US" dirty="0"/>
              <a:t> a </a:t>
            </a:r>
            <a:r>
              <a:rPr lang="en-US" dirty="0" err="1"/>
              <a:t>activităților</a:t>
            </a:r>
            <a:r>
              <a:rPr lang="en-US" dirty="0"/>
              <a:t> </a:t>
            </a:r>
            <a:r>
              <a:rPr lang="en-US" dirty="0" err="1"/>
              <a:t>agricole</a:t>
            </a:r>
            <a:r>
              <a:rPr lang="en-US" dirty="0"/>
              <a:t> </a:t>
            </a:r>
            <a:r>
              <a:rPr lang="en-US" dirty="0" err="1"/>
              <a:t>corelate</a:t>
            </a:r>
            <a:r>
              <a:rPr lang="en-US" dirty="0"/>
              <a:t> cu </a:t>
            </a:r>
            <a:r>
              <a:rPr lang="en-US" dirty="0" err="1"/>
              <a:t>implementarea</a:t>
            </a:r>
            <a:r>
              <a:rPr lang="en-US" dirty="0"/>
              <a:t> </a:t>
            </a:r>
            <a:r>
              <a:rPr lang="en-US" dirty="0" err="1"/>
              <a:t>angajamentelor</a:t>
            </a:r>
            <a:r>
              <a:rPr lang="en-US" dirty="0"/>
              <a:t> (de </a:t>
            </a:r>
            <a:r>
              <a:rPr lang="en-US" dirty="0" err="1"/>
              <a:t>bază</a:t>
            </a:r>
            <a:r>
              <a:rPr lang="en-US" dirty="0"/>
              <a:t> </a:t>
            </a:r>
            <a:r>
              <a:rPr lang="en-US" dirty="0" err="1"/>
              <a:t>și</a:t>
            </a:r>
            <a:r>
              <a:rPr lang="en-US" dirty="0"/>
              <a:t> </a:t>
            </a:r>
            <a:r>
              <a:rPr lang="en-US" dirty="0" err="1"/>
              <a:t>superioare</a:t>
            </a:r>
            <a:r>
              <a:rPr lang="en-US" dirty="0"/>
              <a:t> la </a:t>
            </a:r>
            <a:r>
              <a:rPr lang="en-US" dirty="0" err="1"/>
              <a:t>nivelul</a:t>
            </a:r>
            <a:r>
              <a:rPr lang="en-US" dirty="0"/>
              <a:t> </a:t>
            </a:r>
            <a:r>
              <a:rPr lang="en-US" dirty="0" err="1"/>
              <a:t>suprafețelor</a:t>
            </a:r>
            <a:r>
              <a:rPr lang="en-US" dirty="0"/>
              <a:t> </a:t>
            </a:r>
            <a:r>
              <a:rPr lang="en-US" dirty="0" err="1"/>
              <a:t>aflate</a:t>
            </a:r>
            <a:r>
              <a:rPr lang="en-US" dirty="0"/>
              <a:t> sub </a:t>
            </a:r>
            <a:r>
              <a:rPr lang="en-US" dirty="0" err="1"/>
              <a:t>angajament</a:t>
            </a:r>
            <a:r>
              <a:rPr lang="en-US" dirty="0"/>
              <a:t>). </a:t>
            </a:r>
          </a:p>
        </p:txBody>
      </p:sp>
      <p:sp>
        <p:nvSpPr>
          <p:cNvPr id="8" name="TextBox 7"/>
          <p:cNvSpPr txBox="1"/>
          <p:nvPr/>
        </p:nvSpPr>
        <p:spPr>
          <a:xfrm>
            <a:off x="3945081" y="0"/>
            <a:ext cx="4839855" cy="769441"/>
          </a:xfrm>
          <a:prstGeom prst="rect">
            <a:avLst/>
          </a:prstGeom>
          <a:noFill/>
        </p:spPr>
        <p:txBody>
          <a:bodyPr wrap="square" rtlCol="0">
            <a:spAutoFit/>
          </a:bodyPr>
          <a:lstStyle/>
          <a:p>
            <a:r>
              <a:rPr lang="en-US" sz="4400" dirty="0">
                <a:solidFill>
                  <a:schemeClr val="accent6"/>
                </a:solidFill>
                <a:effectLst>
                  <a:outerShdw blurRad="38100" dist="38100" dir="2700000" algn="tl">
                    <a:srgbClr val="000000">
                      <a:alpha val="43137"/>
                    </a:srgbClr>
                  </a:outerShdw>
                </a:effectLst>
                <a:latin typeface="Algerian" panose="04020705040A02060702" pitchFamily="82" charset="0"/>
              </a:rPr>
              <a:t>PNS 2023-2027</a:t>
            </a:r>
          </a:p>
        </p:txBody>
      </p:sp>
    </p:spTree>
    <p:extLst>
      <p:ext uri="{BB962C8B-B14F-4D97-AF65-F5344CB8AC3E}">
        <p14:creationId xmlns:p14="http://schemas.microsoft.com/office/powerpoint/2010/main" val="2088412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435" y="0"/>
            <a:ext cx="10335491" cy="6858000"/>
          </a:xfrm>
          <a:prstGeom prst="rect">
            <a:avLst/>
          </a:prstGeom>
        </p:spPr>
      </p:pic>
      <p:sp>
        <p:nvSpPr>
          <p:cNvPr id="2" name="Rectangle 1"/>
          <p:cNvSpPr/>
          <p:nvPr/>
        </p:nvSpPr>
        <p:spPr>
          <a:xfrm>
            <a:off x="1077362" y="1752174"/>
            <a:ext cx="9600494" cy="1077218"/>
          </a:xfrm>
          <a:prstGeom prst="rect">
            <a:avLst/>
          </a:prstGeom>
        </p:spPr>
        <p:txBody>
          <a:bodyPr wrap="square">
            <a:spAutoFit/>
          </a:bodyPr>
          <a:lstStyle/>
          <a:p>
            <a:pPr lvl="0" algn="ctr"/>
            <a:endParaRPr lang="ro-RO" sz="4400" b="1" dirty="0">
              <a:solidFill>
                <a:srgbClr val="1F4AA1"/>
              </a:solidFill>
              <a:effectLst>
                <a:outerShdw blurRad="38100" dist="38100" dir="2700000" algn="tl">
                  <a:srgbClr val="000000">
                    <a:alpha val="43137"/>
                  </a:srgbClr>
                </a:outerShdw>
              </a:effectLst>
              <a:latin typeface="Calibri" pitchFamily="34" charset="0"/>
              <a:cs typeface="Calibri" pitchFamily="34" charset="0"/>
            </a:endParaRPr>
          </a:p>
          <a:p>
            <a:pPr algn="r"/>
            <a:endParaRPr lang="ro-RO" sz="2000" i="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A5A8EC8E-9C68-485E-830F-7C034A790738}" type="slidenum">
              <a:rPr lang="ro-RO" smtClean="0"/>
              <a:t>99</a:t>
            </a:fld>
            <a:endParaRPr lang="ro-RO" dirty="0"/>
          </a:p>
        </p:txBody>
      </p:sp>
      <p:sp>
        <p:nvSpPr>
          <p:cNvPr id="3" name="Rectangle 2"/>
          <p:cNvSpPr/>
          <p:nvPr/>
        </p:nvSpPr>
        <p:spPr>
          <a:xfrm>
            <a:off x="778163" y="1125067"/>
            <a:ext cx="10575637" cy="5524589"/>
          </a:xfrm>
          <a:prstGeom prst="rect">
            <a:avLst/>
          </a:prstGeom>
        </p:spPr>
        <p:txBody>
          <a:bodyPr wrap="square">
            <a:spAutoFit/>
          </a:bodyPr>
          <a:lstStyle/>
          <a:p>
            <a:pPr>
              <a:spcBef>
                <a:spcPts val="1200"/>
              </a:spcBef>
              <a:spcAft>
                <a:spcPts val="300"/>
              </a:spcAft>
            </a:pPr>
            <a:r>
              <a:rPr lang="en-US" b="1" u="sng" dirty="0">
                <a:solidFill>
                  <a:srgbClr val="0070C0"/>
                </a:solidFill>
              </a:rPr>
              <a:t>DR-05 - </a:t>
            </a:r>
            <a:r>
              <a:rPr lang="en-US" b="1" u="sng" dirty="0" err="1">
                <a:solidFill>
                  <a:srgbClr val="0070C0"/>
                </a:solidFill>
              </a:rPr>
              <a:t>Agricultură</a:t>
            </a:r>
            <a:r>
              <a:rPr lang="en-US" b="1" u="sng" dirty="0">
                <a:solidFill>
                  <a:srgbClr val="0070C0"/>
                </a:solidFill>
              </a:rPr>
              <a:t> </a:t>
            </a:r>
            <a:r>
              <a:rPr lang="en-US" b="1" u="sng" dirty="0" err="1">
                <a:solidFill>
                  <a:srgbClr val="0070C0"/>
                </a:solidFill>
              </a:rPr>
              <a:t>ecologică</a:t>
            </a:r>
            <a:r>
              <a:rPr lang="en-US" b="1" u="sng" dirty="0">
                <a:solidFill>
                  <a:srgbClr val="0070C0"/>
                </a:solidFill>
              </a:rPr>
              <a:t> – </a:t>
            </a:r>
            <a:r>
              <a:rPr lang="en-US" b="1" u="sng" dirty="0" err="1">
                <a:solidFill>
                  <a:srgbClr val="0070C0"/>
                </a:solidFill>
              </a:rPr>
              <a:t>menținerea</a:t>
            </a:r>
            <a:r>
              <a:rPr lang="en-US" b="1" u="sng" dirty="0">
                <a:solidFill>
                  <a:srgbClr val="0070C0"/>
                </a:solidFill>
              </a:rPr>
              <a:t> </a:t>
            </a:r>
            <a:r>
              <a:rPr lang="en-US" b="1" u="sng" dirty="0" err="1">
                <a:solidFill>
                  <a:srgbClr val="0070C0"/>
                </a:solidFill>
              </a:rPr>
              <a:t>certificării</a:t>
            </a:r>
            <a:endParaRPr lang="en-US" b="1" u="sng" dirty="0">
              <a:solidFill>
                <a:srgbClr val="0070C0"/>
              </a:solidFill>
            </a:endParaRPr>
          </a:p>
          <a:p>
            <a:pPr>
              <a:spcBef>
                <a:spcPts val="1200"/>
              </a:spcBef>
              <a:spcAft>
                <a:spcPts val="300"/>
              </a:spcAft>
            </a:pPr>
            <a:r>
              <a:rPr lang="ro-RO" b="1" i="1" dirty="0">
                <a:solidFill>
                  <a:srgbClr val="0070C0"/>
                </a:solidFill>
              </a:rPr>
              <a:t>Alocare publică</a:t>
            </a:r>
            <a:r>
              <a:rPr lang="en-US" b="1" i="1" dirty="0">
                <a:solidFill>
                  <a:srgbClr val="0070C0"/>
                </a:solidFill>
              </a:rPr>
              <a:t>: 226.520.000 Euro</a:t>
            </a:r>
            <a:endParaRPr lang="ro-RO" b="1" i="1" dirty="0">
              <a:solidFill>
                <a:srgbClr val="0070C0"/>
              </a:solidFill>
            </a:endParaRPr>
          </a:p>
          <a:p>
            <a:endParaRPr lang="ro-RO" dirty="0"/>
          </a:p>
          <a:p>
            <a:r>
              <a:rPr lang="en-US" dirty="0"/>
              <a:t>Plata </a:t>
            </a:r>
            <a:r>
              <a:rPr lang="en-US" dirty="0" err="1"/>
              <a:t>compensatorie</a:t>
            </a:r>
            <a:r>
              <a:rPr lang="en-US" dirty="0"/>
              <a:t> </a:t>
            </a:r>
            <a:r>
              <a:rPr lang="en-US" dirty="0" err="1"/>
              <a:t>reprezintă</a:t>
            </a:r>
            <a:r>
              <a:rPr lang="en-US" dirty="0"/>
              <a:t> 100% </a:t>
            </a:r>
            <a:r>
              <a:rPr lang="en-US" dirty="0" err="1"/>
              <a:t>sprijin</a:t>
            </a:r>
            <a:r>
              <a:rPr lang="en-US" dirty="0"/>
              <a:t> public </a:t>
            </a:r>
            <a:r>
              <a:rPr lang="en-US" dirty="0" err="1"/>
              <a:t>nerambursabil</a:t>
            </a:r>
            <a:r>
              <a:rPr lang="en-US" dirty="0"/>
              <a:t>.</a:t>
            </a:r>
          </a:p>
          <a:p>
            <a:r>
              <a:rPr lang="en-US" dirty="0"/>
              <a:t> </a:t>
            </a:r>
          </a:p>
          <a:p>
            <a:pPr>
              <a:spcBef>
                <a:spcPts val="600"/>
              </a:spcBef>
            </a:pPr>
            <a:r>
              <a:rPr lang="en-US" dirty="0" err="1"/>
              <a:t>Plăţile</a:t>
            </a:r>
            <a:r>
              <a:rPr lang="en-US" dirty="0"/>
              <a:t> </a:t>
            </a:r>
            <a:r>
              <a:rPr lang="en-US" dirty="0" err="1"/>
              <a:t>compensatorii</a:t>
            </a:r>
            <a:r>
              <a:rPr lang="en-US" dirty="0"/>
              <a:t> se </a:t>
            </a:r>
            <a:r>
              <a:rPr lang="en-US" dirty="0" err="1"/>
              <a:t>acordă</a:t>
            </a:r>
            <a:r>
              <a:rPr lang="en-US" dirty="0"/>
              <a:t> </a:t>
            </a:r>
            <a:r>
              <a:rPr lang="en-US" dirty="0" err="1"/>
              <a:t>pe</a:t>
            </a:r>
            <a:r>
              <a:rPr lang="en-US" dirty="0"/>
              <a:t> </a:t>
            </a:r>
            <a:r>
              <a:rPr lang="en-US" dirty="0" err="1"/>
              <a:t>hectar</a:t>
            </a:r>
            <a:r>
              <a:rPr lang="en-US" dirty="0"/>
              <a:t> din </a:t>
            </a:r>
            <a:r>
              <a:rPr lang="en-US" dirty="0" err="1"/>
              <a:t>sprafaţa</a:t>
            </a:r>
            <a:r>
              <a:rPr lang="en-US" dirty="0"/>
              <a:t> </a:t>
            </a:r>
            <a:r>
              <a:rPr lang="en-US" dirty="0" err="1"/>
              <a:t>agricolă</a:t>
            </a:r>
            <a:r>
              <a:rPr lang="en-US" dirty="0"/>
              <a:t> </a:t>
            </a:r>
            <a:r>
              <a:rPr lang="en-US" dirty="0" err="1"/>
              <a:t>pentru</a:t>
            </a:r>
            <a:r>
              <a:rPr lang="en-US" dirty="0"/>
              <a:t> </a:t>
            </a:r>
            <a:r>
              <a:rPr lang="en-US" dirty="0" err="1"/>
              <a:t>fiecare</a:t>
            </a:r>
            <a:r>
              <a:rPr lang="en-US" dirty="0"/>
              <a:t> din </a:t>
            </a:r>
            <a:r>
              <a:rPr lang="en-US" dirty="0" err="1"/>
              <a:t>cele</a:t>
            </a:r>
            <a:r>
              <a:rPr lang="en-US" dirty="0"/>
              <a:t> </a:t>
            </a:r>
            <a:r>
              <a:rPr lang="en-US" b="1" dirty="0"/>
              <a:t>6 </a:t>
            </a:r>
            <a:r>
              <a:rPr lang="en-US" b="1" dirty="0" err="1"/>
              <a:t>pachete</a:t>
            </a:r>
            <a:r>
              <a:rPr lang="en-US" b="1" dirty="0"/>
              <a:t> </a:t>
            </a:r>
            <a:r>
              <a:rPr lang="en-US" b="1" dirty="0" err="1"/>
              <a:t>propuse</a:t>
            </a:r>
            <a:r>
              <a:rPr lang="en-US" dirty="0"/>
              <a:t>:</a:t>
            </a:r>
          </a:p>
          <a:p>
            <a:pPr marL="285750" indent="-285750">
              <a:spcBef>
                <a:spcPts val="600"/>
              </a:spcBef>
              <a:buFont typeface="Arial" panose="020B0604020202020204" pitchFamily="34" charset="0"/>
              <a:buChar char="•"/>
            </a:pPr>
            <a:r>
              <a:rPr lang="en-US" dirty="0" err="1"/>
              <a:t>Pachetul</a:t>
            </a:r>
            <a:r>
              <a:rPr lang="en-US" dirty="0"/>
              <a:t> 1 – </a:t>
            </a:r>
            <a:r>
              <a:rPr lang="en-US" dirty="0" err="1"/>
              <a:t>culturi</a:t>
            </a:r>
            <a:r>
              <a:rPr lang="en-US" dirty="0"/>
              <a:t> </a:t>
            </a:r>
            <a:r>
              <a:rPr lang="en-US" dirty="0" err="1"/>
              <a:t>agricole</a:t>
            </a:r>
            <a:r>
              <a:rPr lang="en-US" dirty="0"/>
              <a:t> </a:t>
            </a:r>
            <a:r>
              <a:rPr lang="en-US" dirty="0" err="1"/>
              <a:t>pe</a:t>
            </a:r>
            <a:r>
              <a:rPr lang="en-US" dirty="0"/>
              <a:t> </a:t>
            </a:r>
            <a:r>
              <a:rPr lang="en-US" dirty="0" err="1"/>
              <a:t>terenuri</a:t>
            </a:r>
            <a:r>
              <a:rPr lang="en-US" dirty="0"/>
              <a:t> </a:t>
            </a:r>
            <a:r>
              <a:rPr lang="en-US" dirty="0" err="1"/>
              <a:t>arabile</a:t>
            </a:r>
            <a:r>
              <a:rPr lang="en-US" dirty="0"/>
              <a:t> (</a:t>
            </a:r>
            <a:r>
              <a:rPr lang="en-US" dirty="0" err="1"/>
              <a:t>inclusiv</a:t>
            </a:r>
            <a:r>
              <a:rPr lang="en-US" dirty="0"/>
              <a:t> </a:t>
            </a:r>
            <a:r>
              <a:rPr lang="en-US" dirty="0" err="1"/>
              <a:t>plante</a:t>
            </a:r>
            <a:r>
              <a:rPr lang="en-US" dirty="0"/>
              <a:t> de </a:t>
            </a:r>
            <a:r>
              <a:rPr lang="en-US" dirty="0" err="1"/>
              <a:t>nutreţ</a:t>
            </a:r>
            <a:r>
              <a:rPr lang="en-US" dirty="0"/>
              <a:t>) certificate </a:t>
            </a:r>
            <a:r>
              <a:rPr lang="en-US" dirty="0" err="1"/>
              <a:t>în</a:t>
            </a:r>
            <a:r>
              <a:rPr lang="en-US" dirty="0"/>
              <a:t> </a:t>
            </a:r>
            <a:r>
              <a:rPr lang="en-US" dirty="0" err="1"/>
              <a:t>agricultura</a:t>
            </a:r>
            <a:r>
              <a:rPr lang="en-US" dirty="0"/>
              <a:t> </a:t>
            </a:r>
            <a:r>
              <a:rPr lang="en-US" dirty="0" err="1"/>
              <a:t>ecologică</a:t>
            </a:r>
            <a:r>
              <a:rPr lang="en-US" dirty="0"/>
              <a:t> - </a:t>
            </a:r>
            <a:r>
              <a:rPr lang="en-US" b="1" dirty="0"/>
              <a:t>218 euro/ha/an</a:t>
            </a:r>
            <a:r>
              <a:rPr lang="en-US" dirty="0"/>
              <a:t>,</a:t>
            </a:r>
          </a:p>
          <a:p>
            <a:pPr marL="285750" indent="-285750">
              <a:spcBef>
                <a:spcPts val="600"/>
              </a:spcBef>
              <a:buFont typeface="Arial" panose="020B0604020202020204" pitchFamily="34" charset="0"/>
              <a:buChar char="•"/>
            </a:pPr>
            <a:r>
              <a:rPr lang="en-US" dirty="0" err="1"/>
              <a:t>Pachetul</a:t>
            </a:r>
            <a:r>
              <a:rPr lang="en-US" dirty="0"/>
              <a:t> 2 – legume (</a:t>
            </a:r>
            <a:r>
              <a:rPr lang="en-US" dirty="0" err="1"/>
              <a:t>inclusiv</a:t>
            </a:r>
            <a:r>
              <a:rPr lang="en-US" dirty="0"/>
              <a:t> </a:t>
            </a:r>
            <a:r>
              <a:rPr lang="en-US" dirty="0" err="1"/>
              <a:t>cartofi</a:t>
            </a:r>
            <a:r>
              <a:rPr lang="en-US" dirty="0"/>
              <a:t>) certificate </a:t>
            </a:r>
            <a:r>
              <a:rPr lang="en-US" dirty="0" err="1"/>
              <a:t>în</a:t>
            </a:r>
            <a:r>
              <a:rPr lang="en-US" dirty="0"/>
              <a:t> </a:t>
            </a:r>
            <a:r>
              <a:rPr lang="en-US" dirty="0" err="1"/>
              <a:t>agricultura</a:t>
            </a:r>
            <a:r>
              <a:rPr lang="en-US" dirty="0"/>
              <a:t> </a:t>
            </a:r>
            <a:r>
              <a:rPr lang="en-US" dirty="0" err="1"/>
              <a:t>ecologică</a:t>
            </a:r>
            <a:r>
              <a:rPr lang="en-US" dirty="0"/>
              <a:t> – </a:t>
            </a:r>
            <a:r>
              <a:rPr lang="en-US" b="1" dirty="0"/>
              <a:t>431 euro/ha/an</a:t>
            </a:r>
            <a:r>
              <a:rPr lang="en-US" dirty="0"/>
              <a:t>,</a:t>
            </a:r>
          </a:p>
          <a:p>
            <a:pPr marL="285750" indent="-285750">
              <a:spcBef>
                <a:spcPts val="600"/>
              </a:spcBef>
              <a:buFont typeface="Arial" panose="020B0604020202020204" pitchFamily="34" charset="0"/>
              <a:buChar char="•"/>
            </a:pPr>
            <a:r>
              <a:rPr lang="en-US" dirty="0" err="1"/>
              <a:t>Pachetul</a:t>
            </a:r>
            <a:r>
              <a:rPr lang="en-US" dirty="0"/>
              <a:t> 3 – </a:t>
            </a:r>
            <a:r>
              <a:rPr lang="en-US" dirty="0" err="1"/>
              <a:t>livezi</a:t>
            </a:r>
            <a:r>
              <a:rPr lang="en-US" dirty="0"/>
              <a:t> certificate </a:t>
            </a:r>
            <a:r>
              <a:rPr lang="en-US" dirty="0" err="1"/>
              <a:t>în</a:t>
            </a:r>
            <a:r>
              <a:rPr lang="en-US" dirty="0"/>
              <a:t> </a:t>
            </a:r>
            <a:r>
              <a:rPr lang="en-US" dirty="0" err="1"/>
              <a:t>agricultura</a:t>
            </a:r>
            <a:r>
              <a:rPr lang="en-US" dirty="0"/>
              <a:t> </a:t>
            </a:r>
            <a:r>
              <a:rPr lang="en-US" dirty="0" err="1"/>
              <a:t>ecologică</a:t>
            </a:r>
            <a:r>
              <a:rPr lang="en-US" dirty="0"/>
              <a:t> – </a:t>
            </a:r>
            <a:r>
              <a:rPr lang="en-US" b="1" dirty="0"/>
              <a:t>442 euro/ha/an</a:t>
            </a:r>
            <a:r>
              <a:rPr lang="en-US" dirty="0"/>
              <a:t>,</a:t>
            </a:r>
          </a:p>
          <a:p>
            <a:pPr marL="285750" indent="-285750">
              <a:spcBef>
                <a:spcPts val="600"/>
              </a:spcBef>
              <a:buFont typeface="Arial" panose="020B0604020202020204" pitchFamily="34" charset="0"/>
              <a:buChar char="•"/>
            </a:pPr>
            <a:r>
              <a:rPr lang="en-US" dirty="0" err="1"/>
              <a:t>Pachetul</a:t>
            </a:r>
            <a:r>
              <a:rPr lang="en-US" dirty="0"/>
              <a:t> 4 – vii certificate </a:t>
            </a:r>
            <a:r>
              <a:rPr lang="en-US" dirty="0" err="1"/>
              <a:t>în</a:t>
            </a:r>
            <a:r>
              <a:rPr lang="en-US" dirty="0"/>
              <a:t> </a:t>
            </a:r>
            <a:r>
              <a:rPr lang="en-US" dirty="0" err="1"/>
              <a:t>agricultura</a:t>
            </a:r>
            <a:r>
              <a:rPr lang="en-US" dirty="0"/>
              <a:t> </a:t>
            </a:r>
            <a:r>
              <a:rPr lang="en-US" dirty="0" err="1"/>
              <a:t>ecologică</a:t>
            </a:r>
            <a:r>
              <a:rPr lang="en-US" dirty="0"/>
              <a:t> – </a:t>
            </a:r>
            <a:r>
              <a:rPr lang="en-US" b="1" dirty="0"/>
              <a:t>479 euro/ha/an</a:t>
            </a:r>
            <a:r>
              <a:rPr lang="en-US" dirty="0"/>
              <a:t>,</a:t>
            </a:r>
          </a:p>
          <a:p>
            <a:pPr marL="285750" indent="-285750">
              <a:spcBef>
                <a:spcPts val="600"/>
              </a:spcBef>
              <a:buFont typeface="Arial" panose="020B0604020202020204" pitchFamily="34" charset="0"/>
              <a:buChar char="•"/>
            </a:pPr>
            <a:r>
              <a:rPr lang="en-US" dirty="0" err="1"/>
              <a:t>Pachetul</a:t>
            </a:r>
            <a:r>
              <a:rPr lang="en-US" dirty="0"/>
              <a:t> 5 – </a:t>
            </a:r>
            <a:r>
              <a:rPr lang="en-US" dirty="0" err="1"/>
              <a:t>plante</a:t>
            </a:r>
            <a:r>
              <a:rPr lang="en-US" dirty="0"/>
              <a:t> </a:t>
            </a:r>
            <a:r>
              <a:rPr lang="en-US" dirty="0" err="1"/>
              <a:t>medicinale</a:t>
            </a:r>
            <a:r>
              <a:rPr lang="en-US" dirty="0"/>
              <a:t> </a:t>
            </a:r>
            <a:r>
              <a:rPr lang="en-US" dirty="0" err="1"/>
              <a:t>şi</a:t>
            </a:r>
            <a:r>
              <a:rPr lang="en-US" dirty="0"/>
              <a:t> </a:t>
            </a:r>
            <a:r>
              <a:rPr lang="en-US" dirty="0" err="1"/>
              <a:t>aromatice</a:t>
            </a:r>
            <a:r>
              <a:rPr lang="en-US" dirty="0"/>
              <a:t> certificate </a:t>
            </a:r>
            <a:r>
              <a:rPr lang="en-US" dirty="0" err="1"/>
              <a:t>în</a:t>
            </a:r>
            <a:r>
              <a:rPr lang="en-US" dirty="0"/>
              <a:t> </a:t>
            </a:r>
            <a:r>
              <a:rPr lang="en-US" dirty="0" err="1"/>
              <a:t>agricultura</a:t>
            </a:r>
            <a:r>
              <a:rPr lang="en-US" dirty="0"/>
              <a:t> </a:t>
            </a:r>
            <a:r>
              <a:rPr lang="en-US" dirty="0" err="1"/>
              <a:t>ecologică</a:t>
            </a:r>
            <a:r>
              <a:rPr lang="en-US" dirty="0"/>
              <a:t> – </a:t>
            </a:r>
            <a:r>
              <a:rPr lang="en-US" b="1" dirty="0"/>
              <a:t>350 euro/ha/an</a:t>
            </a:r>
            <a:r>
              <a:rPr lang="en-US" dirty="0"/>
              <a:t>,</a:t>
            </a:r>
          </a:p>
          <a:p>
            <a:pPr marL="285750" indent="-285750">
              <a:spcBef>
                <a:spcPts val="600"/>
              </a:spcBef>
              <a:buFont typeface="Arial" panose="020B0604020202020204" pitchFamily="34" charset="0"/>
              <a:buChar char="•"/>
            </a:pPr>
            <a:r>
              <a:rPr lang="en-US" dirty="0" err="1"/>
              <a:t>Pachetul</a:t>
            </a:r>
            <a:r>
              <a:rPr lang="en-US" dirty="0"/>
              <a:t> 6 – </a:t>
            </a:r>
            <a:r>
              <a:rPr lang="en-US" dirty="0" err="1"/>
              <a:t>varianta</a:t>
            </a:r>
            <a:r>
              <a:rPr lang="en-US" dirty="0"/>
              <a:t> 6.1 – </a:t>
            </a:r>
            <a:r>
              <a:rPr lang="en-US" dirty="0" err="1"/>
              <a:t>pajişti</a:t>
            </a:r>
            <a:r>
              <a:rPr lang="en-US" dirty="0"/>
              <a:t> </a:t>
            </a:r>
            <a:r>
              <a:rPr lang="en-US" dirty="0" err="1"/>
              <a:t>permanente</a:t>
            </a:r>
            <a:r>
              <a:rPr lang="en-US" dirty="0"/>
              <a:t> certificate </a:t>
            </a:r>
            <a:r>
              <a:rPr lang="en-US" dirty="0" err="1"/>
              <a:t>în</a:t>
            </a:r>
            <a:r>
              <a:rPr lang="en-US" dirty="0"/>
              <a:t> </a:t>
            </a:r>
            <a:r>
              <a:rPr lang="en-US" dirty="0" err="1"/>
              <a:t>agricultura</a:t>
            </a:r>
            <a:r>
              <a:rPr lang="en-US" dirty="0"/>
              <a:t> </a:t>
            </a:r>
            <a:r>
              <a:rPr lang="en-US" dirty="0" err="1"/>
              <a:t>ecologică</a:t>
            </a:r>
            <a:r>
              <a:rPr lang="en-US" dirty="0"/>
              <a:t> – </a:t>
            </a:r>
            <a:r>
              <a:rPr lang="en-US" b="1" dirty="0"/>
              <a:t>129 euro/ha/an</a:t>
            </a:r>
            <a:r>
              <a:rPr lang="en-US" dirty="0"/>
              <a:t>,</a:t>
            </a:r>
          </a:p>
          <a:p>
            <a:pPr marL="285750" indent="-285750">
              <a:spcBef>
                <a:spcPts val="600"/>
              </a:spcBef>
              <a:buFont typeface="Arial" panose="020B0604020202020204" pitchFamily="34" charset="0"/>
              <a:buChar char="•"/>
            </a:pPr>
            <a:r>
              <a:rPr lang="en-US" dirty="0" err="1"/>
              <a:t>Pachetul</a:t>
            </a:r>
            <a:r>
              <a:rPr lang="en-US" dirty="0"/>
              <a:t> 6 – </a:t>
            </a:r>
            <a:r>
              <a:rPr lang="en-US" dirty="0" err="1"/>
              <a:t>varianta</a:t>
            </a:r>
            <a:r>
              <a:rPr lang="en-US" dirty="0"/>
              <a:t> 6.2 – </a:t>
            </a:r>
            <a:r>
              <a:rPr lang="en-US" dirty="0" err="1"/>
              <a:t>pajişti</a:t>
            </a:r>
            <a:r>
              <a:rPr lang="en-US" dirty="0"/>
              <a:t> </a:t>
            </a:r>
            <a:r>
              <a:rPr lang="en-US" dirty="0" err="1"/>
              <a:t>permanente</a:t>
            </a:r>
            <a:r>
              <a:rPr lang="en-US" dirty="0"/>
              <a:t> certificate </a:t>
            </a:r>
            <a:r>
              <a:rPr lang="en-US" dirty="0" err="1"/>
              <a:t>în</a:t>
            </a:r>
            <a:r>
              <a:rPr lang="en-US" dirty="0"/>
              <a:t> </a:t>
            </a:r>
            <a:r>
              <a:rPr lang="en-US" dirty="0" err="1"/>
              <a:t>agricultura</a:t>
            </a:r>
            <a:r>
              <a:rPr lang="en-US" dirty="0"/>
              <a:t> </a:t>
            </a:r>
            <a:r>
              <a:rPr lang="en-US" dirty="0" err="1"/>
              <a:t>ecologică</a:t>
            </a:r>
            <a:r>
              <a:rPr lang="en-US" dirty="0"/>
              <a:t> cu </a:t>
            </a:r>
            <a:r>
              <a:rPr lang="en-US" dirty="0" err="1"/>
              <a:t>angajament</a:t>
            </a:r>
            <a:r>
              <a:rPr lang="en-US" dirty="0"/>
              <a:t> de agro-</a:t>
            </a:r>
            <a:r>
              <a:rPr lang="en-US" dirty="0" err="1"/>
              <a:t>mediu</a:t>
            </a:r>
            <a:r>
              <a:rPr lang="en-US" dirty="0"/>
              <a:t> </a:t>
            </a:r>
            <a:r>
              <a:rPr lang="en-US" dirty="0" err="1"/>
              <a:t>și</a:t>
            </a:r>
            <a:r>
              <a:rPr lang="en-US" dirty="0"/>
              <a:t> </a:t>
            </a:r>
            <a:r>
              <a:rPr lang="en-US" dirty="0" err="1"/>
              <a:t>climă</a:t>
            </a:r>
            <a:r>
              <a:rPr lang="en-US" dirty="0"/>
              <a:t> – </a:t>
            </a:r>
            <a:r>
              <a:rPr lang="en-US" b="1" dirty="0"/>
              <a:t>73 euro/ha/an</a:t>
            </a:r>
            <a:r>
              <a:rPr lang="en-US" dirty="0"/>
              <a:t>.</a:t>
            </a:r>
          </a:p>
          <a:p>
            <a:pPr>
              <a:spcBef>
                <a:spcPts val="1200"/>
              </a:spcBef>
              <a:spcAft>
                <a:spcPts val="300"/>
              </a:spcAft>
            </a:pPr>
            <a:endParaRPr lang="en-US" dirty="0"/>
          </a:p>
        </p:txBody>
      </p:sp>
      <p:sp>
        <p:nvSpPr>
          <p:cNvPr id="8" name="TextBox 7"/>
          <p:cNvSpPr txBox="1"/>
          <p:nvPr/>
        </p:nvSpPr>
        <p:spPr>
          <a:xfrm>
            <a:off x="3945081" y="0"/>
            <a:ext cx="4839855" cy="769441"/>
          </a:xfrm>
          <a:prstGeom prst="rect">
            <a:avLst/>
          </a:prstGeom>
          <a:noFill/>
        </p:spPr>
        <p:txBody>
          <a:bodyPr wrap="square" rtlCol="0">
            <a:spAutoFit/>
          </a:bodyPr>
          <a:lstStyle/>
          <a:p>
            <a:r>
              <a:rPr lang="en-US" sz="4400" dirty="0">
                <a:solidFill>
                  <a:schemeClr val="accent6"/>
                </a:solidFill>
                <a:effectLst>
                  <a:outerShdw blurRad="38100" dist="38100" dir="2700000" algn="tl">
                    <a:srgbClr val="000000">
                      <a:alpha val="43137"/>
                    </a:srgbClr>
                  </a:outerShdw>
                </a:effectLst>
                <a:latin typeface="Algerian" panose="04020705040A02060702" pitchFamily="82" charset="0"/>
              </a:rPr>
              <a:t>PNS 2023-2027</a:t>
            </a:r>
          </a:p>
        </p:txBody>
      </p:sp>
    </p:spTree>
    <p:extLst>
      <p:ext uri="{BB962C8B-B14F-4D97-AF65-F5344CB8AC3E}">
        <p14:creationId xmlns:p14="http://schemas.microsoft.com/office/powerpoint/2010/main" val="4131752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AD10F5C-F838-4C17-A8C2-C096570CE8B0}" vid="{F9C16010-FAEC-48BC-BC87-6D04126C8462}"/>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3.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673</TotalTime>
  <Words>9012</Words>
  <Application>Microsoft Office PowerPoint</Application>
  <PresentationFormat>Widescreen</PresentationFormat>
  <Paragraphs>1607</Paragraphs>
  <Slides>110</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110</vt:i4>
      </vt:variant>
    </vt:vector>
  </HeadingPairs>
  <TitlesOfParts>
    <vt:vector size="121" baseType="lpstr">
      <vt:lpstr>Algerian</vt:lpstr>
      <vt:lpstr>Arial</vt:lpstr>
      <vt:lpstr>Calibri</vt:lpstr>
      <vt:lpstr>Calibri Light</vt:lpstr>
      <vt:lpstr>Constantia</vt:lpstr>
      <vt:lpstr>EC Square Sans Cond Pro</vt:lpstr>
      <vt:lpstr>Times New Roman</vt:lpstr>
      <vt:lpstr>Trebuchet MS</vt:lpstr>
      <vt:lpstr>Wingdings</vt:lpstr>
      <vt:lpstr>Office Theme</vt:lpstr>
      <vt:lpstr>Retrospect</vt:lpstr>
      <vt:lpstr> PLANUL NAȚIONAL STRATEGIC PAC 2023-2027  Alocări financiare pentru intervențiile FEADR  propuse în perioada 2023-2027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BUGET PNS 2023-2027</vt:lpstr>
      <vt:lpstr>PowerPoint Presentation</vt:lpstr>
      <vt:lpstr>Alocări financiare minime și maxime în cadrul PNS:  FEADR</vt:lpstr>
      <vt:lpstr>Alocări financiare propuse în cadrul PNS – FEADR Pilon II </vt:lpstr>
      <vt:lpstr>Alocări financiare propuse în cadrul PNS (II)  – FEADR Pilon II</vt:lpstr>
      <vt:lpstr>Alocări financiare propuse în cadrul PNS (III)  – FEADR Pilon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INVESTIȚII ÎN FERMĂ -  SECTOR ZOOTEHNIC</vt:lpstr>
      <vt:lpstr>PowerPoint Presentation</vt:lpstr>
      <vt:lpstr>PowerPoint Presentation</vt:lpstr>
      <vt:lpstr> INVESTIȚII ÎN PROCESARE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TINERI FERMIERI ȘI FERME MICI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INVESTIȚII NEPRODUCTIVE</vt:lpstr>
      <vt:lpstr>PowerPoint Presentation</vt:lpstr>
      <vt:lpstr>PowerPoint Presentation</vt:lpstr>
      <vt:lpstr>ACTIVITĂȚI NEAGRICOLE</vt:lpstr>
      <vt:lpstr>PowerPoint Presentation</vt:lpstr>
      <vt:lpstr>PowerPoint Presentation</vt:lpstr>
      <vt:lpstr>PowerPoint Presentation</vt:lpstr>
      <vt:lpstr>INFRASTUCTURA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REȚEAUA RURALĂ NAȚIONALĂ</vt:lpstr>
      <vt:lpstr>PowerPoint Presentation</vt:lpstr>
      <vt:lpstr>SECTOR FORESTIER      </vt:lpstr>
      <vt:lpstr>PowerPoint Presentation</vt:lpstr>
      <vt:lpstr>PowerPoint Presentation</vt:lpstr>
      <vt:lpstr>PowerPoint Presentation</vt:lpstr>
      <vt:lpstr>PowerPoint Presentation</vt:lpstr>
      <vt:lpstr>PowerPoint Presentation</vt:lpstr>
      <vt:lpstr>COOPERARE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LEADER  </vt:lpstr>
      <vt:lpstr>PowerPoint Presentation</vt:lpstr>
      <vt:lpstr>PowerPoint Presentation</vt:lpstr>
      <vt:lpstr>PowerPoint Presentation</vt:lpstr>
      <vt:lpstr>AKIS</vt:lpstr>
      <vt:lpstr>PowerPoint Presentation</vt:lpstr>
      <vt:lpstr>PowerPoint Presentation</vt:lpstr>
      <vt:lpstr>PowerPoint Presentation</vt:lpstr>
      <vt:lpstr>PowerPoint Presentation</vt:lpstr>
      <vt:lpstr>MEDIU ȘI CLIMĂ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Vă mulțumim!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PLANUL NAȚIONAL STRATEGIC PAC 2023-2027  Alocări financiare pentru intervențiile FEADR  propuse în perioada 2023-2027</dc:title>
  <dc:creator>admin</dc:creator>
  <cp:lastModifiedBy>Lenovo</cp:lastModifiedBy>
  <cp:revision>64</cp:revision>
  <dcterms:created xsi:type="dcterms:W3CDTF">2022-11-23T07:07:56Z</dcterms:created>
  <dcterms:modified xsi:type="dcterms:W3CDTF">2023-02-24T08:17:00Z</dcterms:modified>
</cp:coreProperties>
</file>