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6" r:id="rId3"/>
    <p:sldId id="258" r:id="rId4"/>
    <p:sldId id="259" r:id="rId5"/>
    <p:sldId id="281" r:id="rId6"/>
    <p:sldId id="260" r:id="rId7"/>
    <p:sldId id="282" r:id="rId8"/>
    <p:sldId id="261" r:id="rId9"/>
    <p:sldId id="283" r:id="rId10"/>
    <p:sldId id="290" r:id="rId11"/>
    <p:sldId id="262" r:id="rId12"/>
    <p:sldId id="263" r:id="rId13"/>
    <p:sldId id="264" r:id="rId14"/>
    <p:sldId id="265" r:id="rId15"/>
    <p:sldId id="266" r:id="rId16"/>
    <p:sldId id="293" r:id="rId17"/>
    <p:sldId id="267" r:id="rId18"/>
    <p:sldId id="294" r:id="rId19"/>
    <p:sldId id="268" r:id="rId20"/>
    <p:sldId id="269" r:id="rId21"/>
    <p:sldId id="295" r:id="rId22"/>
    <p:sldId id="296" r:id="rId23"/>
    <p:sldId id="297" r:id="rId24"/>
    <p:sldId id="291" r:id="rId25"/>
    <p:sldId id="271" r:id="rId26"/>
    <p:sldId id="272" r:id="rId27"/>
    <p:sldId id="273" r:id="rId28"/>
    <p:sldId id="277" r:id="rId29"/>
    <p:sldId id="298" r:id="rId30"/>
    <p:sldId id="284" r:id="rId31"/>
    <p:sldId id="278" r:id="rId32"/>
    <p:sldId id="292" r:id="rId33"/>
    <p:sldId id="299" r:id="rId34"/>
    <p:sldId id="300" r:id="rId35"/>
    <p:sldId id="280" r:id="rId3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8.2164328657314725E-2"/>
          <c:y val="8.4985835694052839E-3"/>
          <c:w val="0.55110220440881763"/>
          <c:h val="0.85835694050991507"/>
        </c:manualLayout>
      </c:layout>
      <c:bar3DChart>
        <c:barDir val="col"/>
        <c:grouping val="stacked"/>
        <c:varyColors val="0"/>
        <c:ser>
          <c:idx val="1"/>
          <c:order val="0"/>
          <c:tx>
            <c:strRef>
              <c:f>Sheet1!$B$1</c:f>
              <c:strCache>
                <c:ptCount val="1"/>
                <c:pt idx="0">
                  <c:v>Certificate de urbanism /clădiri/publicitate/rețele</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7385</c:v>
                </c:pt>
                <c:pt idx="1">
                  <c:v>6365</c:v>
                </c:pt>
                <c:pt idx="2">
                  <c:v>6378</c:v>
                </c:pt>
                <c:pt idx="3">
                  <c:v>5826</c:v>
                </c:pt>
                <c:pt idx="4">
                  <c:v>5500</c:v>
                </c:pt>
              </c:numCache>
            </c:numRef>
          </c:val>
          <c:extLst>
            <c:ext xmlns:c16="http://schemas.microsoft.com/office/drawing/2014/chart" uri="{C3380CC4-5D6E-409C-BE32-E72D297353CC}">
              <c16:uniqueId val="{00000000-5AD3-4D54-94A3-669B811F259E}"/>
            </c:ext>
          </c:extLst>
        </c:ser>
        <c:ser>
          <c:idx val="2"/>
          <c:order val="1"/>
          <c:tx>
            <c:strRef>
              <c:f>Sheet1!$C$1</c:f>
              <c:strCache>
                <c:ptCount val="1"/>
                <c:pt idx="0">
                  <c:v>Autorizații de construire/ clădiri / publicitate/rețele</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2822</c:v>
                </c:pt>
                <c:pt idx="1">
                  <c:v>2481</c:v>
                </c:pt>
                <c:pt idx="2">
                  <c:v>2324</c:v>
                </c:pt>
                <c:pt idx="3">
                  <c:v>1980</c:v>
                </c:pt>
                <c:pt idx="4">
                  <c:v>1818</c:v>
                </c:pt>
              </c:numCache>
            </c:numRef>
          </c:val>
          <c:extLst>
            <c:ext xmlns:c16="http://schemas.microsoft.com/office/drawing/2014/chart" uri="{C3380CC4-5D6E-409C-BE32-E72D297353CC}">
              <c16:uniqueId val="{00000001-5AD3-4D54-94A3-669B811F259E}"/>
            </c:ext>
          </c:extLst>
        </c:ser>
        <c:ser>
          <c:idx val="3"/>
          <c:order val="2"/>
          <c:tx>
            <c:strRef>
              <c:f>Sheet1!$D$1</c:f>
              <c:strCache>
                <c:ptCount val="1"/>
                <c:pt idx="0">
                  <c:v>Autorizații de desființare</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142</c:v>
                </c:pt>
                <c:pt idx="1">
                  <c:v>116</c:v>
                </c:pt>
                <c:pt idx="2">
                  <c:v>110</c:v>
                </c:pt>
                <c:pt idx="3">
                  <c:v>100</c:v>
                </c:pt>
                <c:pt idx="4">
                  <c:v>106</c:v>
                </c:pt>
              </c:numCache>
            </c:numRef>
          </c:val>
          <c:extLst>
            <c:ext xmlns:c16="http://schemas.microsoft.com/office/drawing/2014/chart" uri="{C3380CC4-5D6E-409C-BE32-E72D297353CC}">
              <c16:uniqueId val="{00000002-5AD3-4D54-94A3-669B811F259E}"/>
            </c:ext>
          </c:extLst>
        </c:ser>
        <c:ser>
          <c:idx val="4"/>
          <c:order val="3"/>
          <c:tx>
            <c:strRef>
              <c:f>Sheet1!$E$1</c:f>
              <c:strCache>
                <c:ptCount val="1"/>
                <c:pt idx="0">
                  <c:v>Cereri, sesizări, reclamații</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1475</c:v>
                </c:pt>
                <c:pt idx="1">
                  <c:v>1596</c:v>
                </c:pt>
                <c:pt idx="2">
                  <c:v>1820</c:v>
                </c:pt>
                <c:pt idx="3">
                  <c:v>1750</c:v>
                </c:pt>
                <c:pt idx="4">
                  <c:v>1750</c:v>
                </c:pt>
              </c:numCache>
            </c:numRef>
          </c:val>
          <c:extLst>
            <c:ext xmlns:c16="http://schemas.microsoft.com/office/drawing/2014/chart" uri="{C3380CC4-5D6E-409C-BE32-E72D297353CC}">
              <c16:uniqueId val="{00000003-5AD3-4D54-94A3-669B811F259E}"/>
            </c:ext>
          </c:extLst>
        </c:ser>
        <c:ser>
          <c:idx val="5"/>
          <c:order val="4"/>
          <c:tx>
            <c:strRef>
              <c:f>Sheet1!$F$1</c:f>
              <c:strCache>
                <c:ptCount val="1"/>
                <c:pt idx="0">
                  <c:v>Cereri recepție lucrări</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494</c:v>
                </c:pt>
                <c:pt idx="1">
                  <c:v>295</c:v>
                </c:pt>
                <c:pt idx="2">
                  <c:v>335</c:v>
                </c:pt>
                <c:pt idx="3">
                  <c:v>364</c:v>
                </c:pt>
                <c:pt idx="4">
                  <c:v>364</c:v>
                </c:pt>
              </c:numCache>
            </c:numRef>
          </c:val>
          <c:extLst>
            <c:ext xmlns:c16="http://schemas.microsoft.com/office/drawing/2014/chart" uri="{C3380CC4-5D6E-409C-BE32-E72D297353CC}">
              <c16:uniqueId val="{00000004-5AD3-4D54-94A3-669B811F259E}"/>
            </c:ext>
          </c:extLst>
        </c:ser>
        <c:dLbls>
          <c:showLegendKey val="0"/>
          <c:showVal val="0"/>
          <c:showCatName val="0"/>
          <c:showSerName val="0"/>
          <c:showPercent val="0"/>
          <c:showBubbleSize val="0"/>
        </c:dLbls>
        <c:gapWidth val="150"/>
        <c:shape val="cylinder"/>
        <c:axId val="-243829696"/>
        <c:axId val="-243841664"/>
        <c:axId val="0"/>
      </c:bar3DChart>
      <c:catAx>
        <c:axId val="-243829696"/>
        <c:scaling>
          <c:orientation val="minMax"/>
        </c:scaling>
        <c:delete val="0"/>
        <c:axPos val="b"/>
        <c:numFmt formatCode="General" sourceLinked="1"/>
        <c:majorTickMark val="out"/>
        <c:minorTickMark val="none"/>
        <c:tickLblPos val="nextTo"/>
        <c:txPr>
          <a:bodyPr/>
          <a:lstStyle/>
          <a:p>
            <a:pPr>
              <a:defRPr lang="ro-RO"/>
            </a:pPr>
            <a:endParaRPr lang="ro-RO"/>
          </a:p>
        </c:txPr>
        <c:crossAx val="-243841664"/>
        <c:crosses val="autoZero"/>
        <c:auto val="1"/>
        <c:lblAlgn val="ctr"/>
        <c:lblOffset val="100"/>
        <c:noMultiLvlLbl val="0"/>
      </c:catAx>
      <c:valAx>
        <c:axId val="-243841664"/>
        <c:scaling>
          <c:orientation val="minMax"/>
        </c:scaling>
        <c:delete val="0"/>
        <c:axPos val="l"/>
        <c:majorGridlines/>
        <c:numFmt formatCode="General" sourceLinked="1"/>
        <c:majorTickMark val="out"/>
        <c:minorTickMark val="none"/>
        <c:tickLblPos val="nextTo"/>
        <c:txPr>
          <a:bodyPr/>
          <a:lstStyle/>
          <a:p>
            <a:pPr>
              <a:defRPr lang="ro-RO"/>
            </a:pPr>
            <a:endParaRPr lang="ro-RO"/>
          </a:p>
        </c:txPr>
        <c:crossAx val="-243829696"/>
        <c:crosses val="autoZero"/>
        <c:crossBetween val="between"/>
      </c:valAx>
    </c:plotArea>
    <c:legend>
      <c:legendPos val="r"/>
      <c:layout>
        <c:manualLayout>
          <c:xMode val="edge"/>
          <c:yMode val="edge"/>
          <c:x val="0.66132274963605253"/>
          <c:y val="7.3654521998309533E-2"/>
          <c:w val="0.32264528674806381"/>
          <c:h val="0.72804543499860785"/>
        </c:manualLayout>
      </c:layout>
      <c:overlay val="0"/>
      <c:txPr>
        <a:bodyPr/>
        <a:lstStyle/>
        <a:p>
          <a:pPr>
            <a:defRPr lang="ro-RO"/>
          </a:pPr>
          <a:endParaRPr lang="ro-RO"/>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lang="ro-RO"/>
            </a:pPr>
            <a:r>
              <a:rPr lang="ro-RO"/>
              <a:t>Avize CMUAT</a:t>
            </a:r>
            <a:endParaRPr lang="vi-VN"/>
          </a:p>
        </c:rich>
      </c:tx>
      <c:layout>
        <c:manualLayout>
          <c:xMode val="edge"/>
          <c:yMode val="edge"/>
          <c:x val="0.36298376442776548"/>
          <c:y val="4.6903927218887864E-2"/>
        </c:manualLayout>
      </c:layout>
      <c:overlay val="1"/>
    </c:title>
    <c:autoTitleDeleted val="0"/>
    <c:view3D>
      <c:rotX val="30"/>
      <c:rotY val="244"/>
      <c:rAngAx val="1"/>
    </c:view3D>
    <c:floor>
      <c:thickness val="0"/>
    </c:floor>
    <c:sideWall>
      <c:thickness val="0"/>
    </c:sideWall>
    <c:backWall>
      <c:thickness val="0"/>
    </c:backWall>
    <c:plotArea>
      <c:layout>
        <c:manualLayout>
          <c:layoutTarget val="inner"/>
          <c:xMode val="edge"/>
          <c:yMode val="edge"/>
          <c:x val="5.8035217633152551E-2"/>
          <c:y val="0.24374967115125001"/>
          <c:w val="0.60537190082644632"/>
          <c:h val="0.57819905213271661"/>
        </c:manualLayout>
      </c:layout>
      <c:pie3DChart>
        <c:varyColors val="1"/>
        <c:ser>
          <c:idx val="0"/>
          <c:order val="0"/>
          <c:tx>
            <c:strRef>
              <c:f>Sheet1!$B$1</c:f>
              <c:strCache>
                <c:ptCount val="1"/>
                <c:pt idx="0">
                  <c:v>Avize CMUAT</c:v>
                </c:pt>
              </c:strCache>
            </c:strRef>
          </c:tx>
          <c:explosion val="6"/>
          <c:dPt>
            <c:idx val="0"/>
            <c:bubble3D val="0"/>
            <c:explosion val="13"/>
            <c:extLst>
              <c:ext xmlns:c16="http://schemas.microsoft.com/office/drawing/2014/chart" uri="{C3380CC4-5D6E-409C-BE32-E72D297353CC}">
                <c16:uniqueId val="{00000001-E12C-4D80-96FB-7192B4678681}"/>
              </c:ext>
            </c:extLst>
          </c:dPt>
          <c:dPt>
            <c:idx val="1"/>
            <c:bubble3D val="0"/>
            <c:explosion val="11"/>
            <c:extLst>
              <c:ext xmlns:c16="http://schemas.microsoft.com/office/drawing/2014/chart" uri="{C3380CC4-5D6E-409C-BE32-E72D297353CC}">
                <c16:uniqueId val="{00000003-E12C-4D80-96FB-7192B4678681}"/>
              </c:ext>
            </c:extLst>
          </c:dPt>
          <c:dPt>
            <c:idx val="2"/>
            <c:bubble3D val="0"/>
            <c:explosion val="3"/>
            <c:extLst>
              <c:ext xmlns:c16="http://schemas.microsoft.com/office/drawing/2014/chart" uri="{C3380CC4-5D6E-409C-BE32-E72D297353CC}">
                <c16:uniqueId val="{00000005-E12C-4D80-96FB-7192B4678681}"/>
              </c:ext>
            </c:extLst>
          </c:dPt>
          <c:dLbls>
            <c:spPr>
              <a:noFill/>
              <a:ln>
                <a:noFill/>
              </a:ln>
              <a:effectLst/>
            </c:spPr>
            <c:txPr>
              <a:bodyPr/>
              <a:lstStyle/>
              <a:p>
                <a:pPr>
                  <a:defRPr lang="ro-RO"/>
                </a:pPr>
                <a:endParaRPr lang="ro-R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Avize favorabile</c:v>
                </c:pt>
                <c:pt idx="1">
                  <c:v>Avize nefavorabile</c:v>
                </c:pt>
                <c:pt idx="2">
                  <c:v>Avize consultative</c:v>
                </c:pt>
              </c:strCache>
            </c:strRef>
          </c:cat>
          <c:val>
            <c:numRef>
              <c:f>Sheet1!$B$2:$B$4</c:f>
              <c:numCache>
                <c:formatCode>General</c:formatCode>
                <c:ptCount val="3"/>
                <c:pt idx="0">
                  <c:v>1166</c:v>
                </c:pt>
                <c:pt idx="1">
                  <c:v>981</c:v>
                </c:pt>
                <c:pt idx="2">
                  <c:v>248</c:v>
                </c:pt>
              </c:numCache>
            </c:numRef>
          </c:val>
          <c:extLst>
            <c:ext xmlns:c16="http://schemas.microsoft.com/office/drawing/2014/chart" uri="{C3380CC4-5D6E-409C-BE32-E72D297353CC}">
              <c16:uniqueId val="{00000006-E12C-4D80-96FB-7192B4678681}"/>
            </c:ext>
          </c:extLst>
        </c:ser>
        <c:dLbls>
          <c:showLegendKey val="0"/>
          <c:showVal val="0"/>
          <c:showCatName val="0"/>
          <c:showSerName val="0"/>
          <c:showPercent val="0"/>
          <c:showBubbleSize val="0"/>
          <c:showLeaderLines val="1"/>
        </c:dLbls>
      </c:pie3DChart>
    </c:plotArea>
    <c:legend>
      <c:legendPos val="r"/>
      <c:layout>
        <c:manualLayout>
          <c:xMode val="edge"/>
          <c:yMode val="edge"/>
          <c:x val="0.76411347517730499"/>
          <c:y val="0.51168327735256869"/>
          <c:w val="0.23276598703307791"/>
          <c:h val="0.48831670579030917"/>
        </c:manualLayout>
      </c:layout>
      <c:overlay val="1"/>
      <c:txPr>
        <a:bodyPr/>
        <a:lstStyle/>
        <a:p>
          <a:pPr>
            <a:defRPr lang="ro-RO"/>
          </a:pPr>
          <a:endParaRPr lang="ro-RO"/>
        </a:p>
      </c:txPr>
    </c:legend>
    <c:plotVisOnly val="1"/>
    <c:dispBlanksAs val="zero"/>
    <c:showDLblsOverMax val="1"/>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a:t>Autorizaţii emise pe domenii de autorizare</a:t>
            </a:r>
          </a:p>
        </c:rich>
      </c:tx>
      <c:overlay val="0"/>
    </c:title>
    <c:autoTitleDeleted val="0"/>
    <c:plotArea>
      <c:layout>
        <c:manualLayout>
          <c:layoutTarget val="inner"/>
          <c:xMode val="edge"/>
          <c:yMode val="edge"/>
          <c:x val="0.10159322887669349"/>
          <c:y val="0.27179069528073696"/>
          <c:w val="0.75671624380285796"/>
          <c:h val="0.72820930471926293"/>
        </c:manualLayout>
      </c:layout>
      <c:ofPieChart>
        <c:ofPieType val="pie"/>
        <c:varyColors val="1"/>
        <c:dLbls>
          <c:showLegendKey val="0"/>
          <c:showVal val="0"/>
          <c:showCatName val="0"/>
          <c:showSerName val="0"/>
          <c:showPercent val="0"/>
          <c:showBubbleSize val="0"/>
          <c:showLeaderLines val="0"/>
        </c:dLbls>
        <c:gapWidth val="100"/>
        <c:secondPieSize val="75"/>
        <c:serLines/>
      </c:ofPieChart>
    </c:plotArea>
    <c:legend>
      <c:legendPos val="t"/>
      <c:layout>
        <c:manualLayout>
          <c:xMode val="edge"/>
          <c:yMode val="edge"/>
          <c:x val="0.14322794877912992"/>
          <c:y val="0.13019607843137254"/>
          <c:w val="0.77583366473130255"/>
          <c:h val="0.12311872780608307"/>
        </c:manualLayout>
      </c:layout>
      <c:overlay val="0"/>
    </c:legend>
    <c:plotVisOnly val="1"/>
    <c:dispBlanksAs val="zero"/>
    <c:showDLblsOverMax val="0"/>
  </c:chart>
  <c:txPr>
    <a:bodyPr/>
    <a:lstStyle/>
    <a:p>
      <a:pPr>
        <a:defRPr sz="1800"/>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Autorizaţii emise pe domenii de autorizare</a:t>
            </a:r>
          </a:p>
        </c:rich>
      </c:tx>
      <c:overlay val="0"/>
    </c:title>
    <c:autoTitleDeleted val="0"/>
    <c:plotArea>
      <c:layout>
        <c:manualLayout>
          <c:layoutTarget val="inner"/>
          <c:xMode val="edge"/>
          <c:yMode val="edge"/>
          <c:x val="5.1327859741266475E-2"/>
          <c:y val="0.18332461147147971"/>
          <c:w val="0.58836694193713268"/>
          <c:h val="0.81646698924539041"/>
        </c:manualLayout>
      </c:layout>
      <c:ofPieChart>
        <c:ofPieType val="pie"/>
        <c:varyColors val="1"/>
        <c:ser>
          <c:idx val="0"/>
          <c:order val="0"/>
          <c:tx>
            <c:strRef>
              <c:f>Sheet1!$B$1</c:f>
              <c:strCache>
                <c:ptCount val="1"/>
                <c:pt idx="0">
                  <c:v>Autorizatii emise pe tip de autorizatie</c:v>
                </c:pt>
              </c:strCache>
            </c:strRef>
          </c:tx>
          <c:explosion val="2"/>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Autorizații publicitate</c:v>
                </c:pt>
                <c:pt idx="1">
                  <c:v>Autorizaţii reţele</c:v>
                </c:pt>
                <c:pt idx="2">
                  <c:v>Autorizaţii de construire - clădiri</c:v>
                </c:pt>
                <c:pt idx="3">
                  <c:v>Autorizaţii desfiinţare</c:v>
                </c:pt>
              </c:strCache>
            </c:strRef>
          </c:cat>
          <c:val>
            <c:numRef>
              <c:f>Sheet1!$B$2:$B$5</c:f>
              <c:numCache>
                <c:formatCode>General</c:formatCode>
                <c:ptCount val="4"/>
                <c:pt idx="0">
                  <c:v>300</c:v>
                </c:pt>
                <c:pt idx="1">
                  <c:v>539</c:v>
                </c:pt>
                <c:pt idx="2">
                  <c:v>979</c:v>
                </c:pt>
                <c:pt idx="3">
                  <c:v>106</c:v>
                </c:pt>
              </c:numCache>
            </c:numRef>
          </c:val>
          <c:extLst>
            <c:ext xmlns:c16="http://schemas.microsoft.com/office/drawing/2014/chart" uri="{C3380CC4-5D6E-409C-BE32-E72D297353CC}">
              <c16:uniqueId val="{00000000-C32C-488B-AE46-292F40165915}"/>
            </c:ext>
          </c:extLst>
        </c:ser>
        <c:dLbls>
          <c:showLegendKey val="0"/>
          <c:showVal val="0"/>
          <c:showCatName val="0"/>
          <c:showSerName val="0"/>
          <c:showPercent val="0"/>
          <c:showBubbleSize val="0"/>
          <c:showLeaderLines val="1"/>
        </c:dLbls>
        <c:gapWidth val="100"/>
        <c:secondPieSize val="75"/>
        <c:serLines/>
      </c:ofPieChart>
    </c:plotArea>
    <c:legend>
      <c:legendPos val="r"/>
      <c:layout>
        <c:manualLayout>
          <c:xMode val="edge"/>
          <c:yMode val="edge"/>
          <c:x val="0.5449262203515981"/>
          <c:y val="0.14084800123204991"/>
          <c:w val="0.45172997640642476"/>
          <c:h val="0.27185513854875715"/>
        </c:manualLayout>
      </c:layout>
      <c:overlay val="0"/>
    </c:legend>
    <c:plotVisOnly val="1"/>
    <c:dispBlanksAs val="zero"/>
    <c:showDLblsOverMax val="0"/>
  </c:chart>
  <c:txPr>
    <a:bodyPr/>
    <a:lstStyle/>
    <a:p>
      <a:pPr>
        <a:defRPr sz="1800"/>
      </a:pPr>
      <a:endParaRPr lang="ro-R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GB"/>
              <a:t>Autorizaţii - intrare în legalitate</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0826306913997022E-2"/>
          <c:y val="0.22658610271903326"/>
          <c:w val="0.57166947723440809"/>
          <c:h val="0.6404833836858006"/>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9637066200058351"/>
          <c:y val="0.31722054380664994"/>
          <c:w val="0.28676595349823691"/>
          <c:h val="0.38758555915804654"/>
        </c:manualLayout>
      </c:layout>
      <c:overlay val="0"/>
    </c:legend>
    <c:plotVisOnly val="1"/>
    <c:dispBlanksAs val="zero"/>
    <c:showDLblsOverMax val="0"/>
  </c:chart>
  <c:txPr>
    <a:bodyPr/>
    <a:lstStyle/>
    <a:p>
      <a:pPr>
        <a:defRPr sz="1800"/>
      </a:pPr>
      <a:endParaRPr lang="ro-R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GB"/>
              <a:t>Autorizaţii - intrare în legalitate</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0826306913997022E-2"/>
          <c:y val="0.22658610271903326"/>
          <c:w val="0.57166947723441486"/>
          <c:h val="0.6404833836858006"/>
        </c:manualLayout>
      </c:layout>
      <c:pie3DChart>
        <c:varyColors val="1"/>
        <c:ser>
          <c:idx val="0"/>
          <c:order val="0"/>
          <c:tx>
            <c:strRef>
              <c:f>Sheet1!$B$1</c:f>
              <c:strCache>
                <c:ptCount val="1"/>
                <c:pt idx="0">
                  <c:v>Autorizatii - intrare in legalitate</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Autorizatii - construire</c:v>
                </c:pt>
                <c:pt idx="1">
                  <c:v>Autorizatii -intrare in legalitate</c:v>
                </c:pt>
              </c:strCache>
            </c:strRef>
          </c:cat>
          <c:val>
            <c:numRef>
              <c:f>Sheet1!$B$2:$B$3</c:f>
              <c:numCache>
                <c:formatCode>General</c:formatCode>
                <c:ptCount val="2"/>
                <c:pt idx="0">
                  <c:v>925</c:v>
                </c:pt>
                <c:pt idx="1">
                  <c:v>54</c:v>
                </c:pt>
              </c:numCache>
            </c:numRef>
          </c:val>
          <c:extLst>
            <c:ext xmlns:c16="http://schemas.microsoft.com/office/drawing/2014/chart" uri="{C3380CC4-5D6E-409C-BE32-E72D297353CC}">
              <c16:uniqueId val="{00000000-DE74-47D3-AEDF-EA0AD197B88F}"/>
            </c:ext>
          </c:extLst>
        </c:ser>
        <c:dLbls>
          <c:showLegendKey val="0"/>
          <c:showVal val="0"/>
          <c:showCatName val="0"/>
          <c:showSerName val="0"/>
          <c:showPercent val="0"/>
          <c:showBubbleSize val="0"/>
          <c:showLeaderLines val="1"/>
        </c:dLbls>
      </c:pie3DChart>
    </c:plotArea>
    <c:legend>
      <c:legendPos val="r"/>
      <c:layout>
        <c:manualLayout>
          <c:xMode val="edge"/>
          <c:yMode val="edge"/>
          <c:x val="0.64418215399842693"/>
          <c:y val="0.31722054380665338"/>
          <c:w val="0.33895454987318957"/>
          <c:h val="0.13595166163141981"/>
        </c:manualLayout>
      </c:layout>
      <c:overlay val="0"/>
    </c:legend>
    <c:plotVisOnly val="1"/>
    <c:dispBlanksAs val="zero"/>
    <c:showDLblsOverMax val="0"/>
  </c:chart>
  <c:spPr>
    <a:noFill/>
  </c:spPr>
  <c:txPr>
    <a:bodyPr/>
    <a:lstStyle/>
    <a:p>
      <a:pPr>
        <a:defRPr sz="1800"/>
      </a:pPr>
      <a:endParaRPr lang="ro-R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Fara taxa de urgenta</c:v>
                </c:pt>
              </c:strCache>
            </c:strRef>
          </c:tx>
          <c:invertIfNegative val="0"/>
          <c:dLbls>
            <c:spPr>
              <a:noFill/>
              <a:ln>
                <a:noFill/>
              </a:ln>
              <a:effectLst/>
            </c:spPr>
            <c:txPr>
              <a:bodyPr/>
              <a:lstStyle/>
              <a:p>
                <a:pPr>
                  <a:defRPr lang="ro-RO"/>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Certificate de Urbanism</c:v>
                </c:pt>
                <c:pt idx="1">
                  <c:v>Autorizatii de construire</c:v>
                </c:pt>
                <c:pt idx="2">
                  <c:v>Autorizatii de luare in folosinta</c:v>
                </c:pt>
              </c:strCache>
            </c:strRef>
          </c:cat>
          <c:val>
            <c:numRef>
              <c:f>Sheet1!$B$2:$B$4</c:f>
              <c:numCache>
                <c:formatCode>General</c:formatCode>
                <c:ptCount val="3"/>
                <c:pt idx="0">
                  <c:v>3954</c:v>
                </c:pt>
                <c:pt idx="1">
                  <c:v>1447</c:v>
                </c:pt>
                <c:pt idx="2">
                  <c:v>736</c:v>
                </c:pt>
              </c:numCache>
            </c:numRef>
          </c:val>
          <c:extLst>
            <c:ext xmlns:c16="http://schemas.microsoft.com/office/drawing/2014/chart" uri="{C3380CC4-5D6E-409C-BE32-E72D297353CC}">
              <c16:uniqueId val="{00000000-A125-4732-9981-A38F8F2712B5}"/>
            </c:ext>
          </c:extLst>
        </c:ser>
        <c:ser>
          <c:idx val="1"/>
          <c:order val="1"/>
          <c:tx>
            <c:strRef>
              <c:f>Sheet1!$C$1</c:f>
              <c:strCache>
                <c:ptCount val="1"/>
                <c:pt idx="0">
                  <c:v>Cu taxa de urgenta</c:v>
                </c:pt>
              </c:strCache>
            </c:strRef>
          </c:tx>
          <c:invertIfNegative val="0"/>
          <c:dLbls>
            <c:spPr>
              <a:noFill/>
              <a:ln>
                <a:noFill/>
              </a:ln>
              <a:effectLst/>
            </c:spPr>
            <c:txPr>
              <a:bodyPr/>
              <a:lstStyle/>
              <a:p>
                <a:pPr>
                  <a:defRPr lang="ro-RO"/>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Certificate de Urbanism</c:v>
                </c:pt>
                <c:pt idx="1">
                  <c:v>Autorizatii de construire</c:v>
                </c:pt>
                <c:pt idx="2">
                  <c:v>Autorizatii de luare in folosinta</c:v>
                </c:pt>
              </c:strCache>
            </c:strRef>
          </c:cat>
          <c:val>
            <c:numRef>
              <c:f>Sheet1!$C$2:$C$4</c:f>
              <c:numCache>
                <c:formatCode>General</c:formatCode>
                <c:ptCount val="3"/>
                <c:pt idx="0">
                  <c:v>1546</c:v>
                </c:pt>
                <c:pt idx="1">
                  <c:v>477</c:v>
                </c:pt>
                <c:pt idx="2">
                  <c:v>9</c:v>
                </c:pt>
              </c:numCache>
            </c:numRef>
          </c:val>
          <c:extLst>
            <c:ext xmlns:c16="http://schemas.microsoft.com/office/drawing/2014/chart" uri="{C3380CC4-5D6E-409C-BE32-E72D297353CC}">
              <c16:uniqueId val="{00000001-A125-4732-9981-A38F8F2712B5}"/>
            </c:ext>
          </c:extLst>
        </c:ser>
        <c:dLbls>
          <c:showLegendKey val="0"/>
          <c:showVal val="0"/>
          <c:showCatName val="0"/>
          <c:showSerName val="0"/>
          <c:showPercent val="0"/>
          <c:showBubbleSize val="0"/>
        </c:dLbls>
        <c:gapWidth val="150"/>
        <c:shape val="cylinder"/>
        <c:axId val="-243815008"/>
        <c:axId val="-243831872"/>
        <c:axId val="0"/>
      </c:bar3DChart>
      <c:catAx>
        <c:axId val="-243815008"/>
        <c:scaling>
          <c:orientation val="minMax"/>
        </c:scaling>
        <c:delete val="0"/>
        <c:axPos val="b"/>
        <c:numFmt formatCode="General" sourceLinked="0"/>
        <c:majorTickMark val="out"/>
        <c:minorTickMark val="none"/>
        <c:tickLblPos val="nextTo"/>
        <c:txPr>
          <a:bodyPr/>
          <a:lstStyle/>
          <a:p>
            <a:pPr>
              <a:defRPr lang="ro-RO"/>
            </a:pPr>
            <a:endParaRPr lang="ro-RO"/>
          </a:p>
        </c:txPr>
        <c:crossAx val="-243831872"/>
        <c:crosses val="autoZero"/>
        <c:auto val="1"/>
        <c:lblAlgn val="ctr"/>
        <c:lblOffset val="100"/>
        <c:noMultiLvlLbl val="0"/>
      </c:catAx>
      <c:valAx>
        <c:axId val="-243831872"/>
        <c:scaling>
          <c:orientation val="minMax"/>
        </c:scaling>
        <c:delete val="0"/>
        <c:axPos val="l"/>
        <c:majorGridlines/>
        <c:numFmt formatCode="0%" sourceLinked="1"/>
        <c:majorTickMark val="out"/>
        <c:minorTickMark val="none"/>
        <c:tickLblPos val="nextTo"/>
        <c:txPr>
          <a:bodyPr/>
          <a:lstStyle/>
          <a:p>
            <a:pPr>
              <a:defRPr lang="ro-RO"/>
            </a:pPr>
            <a:endParaRPr lang="ro-RO"/>
          </a:p>
        </c:txPr>
        <c:crossAx val="-243815008"/>
        <c:crosses val="autoZero"/>
        <c:crossBetween val="between"/>
      </c:valAx>
    </c:plotArea>
    <c:legend>
      <c:legendPos val="r"/>
      <c:overlay val="0"/>
      <c:txPr>
        <a:bodyPr/>
        <a:lstStyle/>
        <a:p>
          <a:pPr>
            <a:defRPr lang="ro-RO"/>
          </a:pPr>
          <a:endParaRPr lang="ro-RO"/>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ro-RO"/>
        </a:p>
      </c:txPr>
    </c:title>
    <c:autoTitleDeleted val="0"/>
    <c:plotArea>
      <c:layout/>
      <c:pieChart>
        <c:varyColors val="1"/>
        <c:ser>
          <c:idx val="0"/>
          <c:order val="0"/>
          <c:tx>
            <c:strRef>
              <c:f>Sheet1!$B$1</c:f>
              <c:strCache>
                <c:ptCount val="1"/>
                <c:pt idx="0">
                  <c:v>Total acte pe tipuri de cereri  - 11437</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54A-4F9B-B0CF-8584A6F246D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454A-4F9B-B0CF-8584A6F246D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454A-4F9B-B0CF-8584A6F246D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454A-4F9B-B0CF-8584A6F246D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454A-4F9B-B0CF-8584A6F246D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454A-4F9B-B0CF-8584A6F246D8}"/>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454A-4F9B-B0CF-8584A6F246D8}"/>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454A-4F9B-B0CF-8584A6F246D8}"/>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454A-4F9B-B0CF-8584A6F246D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Regularizarea taxei de autorizare + ALF (Persoane fizice/juridice)</c:v>
                </c:pt>
                <c:pt idx="1">
                  <c:v>Certificate de atestare a edificarii constructiilor</c:v>
                </c:pt>
                <c:pt idx="2">
                  <c:v>Certificate de radiere a constructiilor</c:v>
                </c:pt>
                <c:pt idx="3">
                  <c:v>Adeverinte intravilan/extravilan</c:v>
                </c:pt>
                <c:pt idx="4">
                  <c:v>Certificate nomenclatura stradala si adresa</c:v>
                </c:pt>
                <c:pt idx="5">
                  <c:v>Cereri, adrese, note interne, contestatii</c:v>
                </c:pt>
                <c:pt idx="6">
                  <c:v>Instiintari incepere lucrari</c:v>
                </c:pt>
                <c:pt idx="7">
                  <c:v>Instiintari finalizare lucrari</c:v>
                </c:pt>
                <c:pt idx="8">
                  <c:v>Invitatii+somatii</c:v>
                </c:pt>
              </c:strCache>
            </c:strRef>
          </c:cat>
          <c:val>
            <c:numRef>
              <c:f>Sheet1!$B$2:$B$10</c:f>
              <c:numCache>
                <c:formatCode>General</c:formatCode>
                <c:ptCount val="9"/>
                <c:pt idx="0">
                  <c:v>1905</c:v>
                </c:pt>
                <c:pt idx="1">
                  <c:v>1033</c:v>
                </c:pt>
                <c:pt idx="2">
                  <c:v>147</c:v>
                </c:pt>
                <c:pt idx="3">
                  <c:v>110</c:v>
                </c:pt>
                <c:pt idx="4">
                  <c:v>2309</c:v>
                </c:pt>
                <c:pt idx="5">
                  <c:v>512</c:v>
                </c:pt>
                <c:pt idx="6">
                  <c:v>1214</c:v>
                </c:pt>
                <c:pt idx="7">
                  <c:v>1694</c:v>
                </c:pt>
                <c:pt idx="8">
                  <c:v>2513</c:v>
                </c:pt>
              </c:numCache>
            </c:numRef>
          </c:val>
          <c:extLst>
            <c:ext xmlns:c16="http://schemas.microsoft.com/office/drawing/2014/chart" uri="{C3380CC4-5D6E-409C-BE32-E72D297353CC}">
              <c16:uniqueId val="{00000000-A82E-4AF6-BC7E-DB24C09A02A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o-R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o-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8.1850533807829223E-2"/>
          <c:y val="3.0927835051546396E-2"/>
          <c:w val="0.54804270462633453"/>
          <c:h val="0.81443298969071709"/>
        </c:manualLayout>
      </c:layout>
      <c:bar3DChart>
        <c:barDir val="col"/>
        <c:grouping val="stacked"/>
        <c:varyColors val="0"/>
        <c:ser>
          <c:idx val="1"/>
          <c:order val="0"/>
          <c:tx>
            <c:strRef>
              <c:f>Sheet1!$B$1</c:f>
              <c:strCache>
                <c:ptCount val="1"/>
                <c:pt idx="0">
                  <c:v>Regularizarea taxei de autorizare + ALF</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2325</c:v>
                </c:pt>
                <c:pt idx="1">
                  <c:v>2273</c:v>
                </c:pt>
                <c:pt idx="2">
                  <c:v>1893</c:v>
                </c:pt>
                <c:pt idx="3">
                  <c:v>2145</c:v>
                </c:pt>
                <c:pt idx="4">
                  <c:v>1905</c:v>
                </c:pt>
              </c:numCache>
            </c:numRef>
          </c:val>
          <c:extLst>
            <c:ext xmlns:c16="http://schemas.microsoft.com/office/drawing/2014/chart" uri="{C3380CC4-5D6E-409C-BE32-E72D297353CC}">
              <c16:uniqueId val="{00000000-9AE1-4093-9182-4945D602344D}"/>
            </c:ext>
          </c:extLst>
        </c:ser>
        <c:ser>
          <c:idx val="2"/>
          <c:order val="1"/>
          <c:tx>
            <c:strRef>
              <c:f>Sheet1!$C$1</c:f>
              <c:strCache>
                <c:ptCount val="1"/>
                <c:pt idx="0">
                  <c:v>Certificate de atestare a edificării / extinderii construcţiei</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1120</c:v>
                </c:pt>
                <c:pt idx="1">
                  <c:v>946</c:v>
                </c:pt>
                <c:pt idx="2">
                  <c:v>1061</c:v>
                </c:pt>
                <c:pt idx="3">
                  <c:v>1287</c:v>
                </c:pt>
                <c:pt idx="4">
                  <c:v>1033</c:v>
                </c:pt>
              </c:numCache>
            </c:numRef>
          </c:val>
          <c:extLst>
            <c:ext xmlns:c16="http://schemas.microsoft.com/office/drawing/2014/chart" uri="{C3380CC4-5D6E-409C-BE32-E72D297353CC}">
              <c16:uniqueId val="{00000001-9AE1-4093-9182-4945D602344D}"/>
            </c:ext>
          </c:extLst>
        </c:ser>
        <c:ser>
          <c:idx val="3"/>
          <c:order val="2"/>
          <c:tx>
            <c:strRef>
              <c:f>Sheet1!$D$1</c:f>
              <c:strCache>
                <c:ptCount val="1"/>
                <c:pt idx="0">
                  <c:v>Certificate de atestare/radiere construcţie</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125</c:v>
                </c:pt>
                <c:pt idx="1">
                  <c:v>104</c:v>
                </c:pt>
                <c:pt idx="2">
                  <c:v>95</c:v>
                </c:pt>
                <c:pt idx="3">
                  <c:v>124</c:v>
                </c:pt>
                <c:pt idx="4">
                  <c:v>147</c:v>
                </c:pt>
              </c:numCache>
            </c:numRef>
          </c:val>
          <c:extLst>
            <c:ext xmlns:c16="http://schemas.microsoft.com/office/drawing/2014/chart" uri="{C3380CC4-5D6E-409C-BE32-E72D297353CC}">
              <c16:uniqueId val="{00000002-9AE1-4093-9182-4945D602344D}"/>
            </c:ext>
          </c:extLst>
        </c:ser>
        <c:ser>
          <c:idx val="4"/>
          <c:order val="3"/>
          <c:tx>
            <c:strRef>
              <c:f>Sheet1!$E$1</c:f>
              <c:strCache>
                <c:ptCount val="1"/>
                <c:pt idx="0">
                  <c:v>Adeverinţe intravilan</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200</c:v>
                </c:pt>
                <c:pt idx="1">
                  <c:v>108</c:v>
                </c:pt>
                <c:pt idx="2">
                  <c:v>187</c:v>
                </c:pt>
                <c:pt idx="3">
                  <c:v>150</c:v>
                </c:pt>
                <c:pt idx="4">
                  <c:v>110</c:v>
                </c:pt>
              </c:numCache>
            </c:numRef>
          </c:val>
          <c:extLst>
            <c:ext xmlns:c16="http://schemas.microsoft.com/office/drawing/2014/chart" uri="{C3380CC4-5D6E-409C-BE32-E72D297353CC}">
              <c16:uniqueId val="{00000003-9AE1-4093-9182-4945D602344D}"/>
            </c:ext>
          </c:extLst>
        </c:ser>
        <c:ser>
          <c:idx val="5"/>
          <c:order val="4"/>
          <c:tx>
            <c:strRef>
              <c:f>Sheet1!$F$1</c:f>
              <c:strCache>
                <c:ptCount val="1"/>
                <c:pt idx="0">
                  <c:v>Certificate de nomenclatură stradală</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4532</c:v>
                </c:pt>
                <c:pt idx="1">
                  <c:v>4440</c:v>
                </c:pt>
                <c:pt idx="2">
                  <c:v>4422</c:v>
                </c:pt>
                <c:pt idx="3">
                  <c:v>2251</c:v>
                </c:pt>
                <c:pt idx="4">
                  <c:v>2309</c:v>
                </c:pt>
              </c:numCache>
            </c:numRef>
          </c:val>
          <c:extLst>
            <c:ext xmlns:c16="http://schemas.microsoft.com/office/drawing/2014/chart" uri="{C3380CC4-5D6E-409C-BE32-E72D297353CC}">
              <c16:uniqueId val="{00000004-9AE1-4093-9182-4945D602344D}"/>
            </c:ext>
          </c:extLst>
        </c:ser>
        <c:ser>
          <c:idx val="6"/>
          <c:order val="5"/>
          <c:tx>
            <c:strRef>
              <c:f>Sheet1!$G$1</c:f>
              <c:strCache>
                <c:ptCount val="1"/>
                <c:pt idx="0">
                  <c:v>Adeverinţă atribuire teren aferent casei</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Sheet1!$G$2:$G$6</c:f>
              <c:numCache>
                <c:formatCode>General</c:formatCode>
                <c:ptCount val="5"/>
                <c:pt idx="0">
                  <c:v>82</c:v>
                </c:pt>
                <c:pt idx="1">
                  <c:v>51</c:v>
                </c:pt>
                <c:pt idx="2">
                  <c:v>98</c:v>
                </c:pt>
                <c:pt idx="3">
                  <c:v>25</c:v>
                </c:pt>
                <c:pt idx="4">
                  <c:v>0</c:v>
                </c:pt>
              </c:numCache>
            </c:numRef>
          </c:val>
          <c:extLst>
            <c:ext xmlns:c16="http://schemas.microsoft.com/office/drawing/2014/chart" uri="{C3380CC4-5D6E-409C-BE32-E72D297353CC}">
              <c16:uniqueId val="{00000005-9AE1-4093-9182-4945D602344D}"/>
            </c:ext>
          </c:extLst>
        </c:ser>
        <c:ser>
          <c:idx val="7"/>
          <c:order val="6"/>
          <c:tx>
            <c:strRef>
              <c:f>Sheet1!$H$1</c:f>
              <c:strCache>
                <c:ptCount val="1"/>
                <c:pt idx="0">
                  <c:v>ALF</c:v>
                </c:pt>
              </c:strCache>
            </c:strRef>
          </c:tx>
          <c:invertIfNegative val="0"/>
          <c:cat>
            <c:numRef>
              <c:f>Sheet1!$A$2:$A$6</c:f>
              <c:numCache>
                <c:formatCode>General</c:formatCode>
                <c:ptCount val="5"/>
                <c:pt idx="0">
                  <c:v>2019</c:v>
                </c:pt>
                <c:pt idx="1">
                  <c:v>2020</c:v>
                </c:pt>
                <c:pt idx="2">
                  <c:v>2021</c:v>
                </c:pt>
                <c:pt idx="3">
                  <c:v>2022</c:v>
                </c:pt>
                <c:pt idx="4">
                  <c:v>2023</c:v>
                </c:pt>
              </c:numCache>
            </c:numRef>
          </c:cat>
          <c:val>
            <c:numRef>
              <c:f>Sheet1!$H$2:$H$6</c:f>
              <c:numCache>
                <c:formatCode>General</c:formatCode>
                <c:ptCount val="5"/>
                <c:pt idx="0">
                  <c:v>852</c:v>
                </c:pt>
                <c:pt idx="1">
                  <c:v>752</c:v>
                </c:pt>
                <c:pt idx="2">
                  <c:v>680</c:v>
                </c:pt>
                <c:pt idx="3">
                  <c:v>950</c:v>
                </c:pt>
                <c:pt idx="4">
                  <c:v>745</c:v>
                </c:pt>
              </c:numCache>
            </c:numRef>
          </c:val>
          <c:extLst>
            <c:ext xmlns:c16="http://schemas.microsoft.com/office/drawing/2014/chart" uri="{C3380CC4-5D6E-409C-BE32-E72D297353CC}">
              <c16:uniqueId val="{00000006-9AE1-4093-9182-4945D602344D}"/>
            </c:ext>
          </c:extLst>
        </c:ser>
        <c:dLbls>
          <c:showLegendKey val="0"/>
          <c:showVal val="0"/>
          <c:showCatName val="0"/>
          <c:showSerName val="0"/>
          <c:showPercent val="0"/>
          <c:showBubbleSize val="0"/>
        </c:dLbls>
        <c:gapWidth val="150"/>
        <c:shape val="cylinder"/>
        <c:axId val="-243817184"/>
        <c:axId val="-243818816"/>
        <c:axId val="0"/>
      </c:bar3DChart>
      <c:catAx>
        <c:axId val="-243817184"/>
        <c:scaling>
          <c:orientation val="minMax"/>
        </c:scaling>
        <c:delete val="0"/>
        <c:axPos val="b"/>
        <c:numFmt formatCode="General" sourceLinked="1"/>
        <c:majorTickMark val="out"/>
        <c:minorTickMark val="none"/>
        <c:tickLblPos val="nextTo"/>
        <c:crossAx val="-243818816"/>
        <c:crosses val="autoZero"/>
        <c:auto val="1"/>
        <c:lblAlgn val="ctr"/>
        <c:lblOffset val="100"/>
        <c:noMultiLvlLbl val="0"/>
      </c:catAx>
      <c:valAx>
        <c:axId val="-243818816"/>
        <c:scaling>
          <c:orientation val="minMax"/>
        </c:scaling>
        <c:delete val="0"/>
        <c:axPos val="l"/>
        <c:majorGridlines/>
        <c:numFmt formatCode="General" sourceLinked="1"/>
        <c:majorTickMark val="out"/>
        <c:minorTickMark val="none"/>
        <c:tickLblPos val="nextTo"/>
        <c:crossAx val="-243817184"/>
        <c:crosses val="autoZero"/>
        <c:crossBetween val="between"/>
      </c:valAx>
    </c:plotArea>
    <c:legend>
      <c:legendPos val="r"/>
      <c:layout>
        <c:manualLayout>
          <c:xMode val="edge"/>
          <c:yMode val="edge"/>
          <c:x val="0.64333630895588545"/>
          <c:y val="1.6105529912209256E-2"/>
          <c:w val="0.35666373620773134"/>
          <c:h val="0.98389447008779074"/>
        </c:manualLayout>
      </c:layout>
      <c:overlay val="0"/>
    </c:legend>
    <c:plotVisOnly val="1"/>
    <c:dispBlanksAs val="gap"/>
    <c:showDLblsOverMax val="0"/>
  </c:chart>
  <c:txPr>
    <a:bodyPr/>
    <a:lstStyle/>
    <a:p>
      <a:pPr>
        <a:defRPr sz="1800"/>
      </a:pPr>
      <a:endParaRPr lang="ro-R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lang="ro-RO"/>
            </a:pPr>
            <a:r>
              <a:rPr lang="ro-RO"/>
              <a:t>Documente prelucrate în 2023</a:t>
            </a:r>
            <a:endParaRPr lang="en-US"/>
          </a:p>
        </c:rich>
      </c:tx>
      <c:overlay val="1"/>
    </c:title>
    <c:autoTitleDeleted val="0"/>
    <c:view3D>
      <c:rotX val="30"/>
      <c:rotY val="320"/>
      <c:rAngAx val="1"/>
    </c:view3D>
    <c:floor>
      <c:thickness val="0"/>
    </c:floor>
    <c:sideWall>
      <c:thickness val="0"/>
    </c:sideWall>
    <c:backWall>
      <c:thickness val="0"/>
    </c:backWall>
    <c:plotArea>
      <c:layout>
        <c:manualLayout>
          <c:layoutTarget val="inner"/>
          <c:xMode val="edge"/>
          <c:yMode val="edge"/>
          <c:x val="6.3414634146344115E-2"/>
          <c:y val="0.28638497652583295"/>
          <c:w val="0.50081300813008134"/>
          <c:h val="0.4507042253521128"/>
        </c:manualLayout>
      </c:layout>
      <c:pie3DChart>
        <c:varyColors val="1"/>
        <c:ser>
          <c:idx val="0"/>
          <c:order val="0"/>
          <c:explosion val="25"/>
          <c:dLbls>
            <c:spPr>
              <a:noFill/>
              <a:ln>
                <a:noFill/>
              </a:ln>
              <a:effectLst/>
            </c:spPr>
            <c:txPr>
              <a:bodyPr/>
              <a:lstStyle/>
              <a:p>
                <a:pPr>
                  <a:defRPr lang="ro-RO" b="1"/>
                </a:pPr>
                <a:endParaRPr lang="ro-R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Cereri pentru analiză comisie CMUAT</c:v>
                </c:pt>
                <c:pt idx="1">
                  <c:v>Cereri pentru promovare documentaţii în şedinţele Consilului Local Oradea</c:v>
                </c:pt>
                <c:pt idx="2">
                  <c:v>Diverse ( sesizări, reclamaţii, adrese externe...)</c:v>
                </c:pt>
                <c:pt idx="3">
                  <c:v>Cereri privind consultarea populaţiei în elaborarea şi revizuirea de planuri urbanistice</c:v>
                </c:pt>
                <c:pt idx="4">
                  <c:v>Documente interne</c:v>
                </c:pt>
              </c:strCache>
            </c:strRef>
          </c:cat>
          <c:val>
            <c:numRef>
              <c:f>Sheet1!$B$2:$B$6</c:f>
              <c:numCache>
                <c:formatCode>General</c:formatCode>
                <c:ptCount val="5"/>
                <c:pt idx="0">
                  <c:v>2395</c:v>
                </c:pt>
                <c:pt idx="1">
                  <c:v>136</c:v>
                </c:pt>
                <c:pt idx="2">
                  <c:v>608</c:v>
                </c:pt>
                <c:pt idx="3">
                  <c:v>196</c:v>
                </c:pt>
                <c:pt idx="4">
                  <c:v>1143</c:v>
                </c:pt>
              </c:numCache>
            </c:numRef>
          </c:val>
          <c:extLst>
            <c:ext xmlns:c16="http://schemas.microsoft.com/office/drawing/2014/chart" uri="{C3380CC4-5D6E-409C-BE32-E72D297353CC}">
              <c16:uniqueId val="{00000000-A47E-47EB-920E-5C4A8A829698}"/>
            </c:ext>
          </c:extLst>
        </c:ser>
        <c:dLbls>
          <c:showLegendKey val="0"/>
          <c:showVal val="0"/>
          <c:showCatName val="0"/>
          <c:showSerName val="0"/>
          <c:showPercent val="0"/>
          <c:showBubbleSize val="0"/>
          <c:showLeaderLines val="1"/>
        </c:dLbls>
      </c:pie3DChart>
    </c:plotArea>
    <c:legend>
      <c:legendPos val="r"/>
      <c:layout>
        <c:manualLayout>
          <c:xMode val="edge"/>
          <c:yMode val="edge"/>
          <c:x val="0.63902432436083856"/>
          <c:y val="0.22577566137566138"/>
          <c:w val="0.35121945948866162"/>
          <c:h val="0.66157380952382416"/>
        </c:manualLayout>
      </c:layout>
      <c:overlay val="1"/>
      <c:txPr>
        <a:bodyPr/>
        <a:lstStyle/>
        <a:p>
          <a:pPr>
            <a:defRPr lang="ro-RO"/>
          </a:pPr>
          <a:endParaRPr lang="ro-RO"/>
        </a:p>
      </c:txPr>
    </c:legend>
    <c:plotVisOnly val="1"/>
    <c:dispBlanksAs val="zero"/>
    <c:showDLblsOverMax val="1"/>
  </c:chart>
  <c:spPr>
    <a:no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0B9CB-1307-40C5-AC7B-9ED5116386AE}" type="datetimeFigureOut">
              <a:rPr lang="ro-RO" smtClean="0"/>
              <a:t>14.02.2024</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D67B2-5E81-4240-B718-10201EF3653E}" type="slidenum">
              <a:rPr lang="ro-RO" smtClean="0"/>
              <a:t>‹#›</a:t>
            </a:fld>
            <a:endParaRPr lang="ro-RO"/>
          </a:p>
        </p:txBody>
      </p:sp>
    </p:spTree>
    <p:extLst>
      <p:ext uri="{BB962C8B-B14F-4D97-AF65-F5344CB8AC3E}">
        <p14:creationId xmlns:p14="http://schemas.microsoft.com/office/powerpoint/2010/main" val="343130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8</a:t>
            </a:fld>
            <a:endParaRPr lang="ro-RO"/>
          </a:p>
        </p:txBody>
      </p:sp>
    </p:spTree>
    <p:extLst>
      <p:ext uri="{BB962C8B-B14F-4D97-AF65-F5344CB8AC3E}">
        <p14:creationId xmlns:p14="http://schemas.microsoft.com/office/powerpoint/2010/main" val="74727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F45B-F2CF-216B-D742-5C0A804B9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0B958-D631-C8C2-79FC-C303059CD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47394-26BB-6DB5-C456-C4B1A2939C3B}"/>
              </a:ext>
            </a:extLst>
          </p:cNvPr>
          <p:cNvSpPr>
            <a:spLocks noGrp="1"/>
          </p:cNvSpPr>
          <p:nvPr>
            <p:ph type="body" idx="1"/>
          </p:nvPr>
        </p:nvSpPr>
        <p:spPr/>
        <p:txBody>
          <a:bodyPr/>
          <a:lstStyle/>
          <a:p>
            <a:r>
              <a:rPr lang="en-US" dirty="0"/>
              <a:t>ok</a:t>
            </a:r>
            <a:endParaRPr lang="ro-RO" dirty="0"/>
          </a:p>
        </p:txBody>
      </p:sp>
      <p:sp>
        <p:nvSpPr>
          <p:cNvPr id="4" name="Slide Number Placeholder 3">
            <a:extLst>
              <a:ext uri="{FF2B5EF4-FFF2-40B4-BE49-F238E27FC236}">
                <a16:creationId xmlns:a16="http://schemas.microsoft.com/office/drawing/2014/main" id="{F959F33A-D3AE-27B7-9420-36B00B4D195B}"/>
              </a:ext>
            </a:extLst>
          </p:cNvPr>
          <p:cNvSpPr>
            <a:spLocks noGrp="1"/>
          </p:cNvSpPr>
          <p:nvPr>
            <p:ph type="sldNum" sz="quarter" idx="10"/>
          </p:nvPr>
        </p:nvSpPr>
        <p:spPr/>
        <p:txBody>
          <a:bodyPr/>
          <a:lstStyle/>
          <a:p>
            <a:fld id="{702D67B2-5E81-4240-B718-10201EF3653E}" type="slidenum">
              <a:rPr lang="ro-RO" smtClean="0"/>
              <a:t>21</a:t>
            </a:fld>
            <a:endParaRPr lang="ro-RO"/>
          </a:p>
        </p:txBody>
      </p:sp>
    </p:spTree>
    <p:extLst>
      <p:ext uri="{BB962C8B-B14F-4D97-AF65-F5344CB8AC3E}">
        <p14:creationId xmlns:p14="http://schemas.microsoft.com/office/powerpoint/2010/main" val="262834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9F0BD-745F-664D-4207-2F05DD009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725D8-2908-C8DB-983F-94EB55011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058FD-78FB-2D3B-99CF-700BE2823213}"/>
              </a:ext>
            </a:extLst>
          </p:cNvPr>
          <p:cNvSpPr>
            <a:spLocks noGrp="1"/>
          </p:cNvSpPr>
          <p:nvPr>
            <p:ph type="body" idx="1"/>
          </p:nvPr>
        </p:nvSpPr>
        <p:spPr/>
        <p:txBody>
          <a:bodyPr/>
          <a:lstStyle/>
          <a:p>
            <a:r>
              <a:rPr lang="en-US" dirty="0"/>
              <a:t>ok</a:t>
            </a:r>
            <a:endParaRPr lang="ro-RO" dirty="0"/>
          </a:p>
        </p:txBody>
      </p:sp>
      <p:sp>
        <p:nvSpPr>
          <p:cNvPr id="4" name="Slide Number Placeholder 3">
            <a:extLst>
              <a:ext uri="{FF2B5EF4-FFF2-40B4-BE49-F238E27FC236}">
                <a16:creationId xmlns:a16="http://schemas.microsoft.com/office/drawing/2014/main" id="{6F1FDD7B-B0F3-2B07-61D2-3763E06B01A6}"/>
              </a:ext>
            </a:extLst>
          </p:cNvPr>
          <p:cNvSpPr>
            <a:spLocks noGrp="1"/>
          </p:cNvSpPr>
          <p:nvPr>
            <p:ph type="sldNum" sz="quarter" idx="10"/>
          </p:nvPr>
        </p:nvSpPr>
        <p:spPr/>
        <p:txBody>
          <a:bodyPr/>
          <a:lstStyle/>
          <a:p>
            <a:fld id="{702D67B2-5E81-4240-B718-10201EF3653E}" type="slidenum">
              <a:rPr lang="ro-RO" smtClean="0"/>
              <a:t>22</a:t>
            </a:fld>
            <a:endParaRPr lang="ro-RO"/>
          </a:p>
        </p:txBody>
      </p:sp>
    </p:spTree>
    <p:extLst>
      <p:ext uri="{BB962C8B-B14F-4D97-AF65-F5344CB8AC3E}">
        <p14:creationId xmlns:p14="http://schemas.microsoft.com/office/powerpoint/2010/main" val="417406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879BA-FA3D-F99A-3BCC-79D8B5823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3D97A-E5AD-1846-8593-6DEADA0AF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4C5C0-747B-046C-719E-CA46A22E3AE5}"/>
              </a:ext>
            </a:extLst>
          </p:cNvPr>
          <p:cNvSpPr>
            <a:spLocks noGrp="1"/>
          </p:cNvSpPr>
          <p:nvPr>
            <p:ph type="body" idx="1"/>
          </p:nvPr>
        </p:nvSpPr>
        <p:spPr/>
        <p:txBody>
          <a:bodyPr/>
          <a:lstStyle/>
          <a:p>
            <a:r>
              <a:rPr lang="en-US" dirty="0"/>
              <a:t>ok</a:t>
            </a:r>
            <a:endParaRPr lang="ro-RO" dirty="0"/>
          </a:p>
        </p:txBody>
      </p:sp>
      <p:sp>
        <p:nvSpPr>
          <p:cNvPr id="4" name="Slide Number Placeholder 3">
            <a:extLst>
              <a:ext uri="{FF2B5EF4-FFF2-40B4-BE49-F238E27FC236}">
                <a16:creationId xmlns:a16="http://schemas.microsoft.com/office/drawing/2014/main" id="{A487C71B-8313-21C9-9ECC-F9B91AC43679}"/>
              </a:ext>
            </a:extLst>
          </p:cNvPr>
          <p:cNvSpPr>
            <a:spLocks noGrp="1"/>
          </p:cNvSpPr>
          <p:nvPr>
            <p:ph type="sldNum" sz="quarter" idx="10"/>
          </p:nvPr>
        </p:nvSpPr>
        <p:spPr/>
        <p:txBody>
          <a:bodyPr/>
          <a:lstStyle/>
          <a:p>
            <a:fld id="{702D67B2-5E81-4240-B718-10201EF3653E}" type="slidenum">
              <a:rPr lang="ro-RO" smtClean="0"/>
              <a:t>23</a:t>
            </a:fld>
            <a:endParaRPr lang="ro-RO"/>
          </a:p>
        </p:txBody>
      </p:sp>
    </p:spTree>
    <p:extLst>
      <p:ext uri="{BB962C8B-B14F-4D97-AF65-F5344CB8AC3E}">
        <p14:creationId xmlns:p14="http://schemas.microsoft.com/office/powerpoint/2010/main" val="426884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25</a:t>
            </a:fld>
            <a:endParaRPr lang="ro-RO"/>
          </a:p>
        </p:txBody>
      </p:sp>
    </p:spTree>
    <p:extLst>
      <p:ext uri="{BB962C8B-B14F-4D97-AF65-F5344CB8AC3E}">
        <p14:creationId xmlns:p14="http://schemas.microsoft.com/office/powerpoint/2010/main" val="247856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27</a:t>
            </a:fld>
            <a:endParaRPr lang="ro-RO"/>
          </a:p>
        </p:txBody>
      </p:sp>
    </p:spTree>
    <p:extLst>
      <p:ext uri="{BB962C8B-B14F-4D97-AF65-F5344CB8AC3E}">
        <p14:creationId xmlns:p14="http://schemas.microsoft.com/office/powerpoint/2010/main" val="386153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9</a:t>
            </a:fld>
            <a:endParaRPr lang="ro-RO"/>
          </a:p>
        </p:txBody>
      </p:sp>
    </p:spTree>
    <p:extLst>
      <p:ext uri="{BB962C8B-B14F-4D97-AF65-F5344CB8AC3E}">
        <p14:creationId xmlns:p14="http://schemas.microsoft.com/office/powerpoint/2010/main" val="30959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11</a:t>
            </a:fld>
            <a:endParaRPr lang="ro-RO"/>
          </a:p>
        </p:txBody>
      </p:sp>
    </p:spTree>
    <p:extLst>
      <p:ext uri="{BB962C8B-B14F-4D97-AF65-F5344CB8AC3E}">
        <p14:creationId xmlns:p14="http://schemas.microsoft.com/office/powerpoint/2010/main" val="6963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12</a:t>
            </a:fld>
            <a:endParaRPr lang="ro-RO"/>
          </a:p>
        </p:txBody>
      </p:sp>
    </p:spTree>
    <p:extLst>
      <p:ext uri="{BB962C8B-B14F-4D97-AF65-F5344CB8AC3E}">
        <p14:creationId xmlns:p14="http://schemas.microsoft.com/office/powerpoint/2010/main" val="24501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13</a:t>
            </a:fld>
            <a:endParaRPr lang="ro-RO"/>
          </a:p>
        </p:txBody>
      </p:sp>
    </p:spTree>
    <p:extLst>
      <p:ext uri="{BB962C8B-B14F-4D97-AF65-F5344CB8AC3E}">
        <p14:creationId xmlns:p14="http://schemas.microsoft.com/office/powerpoint/2010/main" val="323181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14</a:t>
            </a:fld>
            <a:endParaRPr lang="ro-RO"/>
          </a:p>
        </p:txBody>
      </p:sp>
    </p:spTree>
    <p:extLst>
      <p:ext uri="{BB962C8B-B14F-4D97-AF65-F5344CB8AC3E}">
        <p14:creationId xmlns:p14="http://schemas.microsoft.com/office/powerpoint/2010/main" val="382600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15</a:t>
            </a:fld>
            <a:endParaRPr lang="ro-RO"/>
          </a:p>
        </p:txBody>
      </p:sp>
    </p:spTree>
    <p:extLst>
      <p:ext uri="{BB962C8B-B14F-4D97-AF65-F5344CB8AC3E}">
        <p14:creationId xmlns:p14="http://schemas.microsoft.com/office/powerpoint/2010/main" val="29031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17</a:t>
            </a:fld>
            <a:endParaRPr lang="ro-RO"/>
          </a:p>
        </p:txBody>
      </p:sp>
    </p:spTree>
    <p:extLst>
      <p:ext uri="{BB962C8B-B14F-4D97-AF65-F5344CB8AC3E}">
        <p14:creationId xmlns:p14="http://schemas.microsoft.com/office/powerpoint/2010/main" val="937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20</a:t>
            </a:fld>
            <a:endParaRPr lang="ro-RO"/>
          </a:p>
        </p:txBody>
      </p:sp>
    </p:spTree>
    <p:extLst>
      <p:ext uri="{BB962C8B-B14F-4D97-AF65-F5344CB8AC3E}">
        <p14:creationId xmlns:p14="http://schemas.microsoft.com/office/powerpoint/2010/main" val="267139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AF275EF-5CE7-4AA5-AAC6-BEBE96F3D51C}" type="slidenum">
              <a:rPr lang="ro-RO" smtClean="0"/>
              <a:pPr/>
              <a:t>‹#›</a:t>
            </a:fld>
            <a:endParaRPr lang="ro-RO"/>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5EBE1-08B6-4F88-9E66-7179EABAD3C2}" type="datetimeFigureOut">
              <a:rPr lang="ro-RO" smtClean="0"/>
              <a:pPr/>
              <a:t>14.02.2024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815EBE1-08B6-4F88-9E66-7179EABAD3C2}" type="datetimeFigureOut">
              <a:rPr lang="ro-RO" smtClean="0"/>
              <a:pPr/>
              <a:t>14.02.2024</a:t>
            </a:fld>
            <a:endParaRPr lang="ro-RO"/>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o-RO"/>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AF275EF-5CE7-4AA5-AAC6-BEBE96F3D51C}" type="slidenum">
              <a:rPr lang="ro-RO" smtClean="0"/>
              <a:pPr/>
              <a:t>‹#›</a:t>
            </a:fld>
            <a:endParaRPr lang="ro-RO"/>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radea.ro/urbanism/eliberare-acte-de-urbanism-onlin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radea.ro/harta-orasului/" TargetMode="External"/><Relationship Id="rId2" Type="http://schemas.openxmlformats.org/officeDocument/2006/relationships/hyperlink" Target="https://oradea.ro/urbanism/g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RAPORT DE ACTIVITATE 2023 </a:t>
            </a:r>
            <a:endParaRPr lang="ro-RO" sz="4800" dirty="0"/>
          </a:p>
        </p:txBody>
      </p:sp>
      <p:sp>
        <p:nvSpPr>
          <p:cNvPr id="3" name="Subtitle 2"/>
          <p:cNvSpPr>
            <a:spLocks noGrp="1"/>
          </p:cNvSpPr>
          <p:nvPr>
            <p:ph type="subTitle" idx="1"/>
          </p:nvPr>
        </p:nvSpPr>
        <p:spPr/>
        <p:txBody>
          <a:bodyPr/>
          <a:lstStyle/>
          <a:p>
            <a:r>
              <a:rPr lang="ro-RO" dirty="0" smtClean="0"/>
              <a:t>DIRECȚIA</a:t>
            </a:r>
            <a:r>
              <a:rPr lang="en-US" dirty="0" smtClean="0"/>
              <a:t> </a:t>
            </a:r>
            <a:r>
              <a:rPr lang="ro-RO" dirty="0" smtClean="0"/>
              <a:t> </a:t>
            </a:r>
            <a:r>
              <a:rPr lang="en-US" dirty="0" smtClean="0"/>
              <a:t>ARHITECT </a:t>
            </a:r>
            <a:r>
              <a:rPr lang="en-US" dirty="0"/>
              <a:t>ȘEF</a:t>
            </a:r>
            <a:endParaRPr lang="ro-RO" dirty="0"/>
          </a:p>
        </p:txBody>
      </p:sp>
      <p:pic>
        <p:nvPicPr>
          <p:cNvPr id="5" name="Picture 4"/>
          <p:cNvPicPr>
            <a:picLocks noChangeAspect="1"/>
          </p:cNvPicPr>
          <p:nvPr/>
        </p:nvPicPr>
        <p:blipFill>
          <a:blip r:embed="rId2"/>
          <a:stretch>
            <a:fillRect/>
          </a:stretch>
        </p:blipFill>
        <p:spPr>
          <a:xfrm>
            <a:off x="2667000" y="28284"/>
            <a:ext cx="3581400" cy="2916729"/>
          </a:xfrm>
          <a:prstGeom prst="rect">
            <a:avLst/>
          </a:prstGeom>
        </p:spPr>
      </p:pic>
    </p:spTree>
    <p:extLst>
      <p:ext uri="{BB962C8B-B14F-4D97-AF65-F5344CB8AC3E}">
        <p14:creationId xmlns:p14="http://schemas.microsoft.com/office/powerpoint/2010/main" val="120490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305800" cy="1600200"/>
          </a:xfrm>
        </p:spPr>
        <p:txBody>
          <a:bodyPr>
            <a:noAutofit/>
          </a:bodyPr>
          <a:lstStyle/>
          <a:p>
            <a:pPr indent="449580" algn="just">
              <a:lnSpc>
                <a:spcPct val="125000"/>
              </a:lnSpc>
              <a:spcAft>
                <a:spcPts val="900"/>
              </a:spcAft>
            </a:pPr>
            <a: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kumimoji="0" lang="en-US" sz="1200" b="0" i="0" u="none" strike="noStrike" kern="1200" cap="none" spc="0" normalizeH="0" baseline="0" noProof="0" dirty="0">
                <a:ln>
                  <a:noFill/>
                </a:ln>
                <a:solidFill>
                  <a:prstClr val="black">
                    <a:lumMod val="85000"/>
                    <a:lumOff val="15000"/>
                  </a:prstClr>
                </a:solidFill>
                <a:effectLst/>
                <a:uLnTx/>
                <a:uFillTx/>
                <a:latin typeface="Impact"/>
                <a:ea typeface="+mj-ea"/>
                <a:cs typeface="+mj-cs"/>
              </a:rPr>
              <a:t>	</a:t>
            </a:r>
            <a:r>
              <a:rPr kumimoji="0" lang="pt-PT"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Astfel: certificatele de urbanism emise în regim de urgenta reprezinta 28,11 % din numarul total de certificate, ceea ce inseamna numeric o crestere de aproximativ 300 de astfel de acte;  autorizatiile de construire 32,96 % din totalul autorizatiilor, ceea ce inseamna o crestere în procente de peste 7%, iar numeric peste 130 de acte.</a:t>
            </a:r>
            <a:r>
              <a:rPr kumimoji="0" lang="en-US"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
            </a:r>
            <a:br>
              <a:rPr kumimoji="0" lang="en-US"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pt-PT"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Aproximativ la jumătatea anului 2021, am început să emitem certificate de urbanism online.</a:t>
            </a:r>
            <a:r>
              <a:rPr kumimoji="0" lang="en-US"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t/>
            </a:r>
            <a:br>
              <a:rPr kumimoji="0" lang="en-US"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pt-PT" sz="1200" i="0" u="none" strike="noStrike" kern="14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In anul 2023 am emis 544 certificate online eliberate pentru cladiri, 33 pentru rețele și 32 pentru publicitate, în total 609 deastfel de acte ceea ce reprezinta 11,07% din nr. total de certificate si o usoara crestere ( aproximativ 1%), fata de anul trecut.</a:t>
            </a:r>
            <a:endParaRPr lang="ro-RO" sz="18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9486963"/>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746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543800" cy="1143000"/>
          </a:xfrm>
        </p:spPr>
        <p:txBody>
          <a:bodyPr>
            <a:normAutofit fontScale="90000"/>
          </a:bodyPr>
          <a:lstStyle/>
          <a:p>
            <a:pPr algn="ctr"/>
            <a:r>
              <a:rPr lang="en-US" sz="3000" dirty="0"/>
              <a:t>	</a:t>
            </a:r>
            <a:r>
              <a:rPr lang="en-US" sz="3000" dirty="0" err="1"/>
              <a:t>Cereri</a:t>
            </a:r>
            <a:r>
              <a:rPr lang="en-US" sz="3000" dirty="0"/>
              <a:t>  </a:t>
            </a:r>
            <a:r>
              <a:rPr lang="en-US" sz="3000" dirty="0" err="1"/>
              <a:t>înregistrate</a:t>
            </a:r>
            <a:r>
              <a:rPr lang="en-US" sz="3000" dirty="0"/>
              <a:t> – </a:t>
            </a:r>
            <a:r>
              <a:rPr lang="en-US" sz="3000" dirty="0" err="1"/>
              <a:t>pe</a:t>
            </a:r>
            <a:r>
              <a:rPr lang="en-US" sz="3000" dirty="0"/>
              <a:t> </a:t>
            </a:r>
            <a:r>
              <a:rPr lang="en-US" sz="3000" dirty="0" err="1"/>
              <a:t>tipuri</a:t>
            </a:r>
            <a:r>
              <a:rPr lang="en-US" sz="3000" dirty="0"/>
              <a:t> de </a:t>
            </a:r>
            <a:r>
              <a:rPr lang="en-US" sz="3000" dirty="0" err="1"/>
              <a:t>categorii</a:t>
            </a:r>
            <a:r>
              <a:rPr lang="en-US" sz="3000" dirty="0"/>
              <a:t> -</a:t>
            </a:r>
            <a:br>
              <a:rPr lang="en-US" sz="3000" dirty="0"/>
            </a:br>
            <a:r>
              <a:rPr lang="en-US" sz="3000" dirty="0" err="1"/>
              <a:t>Compartiment</a:t>
            </a:r>
            <a:r>
              <a:rPr lang="en-US" sz="3000" dirty="0"/>
              <a:t> </a:t>
            </a:r>
            <a:r>
              <a:rPr lang="en-US" sz="3000" dirty="0" err="1"/>
              <a:t>Finalizări</a:t>
            </a:r>
            <a:r>
              <a:rPr lang="en-US" sz="3000" dirty="0"/>
              <a:t> </a:t>
            </a:r>
            <a:r>
              <a:rPr lang="en-US" sz="3000" dirty="0" err="1"/>
              <a:t>Construcții</a:t>
            </a:r>
            <a:endParaRPr lang="ro-RO" sz="3000" dirty="0"/>
          </a:p>
        </p:txBody>
      </p:sp>
      <p:graphicFrame>
        <p:nvGraphicFramePr>
          <p:cNvPr id="8" name="Content Placeholder 7">
            <a:extLst>
              <a:ext uri="{FF2B5EF4-FFF2-40B4-BE49-F238E27FC236}">
                <a16:creationId xmlns:a16="http://schemas.microsoft.com/office/drawing/2014/main" id="{064CC047-DD17-6A86-8546-D758CA55C3DC}"/>
              </a:ext>
            </a:extLst>
          </p:cNvPr>
          <p:cNvGraphicFramePr>
            <a:graphicFrameLocks noGrp="1"/>
          </p:cNvGraphicFramePr>
          <p:nvPr>
            <p:ph idx="1"/>
            <p:extLst>
              <p:ext uri="{D42A27DB-BD31-4B8C-83A1-F6EECF244321}">
                <p14:modId xmlns:p14="http://schemas.microsoft.com/office/powerpoint/2010/main" val="1963077165"/>
              </p:ext>
            </p:extLst>
          </p:nvPr>
        </p:nvGraphicFramePr>
        <p:xfrm>
          <a:off x="762000" y="685800"/>
          <a:ext cx="7543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50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848600" cy="533400"/>
          </a:xfrm>
        </p:spPr>
        <p:txBody>
          <a:bodyPr>
            <a:normAutofit/>
          </a:bodyPr>
          <a:lstStyle/>
          <a:p>
            <a:pPr algn="ctr"/>
            <a:r>
              <a:rPr lang="en-US" sz="2000" dirty="0" err="1"/>
              <a:t>Situația</a:t>
            </a:r>
            <a:r>
              <a:rPr lang="en-US" sz="2000" dirty="0"/>
              <a:t> </a:t>
            </a:r>
            <a:r>
              <a:rPr lang="en-US" sz="2000" dirty="0" err="1"/>
              <a:t>cererilor</a:t>
            </a:r>
            <a:r>
              <a:rPr lang="en-US" sz="2000" dirty="0"/>
              <a:t> </a:t>
            </a:r>
            <a:r>
              <a:rPr lang="en-US" sz="2000" dirty="0" err="1"/>
              <a:t>înregistrate</a:t>
            </a:r>
            <a:r>
              <a:rPr lang="en-US" sz="2000" dirty="0"/>
              <a:t>, pe </a:t>
            </a:r>
            <a:r>
              <a:rPr lang="en-US" sz="2000" dirty="0" err="1"/>
              <a:t>tipuri</a:t>
            </a:r>
            <a:r>
              <a:rPr lang="en-US" sz="2000" dirty="0"/>
              <a:t> de </a:t>
            </a:r>
            <a:r>
              <a:rPr lang="en-US" sz="2000" dirty="0" err="1"/>
              <a:t>acte</a:t>
            </a:r>
            <a:r>
              <a:rPr lang="en-US" sz="2000" dirty="0"/>
              <a:t> </a:t>
            </a:r>
            <a:r>
              <a:rPr lang="en-US" sz="2000" dirty="0" err="1"/>
              <a:t>prezentată</a:t>
            </a:r>
            <a:r>
              <a:rPr lang="en-US" sz="2000" dirty="0"/>
              <a:t> </a:t>
            </a:r>
            <a:r>
              <a:rPr lang="en-US" sz="2000" dirty="0" err="1"/>
              <a:t>și</a:t>
            </a:r>
            <a:r>
              <a:rPr lang="en-US" sz="2000" dirty="0"/>
              <a:t> în </a:t>
            </a:r>
            <a:r>
              <a:rPr lang="en-US" sz="2000" dirty="0" err="1"/>
              <a:t>tabel</a:t>
            </a:r>
            <a:endParaRPr lang="ro-RO"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0638249"/>
              </p:ext>
            </p:extLst>
          </p:nvPr>
        </p:nvGraphicFramePr>
        <p:xfrm>
          <a:off x="762000" y="533396"/>
          <a:ext cx="7772400" cy="4303581"/>
        </p:xfrm>
        <a:graphic>
          <a:graphicData uri="http://schemas.openxmlformats.org/drawingml/2006/table">
            <a:tbl>
              <a:tblPr firstRow="1" firstCol="1" bandRow="1">
                <a:tableStyleId>{BC89EF96-8CEA-46FF-86C4-4CE0E7609802}</a:tableStyleId>
              </a:tblPr>
              <a:tblGrid>
                <a:gridCol w="5024582">
                  <a:extLst>
                    <a:ext uri="{9D8B030D-6E8A-4147-A177-3AD203B41FA5}">
                      <a16:colId xmlns:a16="http://schemas.microsoft.com/office/drawing/2014/main" val="20000"/>
                    </a:ext>
                  </a:extLst>
                </a:gridCol>
                <a:gridCol w="2747818">
                  <a:extLst>
                    <a:ext uri="{9D8B030D-6E8A-4147-A177-3AD203B41FA5}">
                      <a16:colId xmlns:a16="http://schemas.microsoft.com/office/drawing/2014/main" val="20001"/>
                    </a:ext>
                  </a:extLst>
                </a:gridCol>
              </a:tblGrid>
              <a:tr h="467456">
                <a:tc>
                  <a:txBody>
                    <a:bodyPr/>
                    <a:lstStyle/>
                    <a:p>
                      <a:pPr marL="0" marR="0" algn="ctr">
                        <a:lnSpc>
                          <a:spcPct val="150000"/>
                        </a:lnSpc>
                        <a:spcBef>
                          <a:spcPts val="0"/>
                        </a:spcBef>
                        <a:spcAft>
                          <a:spcPts val="900"/>
                        </a:spcAft>
                      </a:pPr>
                      <a:r>
                        <a:rPr lang="pt-PT" sz="1200" b="1" kern="1400" dirty="0">
                          <a:effectLst/>
                        </a:rPr>
                        <a:t>Tip de cerere</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pt-PT" sz="1200" b="1" kern="1400" dirty="0">
                          <a:effectLst/>
                        </a:rPr>
                        <a:t>Nr.  cereri  inregistrate</a:t>
                      </a:r>
                      <a:endParaRPr lang="ro-RO" sz="1200" b="1" kern="1400" dirty="0">
                        <a:solidFill>
                          <a:srgbClr val="000000"/>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0"/>
                  </a:ext>
                </a:extLst>
              </a:tr>
              <a:tr h="442855">
                <a:tc>
                  <a:txBody>
                    <a:bodyPr/>
                    <a:lstStyle/>
                    <a:p>
                      <a:pPr marL="0" marR="0" algn="l">
                        <a:lnSpc>
                          <a:spcPct val="150000"/>
                        </a:lnSpc>
                        <a:spcBef>
                          <a:spcPts val="0"/>
                        </a:spcBef>
                        <a:spcAft>
                          <a:spcPts val="900"/>
                        </a:spcAft>
                      </a:pPr>
                      <a:r>
                        <a:rPr lang="pt-PT" sz="1200" b="1" kern="1400" dirty="0">
                          <a:effectLst/>
                        </a:rPr>
                        <a:t>Regularizarea taxei de autorizare + ALF (Persoane fizice/juridice)</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1905</a:t>
                      </a:r>
                    </a:p>
                  </a:txBody>
                  <a:tcPr marL="9525" marR="9525" marT="9525" marB="0" anchor="ctr"/>
                </a:tc>
                <a:extLst>
                  <a:ext uri="{0D108BD9-81ED-4DB2-BD59-A6C34878D82A}">
                    <a16:rowId xmlns:a16="http://schemas.microsoft.com/office/drawing/2014/main" val="10001"/>
                  </a:ext>
                </a:extLst>
              </a:tr>
              <a:tr h="420822">
                <a:tc>
                  <a:txBody>
                    <a:bodyPr/>
                    <a:lstStyle/>
                    <a:p>
                      <a:pPr marL="0" marR="0" algn="l">
                        <a:lnSpc>
                          <a:spcPct val="150000"/>
                        </a:lnSpc>
                        <a:spcBef>
                          <a:spcPts val="0"/>
                        </a:spcBef>
                        <a:spcAft>
                          <a:spcPts val="900"/>
                        </a:spcAft>
                      </a:pPr>
                      <a:r>
                        <a:rPr lang="pt-PT" sz="1200" b="1" kern="1400" dirty="0">
                          <a:effectLst/>
                        </a:rPr>
                        <a:t>Certificate de atestare a edificarii constructiilor</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1033</a:t>
                      </a:r>
                    </a:p>
                  </a:txBody>
                  <a:tcPr marL="9525" marR="9525" marT="9525" marB="0" anchor="ctr"/>
                </a:tc>
                <a:extLst>
                  <a:ext uri="{0D108BD9-81ED-4DB2-BD59-A6C34878D82A}">
                    <a16:rowId xmlns:a16="http://schemas.microsoft.com/office/drawing/2014/main" val="10002"/>
                  </a:ext>
                </a:extLst>
              </a:tr>
              <a:tr h="420822">
                <a:tc>
                  <a:txBody>
                    <a:bodyPr/>
                    <a:lstStyle/>
                    <a:p>
                      <a:pPr marL="0" marR="0" algn="l">
                        <a:lnSpc>
                          <a:spcPct val="150000"/>
                        </a:lnSpc>
                        <a:spcBef>
                          <a:spcPts val="0"/>
                        </a:spcBef>
                        <a:spcAft>
                          <a:spcPts val="900"/>
                        </a:spcAft>
                      </a:pPr>
                      <a:r>
                        <a:rPr lang="pt-PT" sz="1200" b="1" kern="1400" dirty="0">
                          <a:effectLst/>
                        </a:rPr>
                        <a:t>Certificate de radiere a constructiilor</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147</a:t>
                      </a:r>
                    </a:p>
                  </a:txBody>
                  <a:tcPr marL="9525" marR="9525" marT="9525" marB="0" anchor="ctr"/>
                </a:tc>
                <a:extLst>
                  <a:ext uri="{0D108BD9-81ED-4DB2-BD59-A6C34878D82A}">
                    <a16:rowId xmlns:a16="http://schemas.microsoft.com/office/drawing/2014/main" val="10003"/>
                  </a:ext>
                </a:extLst>
              </a:tr>
              <a:tr h="420822">
                <a:tc>
                  <a:txBody>
                    <a:bodyPr/>
                    <a:lstStyle/>
                    <a:p>
                      <a:pPr marL="0" marR="0" algn="l">
                        <a:lnSpc>
                          <a:spcPct val="150000"/>
                        </a:lnSpc>
                        <a:spcBef>
                          <a:spcPts val="0"/>
                        </a:spcBef>
                        <a:spcAft>
                          <a:spcPts val="900"/>
                        </a:spcAft>
                      </a:pPr>
                      <a:r>
                        <a:rPr lang="en-US" sz="1200" b="1" kern="1400" dirty="0" err="1">
                          <a:effectLst/>
                        </a:rPr>
                        <a:t>Adeverinte</a:t>
                      </a:r>
                      <a:r>
                        <a:rPr lang="en-US" sz="1200" b="1" kern="1400" dirty="0">
                          <a:effectLst/>
                        </a:rPr>
                        <a:t> </a:t>
                      </a:r>
                      <a:r>
                        <a:rPr lang="en-US" sz="1200" b="1" kern="1400" dirty="0" err="1">
                          <a:effectLst/>
                        </a:rPr>
                        <a:t>intravilan</a:t>
                      </a:r>
                      <a:r>
                        <a:rPr lang="en-US" sz="1200" b="1" kern="1400" dirty="0">
                          <a:effectLst/>
                        </a:rPr>
                        <a:t>/</a:t>
                      </a:r>
                      <a:r>
                        <a:rPr lang="en-US" sz="1200" b="1" kern="1400" dirty="0" err="1">
                          <a:effectLst/>
                        </a:rPr>
                        <a:t>extravilan</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a:solidFill>
                            <a:srgbClr val="000000"/>
                          </a:solidFill>
                          <a:effectLst/>
                          <a:latin typeface="Arial" panose="020B0604020202020204" pitchFamily="34" charset="0"/>
                        </a:rPr>
                        <a:t>110</a:t>
                      </a:r>
                    </a:p>
                  </a:txBody>
                  <a:tcPr marL="9525" marR="9525" marT="9525" marB="0" anchor="ctr"/>
                </a:tc>
                <a:extLst>
                  <a:ext uri="{0D108BD9-81ED-4DB2-BD59-A6C34878D82A}">
                    <a16:rowId xmlns:a16="http://schemas.microsoft.com/office/drawing/2014/main" val="10004"/>
                  </a:ext>
                </a:extLst>
              </a:tr>
              <a:tr h="420822">
                <a:tc>
                  <a:txBody>
                    <a:bodyPr/>
                    <a:lstStyle/>
                    <a:p>
                      <a:pPr marL="0" marR="0" algn="l">
                        <a:lnSpc>
                          <a:spcPct val="150000"/>
                        </a:lnSpc>
                        <a:spcBef>
                          <a:spcPts val="0"/>
                        </a:spcBef>
                        <a:spcAft>
                          <a:spcPts val="900"/>
                        </a:spcAft>
                      </a:pPr>
                      <a:r>
                        <a:rPr lang="pt-PT" sz="1200" b="1" kern="1400" dirty="0">
                          <a:effectLst/>
                        </a:rPr>
                        <a:t>Certificate nomenclatura stradala si adresa</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2309</a:t>
                      </a:r>
                    </a:p>
                  </a:txBody>
                  <a:tcPr marL="9525" marR="9525" marT="9525" marB="0" anchor="ctr"/>
                </a:tc>
                <a:extLst>
                  <a:ext uri="{0D108BD9-81ED-4DB2-BD59-A6C34878D82A}">
                    <a16:rowId xmlns:a16="http://schemas.microsoft.com/office/drawing/2014/main" val="10005"/>
                  </a:ext>
                </a:extLst>
              </a:tr>
              <a:tr h="447516">
                <a:tc>
                  <a:txBody>
                    <a:bodyPr/>
                    <a:lstStyle/>
                    <a:p>
                      <a:pPr marL="0" marR="0" algn="l">
                        <a:lnSpc>
                          <a:spcPct val="150000"/>
                        </a:lnSpc>
                        <a:spcBef>
                          <a:spcPts val="0"/>
                        </a:spcBef>
                        <a:spcAft>
                          <a:spcPts val="900"/>
                        </a:spcAft>
                      </a:pPr>
                      <a:r>
                        <a:rPr lang="pt-PT" sz="1200" b="1" kern="1400" dirty="0">
                          <a:effectLst/>
                        </a:rPr>
                        <a:t>Cereri, adrese, note interne, contestatii</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512</a:t>
                      </a:r>
                    </a:p>
                  </a:txBody>
                  <a:tcPr marL="9525" marR="9525" marT="9525" marB="0" anchor="ctr"/>
                </a:tc>
                <a:extLst>
                  <a:ext uri="{0D108BD9-81ED-4DB2-BD59-A6C34878D82A}">
                    <a16:rowId xmlns:a16="http://schemas.microsoft.com/office/drawing/2014/main" val="10007"/>
                  </a:ext>
                </a:extLst>
              </a:tr>
              <a:tr h="420822">
                <a:tc>
                  <a:txBody>
                    <a:bodyPr/>
                    <a:lstStyle/>
                    <a:p>
                      <a:pPr marL="0" marR="0" algn="l">
                        <a:lnSpc>
                          <a:spcPct val="150000"/>
                        </a:lnSpc>
                        <a:spcBef>
                          <a:spcPts val="0"/>
                        </a:spcBef>
                        <a:spcAft>
                          <a:spcPts val="900"/>
                        </a:spcAft>
                      </a:pPr>
                      <a:r>
                        <a:rPr lang="en-US" sz="1200" b="1" kern="1400">
                          <a:effectLst/>
                        </a:rPr>
                        <a:t>Instiintari incepere lucrari</a:t>
                      </a:r>
                      <a:endParaRPr lang="ro-RO" sz="1200" b="1" kern="140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1214</a:t>
                      </a:r>
                    </a:p>
                  </a:txBody>
                  <a:tcPr marL="9525" marR="9525" marT="9525" marB="0" anchor="ctr"/>
                </a:tc>
                <a:extLst>
                  <a:ext uri="{0D108BD9-81ED-4DB2-BD59-A6C34878D82A}">
                    <a16:rowId xmlns:a16="http://schemas.microsoft.com/office/drawing/2014/main" val="10008"/>
                  </a:ext>
                </a:extLst>
              </a:tr>
              <a:tr h="420822">
                <a:tc>
                  <a:txBody>
                    <a:bodyPr/>
                    <a:lstStyle/>
                    <a:p>
                      <a:pPr marL="0" marR="0" algn="l">
                        <a:lnSpc>
                          <a:spcPct val="150000"/>
                        </a:lnSpc>
                        <a:spcBef>
                          <a:spcPts val="0"/>
                        </a:spcBef>
                        <a:spcAft>
                          <a:spcPts val="900"/>
                        </a:spcAft>
                      </a:pPr>
                      <a:r>
                        <a:rPr lang="en-US" sz="1200" b="1" kern="1400" dirty="0" err="1">
                          <a:effectLst/>
                        </a:rPr>
                        <a:t>Instiintari</a:t>
                      </a:r>
                      <a:r>
                        <a:rPr lang="en-US" sz="1200" b="1" kern="1400" dirty="0">
                          <a:effectLst/>
                        </a:rPr>
                        <a:t> </a:t>
                      </a:r>
                      <a:r>
                        <a:rPr lang="en-US" sz="1200" b="1" kern="1400" dirty="0" err="1">
                          <a:effectLst/>
                        </a:rPr>
                        <a:t>finalizare</a:t>
                      </a:r>
                      <a:r>
                        <a:rPr lang="en-US" sz="1200" b="1" kern="1400" dirty="0">
                          <a:effectLst/>
                        </a:rPr>
                        <a:t> lucrari</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1694</a:t>
                      </a:r>
                    </a:p>
                  </a:txBody>
                  <a:tcPr marL="9525" marR="9525" marT="9525" marB="0" anchor="ctr"/>
                </a:tc>
                <a:extLst>
                  <a:ext uri="{0D108BD9-81ED-4DB2-BD59-A6C34878D82A}">
                    <a16:rowId xmlns:a16="http://schemas.microsoft.com/office/drawing/2014/main" val="10009"/>
                  </a:ext>
                </a:extLst>
              </a:tr>
              <a:tr h="420822">
                <a:tc>
                  <a:txBody>
                    <a:bodyPr/>
                    <a:lstStyle/>
                    <a:p>
                      <a:pPr marL="0" marR="0" algn="l">
                        <a:lnSpc>
                          <a:spcPct val="150000"/>
                        </a:lnSpc>
                        <a:spcBef>
                          <a:spcPts val="0"/>
                        </a:spcBef>
                        <a:spcAft>
                          <a:spcPts val="900"/>
                        </a:spcAft>
                      </a:pPr>
                      <a:r>
                        <a:rPr lang="en-US" sz="1200" b="1" kern="1400" dirty="0" err="1">
                          <a:effectLst/>
                        </a:rPr>
                        <a:t>Invitatii</a:t>
                      </a:r>
                      <a:r>
                        <a:rPr lang="en-US" sz="1200" b="1" kern="1400" dirty="0">
                          <a:effectLst/>
                        </a:rPr>
                        <a:t> + </a:t>
                      </a:r>
                      <a:r>
                        <a:rPr lang="en-US" sz="1200" b="1" kern="1400" dirty="0" err="1">
                          <a:effectLst/>
                        </a:rPr>
                        <a:t>somatii</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fontAlgn="ctr"/>
                      <a:r>
                        <a:rPr lang="en-US" sz="1000" b="1" i="0" u="none" strike="noStrike" dirty="0">
                          <a:solidFill>
                            <a:srgbClr val="000000"/>
                          </a:solidFill>
                          <a:effectLst/>
                          <a:latin typeface="Arial" panose="020B0604020202020204" pitchFamily="34" charset="0"/>
                        </a:rPr>
                        <a:t>2513</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8953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just"/>
            <a:r>
              <a:rPr lang="en-US" sz="3000" dirty="0"/>
              <a:t>	</a:t>
            </a:r>
            <a:r>
              <a:rPr lang="en-US" sz="2000" dirty="0" err="1"/>
              <a:t>Acte</a:t>
            </a:r>
            <a:r>
              <a:rPr lang="en-US" sz="2000" dirty="0"/>
              <a:t> </a:t>
            </a:r>
            <a:r>
              <a:rPr lang="en-US" sz="2000" dirty="0" err="1"/>
              <a:t>emise</a:t>
            </a:r>
            <a:r>
              <a:rPr lang="en-US" sz="2000" dirty="0"/>
              <a:t> de </a:t>
            </a:r>
            <a:r>
              <a:rPr lang="en-US" sz="2000" dirty="0" err="1"/>
              <a:t>către</a:t>
            </a:r>
            <a:r>
              <a:rPr lang="en-US" sz="2000" dirty="0"/>
              <a:t> </a:t>
            </a:r>
            <a:r>
              <a:rPr lang="en-US" sz="2000" dirty="0" err="1"/>
              <a:t>Compartimentul</a:t>
            </a:r>
            <a:r>
              <a:rPr lang="en-US" sz="2000" dirty="0"/>
              <a:t> </a:t>
            </a:r>
            <a:r>
              <a:rPr lang="en-US" sz="2000" dirty="0" err="1"/>
              <a:t>Finalizări</a:t>
            </a:r>
            <a:r>
              <a:rPr lang="en-US" sz="2000" dirty="0"/>
              <a:t> </a:t>
            </a:r>
            <a:r>
              <a:rPr lang="en-US" sz="2000" dirty="0" err="1"/>
              <a:t>Construcții</a:t>
            </a:r>
            <a:r>
              <a:rPr lang="en-US" sz="2000" dirty="0"/>
              <a:t>. </a:t>
            </a:r>
            <a:endParaRPr lang="ro-RO" sz="2000" dirty="0"/>
          </a:p>
        </p:txBody>
      </p:sp>
      <p:graphicFrame>
        <p:nvGraphicFramePr>
          <p:cNvPr id="5" name="Object 4"/>
          <p:cNvGraphicFramePr>
            <a:graphicFrameLocks noGrp="1"/>
          </p:cNvGraphicFramePr>
          <p:nvPr>
            <p:ph idx="1"/>
            <p:extLst>
              <p:ext uri="{D42A27DB-BD31-4B8C-83A1-F6EECF244321}">
                <p14:modId xmlns:p14="http://schemas.microsoft.com/office/powerpoint/2010/main" val="1479091520"/>
              </p:ext>
            </p:extLst>
          </p:nvPr>
        </p:nvGraphicFramePr>
        <p:xfrm>
          <a:off x="609600" y="685800"/>
          <a:ext cx="7848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14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543800" cy="457200"/>
          </a:xfrm>
        </p:spPr>
        <p:txBody>
          <a:bodyPr>
            <a:normAutofit/>
          </a:bodyPr>
          <a:lstStyle/>
          <a:p>
            <a:pPr algn="ctr"/>
            <a:r>
              <a:rPr lang="en-US" sz="2000" dirty="0" err="1"/>
              <a:t>Dinamica</a:t>
            </a:r>
            <a:r>
              <a:rPr lang="en-US" sz="2000" dirty="0"/>
              <a:t> </a:t>
            </a:r>
            <a:r>
              <a:rPr lang="en-US" sz="2000" dirty="0" err="1"/>
              <a:t>actelor</a:t>
            </a:r>
            <a:r>
              <a:rPr lang="en-US" sz="2000" dirty="0"/>
              <a:t> </a:t>
            </a:r>
            <a:r>
              <a:rPr lang="en-US" sz="2000" dirty="0" err="1"/>
              <a:t>emise</a:t>
            </a:r>
            <a:r>
              <a:rPr lang="en-US" sz="2000" dirty="0"/>
              <a:t> de </a:t>
            </a:r>
            <a:r>
              <a:rPr lang="en-US" sz="2000" dirty="0" err="1"/>
              <a:t>către</a:t>
            </a:r>
            <a:r>
              <a:rPr lang="en-US" sz="2000" dirty="0"/>
              <a:t> </a:t>
            </a:r>
            <a:r>
              <a:rPr lang="en-US" sz="2000" dirty="0" err="1"/>
              <a:t>Compartimentul</a:t>
            </a:r>
            <a:r>
              <a:rPr lang="en-US" sz="2000" dirty="0"/>
              <a:t> </a:t>
            </a:r>
            <a:r>
              <a:rPr lang="en-US" sz="2000" dirty="0" err="1"/>
              <a:t>Finalizări</a:t>
            </a:r>
            <a:r>
              <a:rPr lang="en-US" sz="2000" dirty="0"/>
              <a:t> </a:t>
            </a:r>
            <a:r>
              <a:rPr lang="en-US" sz="2000" dirty="0" err="1"/>
              <a:t>Construcții</a:t>
            </a:r>
            <a:endParaRPr lang="ro-RO"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599228"/>
              </p:ext>
            </p:extLst>
          </p:nvPr>
        </p:nvGraphicFramePr>
        <p:xfrm>
          <a:off x="838200" y="838198"/>
          <a:ext cx="7543801" cy="3962403"/>
        </p:xfrm>
        <a:graphic>
          <a:graphicData uri="http://schemas.openxmlformats.org/drawingml/2006/table">
            <a:tbl>
              <a:tblPr firstRow="1" firstCol="1" bandRow="1">
                <a:tableStyleId>{BC89EF96-8CEA-46FF-86C4-4CE0E7609802}</a:tableStyleId>
              </a:tblPr>
              <a:tblGrid>
                <a:gridCol w="662661">
                  <a:extLst>
                    <a:ext uri="{9D8B030D-6E8A-4147-A177-3AD203B41FA5}">
                      <a16:colId xmlns:a16="http://schemas.microsoft.com/office/drawing/2014/main" val="20000"/>
                    </a:ext>
                  </a:extLst>
                </a:gridCol>
                <a:gridCol w="1160022">
                  <a:extLst>
                    <a:ext uri="{9D8B030D-6E8A-4147-A177-3AD203B41FA5}">
                      <a16:colId xmlns:a16="http://schemas.microsoft.com/office/drawing/2014/main" val="20001"/>
                    </a:ext>
                  </a:extLst>
                </a:gridCol>
                <a:gridCol w="1206101">
                  <a:extLst>
                    <a:ext uri="{9D8B030D-6E8A-4147-A177-3AD203B41FA5}">
                      <a16:colId xmlns:a16="http://schemas.microsoft.com/office/drawing/2014/main" val="20002"/>
                    </a:ext>
                  </a:extLst>
                </a:gridCol>
                <a:gridCol w="1001305">
                  <a:extLst>
                    <a:ext uri="{9D8B030D-6E8A-4147-A177-3AD203B41FA5}">
                      <a16:colId xmlns:a16="http://schemas.microsoft.com/office/drawing/2014/main" val="20003"/>
                    </a:ext>
                  </a:extLst>
                </a:gridCol>
                <a:gridCol w="1015202">
                  <a:extLst>
                    <a:ext uri="{9D8B030D-6E8A-4147-A177-3AD203B41FA5}">
                      <a16:colId xmlns:a16="http://schemas.microsoft.com/office/drawing/2014/main" val="20004"/>
                    </a:ext>
                  </a:extLst>
                </a:gridCol>
                <a:gridCol w="974509">
                  <a:extLst>
                    <a:ext uri="{9D8B030D-6E8A-4147-A177-3AD203B41FA5}">
                      <a16:colId xmlns:a16="http://schemas.microsoft.com/office/drawing/2014/main" val="20005"/>
                    </a:ext>
                  </a:extLst>
                </a:gridCol>
                <a:gridCol w="1015668">
                  <a:extLst>
                    <a:ext uri="{9D8B030D-6E8A-4147-A177-3AD203B41FA5}">
                      <a16:colId xmlns:a16="http://schemas.microsoft.com/office/drawing/2014/main" val="20006"/>
                    </a:ext>
                  </a:extLst>
                </a:gridCol>
                <a:gridCol w="508333">
                  <a:extLst>
                    <a:ext uri="{9D8B030D-6E8A-4147-A177-3AD203B41FA5}">
                      <a16:colId xmlns:a16="http://schemas.microsoft.com/office/drawing/2014/main" val="20007"/>
                    </a:ext>
                  </a:extLst>
                </a:gridCol>
              </a:tblGrid>
              <a:tr h="2056668">
                <a:tc>
                  <a:txBody>
                    <a:bodyPr/>
                    <a:lstStyle/>
                    <a:p>
                      <a:pPr marL="0" marR="0" algn="ctr">
                        <a:lnSpc>
                          <a:spcPct val="125000"/>
                        </a:lnSpc>
                        <a:spcBef>
                          <a:spcPts val="0"/>
                        </a:spcBef>
                        <a:spcAft>
                          <a:spcPts val="900"/>
                        </a:spcAft>
                      </a:pPr>
                      <a:r>
                        <a:rPr lang="en-US" sz="1400" kern="1400" dirty="0">
                          <a:effectLst/>
                          <a:latin typeface="+mn-lt"/>
                        </a:rPr>
                        <a:t>ANUL</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400" kern="1400" dirty="0">
                          <a:effectLst/>
                          <a:latin typeface="+mn-lt"/>
                        </a:rPr>
                        <a:t>Regularizarea taxei de autorizare cu/fara ALF</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pt-PT" sz="1400" kern="1400" dirty="0">
                          <a:effectLst/>
                          <a:latin typeface="+mn-lt"/>
                        </a:rPr>
                        <a:t>Certificate de atestare a edificarii / extinderii constructiei</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kern="1400" dirty="0">
                          <a:effectLst/>
                          <a:latin typeface="+mn-lt"/>
                        </a:rPr>
                        <a:t>Certificate de </a:t>
                      </a:r>
                      <a:r>
                        <a:rPr lang="en-US" sz="1400" kern="1400" dirty="0" err="1">
                          <a:effectLst/>
                          <a:latin typeface="+mn-lt"/>
                        </a:rPr>
                        <a:t>atestare</a:t>
                      </a:r>
                      <a:r>
                        <a:rPr lang="en-US" sz="1400" kern="1400" dirty="0">
                          <a:effectLst/>
                          <a:latin typeface="+mn-lt"/>
                        </a:rPr>
                        <a:t>/  </a:t>
                      </a:r>
                      <a:r>
                        <a:rPr lang="en-US" sz="1400" kern="1400" dirty="0" err="1">
                          <a:effectLst/>
                          <a:latin typeface="+mn-lt"/>
                        </a:rPr>
                        <a:t>radiere</a:t>
                      </a:r>
                      <a:r>
                        <a:rPr lang="en-US" sz="1400" kern="1400" dirty="0">
                          <a:effectLst/>
                          <a:latin typeface="+mn-lt"/>
                        </a:rPr>
                        <a:t> </a:t>
                      </a:r>
                      <a:r>
                        <a:rPr lang="en-US" sz="1400" kern="1400" dirty="0" err="1">
                          <a:effectLst/>
                          <a:latin typeface="+mn-lt"/>
                        </a:rPr>
                        <a:t>constructie</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kern="1400" dirty="0" err="1">
                          <a:effectLst/>
                          <a:latin typeface="+mn-lt"/>
                        </a:rPr>
                        <a:t>Adeverinte</a:t>
                      </a:r>
                      <a:r>
                        <a:rPr lang="en-US" sz="1400" kern="1400" dirty="0">
                          <a:effectLst/>
                          <a:latin typeface="+mn-lt"/>
                        </a:rPr>
                        <a:t> </a:t>
                      </a:r>
                      <a:r>
                        <a:rPr lang="en-US" sz="1400" kern="1400" dirty="0" err="1">
                          <a:effectLst/>
                          <a:latin typeface="+mn-lt"/>
                        </a:rPr>
                        <a:t>intravilan</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pt-PT" sz="1400" kern="1400">
                          <a:effectLst/>
                          <a:latin typeface="+mn-lt"/>
                        </a:rPr>
                        <a:t>Certificate de nomencla  tura stradala</a:t>
                      </a:r>
                      <a:endParaRPr lang="ro-RO" sz="1400" kern="140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400" kern="1400" dirty="0">
                          <a:effectLst/>
                          <a:latin typeface="+mn-lt"/>
                        </a:rPr>
                        <a:t>Adeverinta atribuire teren aferent casei</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400" kern="1400">
                          <a:effectLst/>
                          <a:latin typeface="+mn-lt"/>
                        </a:rPr>
                        <a:t> </a:t>
                      </a:r>
                      <a:endParaRPr lang="ro-RO" sz="1400" kern="1400">
                        <a:effectLst/>
                        <a:latin typeface="+mn-lt"/>
                      </a:endParaRPr>
                    </a:p>
                    <a:p>
                      <a:pPr marL="0" marR="0" algn="ctr">
                        <a:lnSpc>
                          <a:spcPct val="125000"/>
                        </a:lnSpc>
                        <a:spcBef>
                          <a:spcPts val="0"/>
                        </a:spcBef>
                        <a:spcAft>
                          <a:spcPts val="900"/>
                        </a:spcAft>
                      </a:pPr>
                      <a:r>
                        <a:rPr lang="it-IT" sz="1400" kern="1400">
                          <a:effectLst/>
                          <a:latin typeface="+mn-lt"/>
                        </a:rPr>
                        <a:t>ALF</a:t>
                      </a:r>
                      <a:endParaRPr lang="ro-RO" sz="1400" kern="1400">
                        <a:solidFill>
                          <a:srgbClr val="000000"/>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381147">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2019</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2325</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1120</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125</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4532</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82</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852</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147">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2273</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946</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104</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108</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4440</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51</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752</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147">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1893</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1061</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95</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187</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4422</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98</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680</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147">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2145</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1287</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124</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2251</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950</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1147">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2023</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1905</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1033</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147</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110</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2309</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kern="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745</a:t>
                      </a:r>
                      <a:endParaRPr lang="en-US" sz="12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925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err="1"/>
              <a:t>Documentații</a:t>
            </a:r>
            <a:r>
              <a:rPr lang="en-US" sz="3000" dirty="0"/>
              <a:t> de urbanism</a:t>
            </a:r>
            <a:endParaRPr lang="ro-RO" sz="3000" dirty="0"/>
          </a:p>
        </p:txBody>
      </p:sp>
      <p:sp>
        <p:nvSpPr>
          <p:cNvPr id="3" name="Content Placeholder 2"/>
          <p:cNvSpPr>
            <a:spLocks noGrp="1"/>
          </p:cNvSpPr>
          <p:nvPr>
            <p:ph idx="1"/>
          </p:nvPr>
        </p:nvSpPr>
        <p:spPr>
          <a:xfrm>
            <a:off x="762000" y="457200"/>
            <a:ext cx="7543800" cy="5486400"/>
          </a:xfrm>
        </p:spPr>
        <p:txBody>
          <a:bodyPr>
            <a:normAutofit fontScale="92500" lnSpcReduction="10000"/>
          </a:bodyPr>
          <a:lstStyle/>
          <a:p>
            <a:r>
              <a:rPr lang="pt-PT" b="1" cap="small" dirty="0"/>
              <a:t>Activitatea Comisiei Municipale de Urbanism și Amenajarea Teritoriului</a:t>
            </a:r>
            <a:endParaRPr lang="ro-RO" b="1" cap="small" dirty="0"/>
          </a:p>
          <a:p>
            <a:pPr indent="457200" algn="just">
              <a:lnSpc>
                <a:spcPct val="125000"/>
              </a:lnSpc>
              <a:spcAft>
                <a:spcPts val="900"/>
              </a:spcAft>
            </a:pP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anul</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2023,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cadrul</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Compartimentului</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Urbanism</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si Avize, au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fost</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prelucrate</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un </a:t>
            </a:r>
            <a:r>
              <a:rPr lang="fr-FR"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număr</a:t>
            </a:r>
            <a:r>
              <a:rPr lang="fr-FR"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4478 documente: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2395  solicitări referitoare la analiza unor documentaţii  în cadrul comisiei CMUAT;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136 solicitări referitoare la promovarea unor documentaţii în şedinţele Consilului Local Oradea (din care 109 au fost promovate, restul fiind în curs de promovare sau completari la documentatii);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196 solicitări referitoare la consultarea populaţiei în elaborarea şi revizuirea de planuri urbanistice;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1143 documente interne (note interne, rapoarte, planuri procese informare și consultare public, referate..)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608 diverse ( cereri, sesizări, reclamaţii, adrese externe...);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76169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9534-523B-28A2-7600-95E75F7E2595}"/>
              </a:ext>
            </a:extLst>
          </p:cNvPr>
          <p:cNvSpPr>
            <a:spLocks noGrp="1"/>
          </p:cNvSpPr>
          <p:nvPr>
            <p:ph type="title"/>
          </p:nvPr>
        </p:nvSpPr>
        <p:spPr>
          <a:xfrm>
            <a:off x="762000" y="5410200"/>
            <a:ext cx="6629400" cy="762000"/>
          </a:xfrm>
        </p:spPr>
        <p:txBody>
          <a:bodyPr>
            <a:normAutofit/>
          </a:bodyPr>
          <a:lstStyle/>
          <a:p>
            <a:r>
              <a:rPr lang="en-US" sz="2400" dirty="0" err="1"/>
              <a:t>Documente</a:t>
            </a:r>
            <a:r>
              <a:rPr lang="en-US" sz="2400" dirty="0"/>
              <a:t> </a:t>
            </a:r>
            <a:r>
              <a:rPr lang="en-US" sz="2400" dirty="0" err="1"/>
              <a:t>prelucrate</a:t>
            </a:r>
            <a:r>
              <a:rPr lang="en-US" sz="2400" dirty="0"/>
              <a:t> in 2023</a:t>
            </a:r>
          </a:p>
        </p:txBody>
      </p:sp>
      <p:graphicFrame>
        <p:nvGraphicFramePr>
          <p:cNvPr id="4" name="Content Placeholder 3">
            <a:extLst>
              <a:ext uri="{FF2B5EF4-FFF2-40B4-BE49-F238E27FC236}">
                <a16:creationId xmlns:a16="http://schemas.microsoft.com/office/drawing/2014/main" id="{34EE3AC4-7221-2830-0FE3-559DD9A4C507}"/>
              </a:ext>
            </a:extLst>
          </p:cNvPr>
          <p:cNvGraphicFramePr>
            <a:graphicFrameLocks noGrp="1" noChangeAspect="1"/>
          </p:cNvGraphicFramePr>
          <p:nvPr>
            <p:ph idx="1"/>
            <p:extLst>
              <p:ext uri="{D42A27DB-BD31-4B8C-83A1-F6EECF244321}">
                <p14:modId xmlns:p14="http://schemas.microsoft.com/office/powerpoint/2010/main" val="61620211"/>
              </p:ext>
            </p:extLst>
          </p:nvPr>
        </p:nvGraphicFramePr>
        <p:xfrm>
          <a:off x="762000" y="685800"/>
          <a:ext cx="7543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21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rmAutofit/>
          </a:bodyPr>
          <a:lstStyle/>
          <a:p>
            <a:r>
              <a:rPr lang="it-IT" sz="2200" dirty="0"/>
              <a:t>Avize CMUAT</a:t>
            </a:r>
            <a:endParaRPr lang="ro-RO" sz="2200" dirty="0"/>
          </a:p>
        </p:txBody>
      </p:sp>
      <p:graphicFrame>
        <p:nvGraphicFramePr>
          <p:cNvPr id="4" name="Content Placeholder 3">
            <a:extLst>
              <a:ext uri="{FF2B5EF4-FFF2-40B4-BE49-F238E27FC236}">
                <a16:creationId xmlns:a16="http://schemas.microsoft.com/office/drawing/2014/main" id="{AC89B84E-DF7F-4926-9DAE-A83AD38D5C1D}"/>
              </a:ext>
            </a:extLst>
          </p:cNvPr>
          <p:cNvGraphicFramePr>
            <a:graphicFrameLocks noGrp="1"/>
          </p:cNvGraphicFramePr>
          <p:nvPr>
            <p:ph idx="1"/>
            <p:extLst>
              <p:ext uri="{D42A27DB-BD31-4B8C-83A1-F6EECF244321}">
                <p14:modId xmlns:p14="http://schemas.microsoft.com/office/powerpoint/2010/main" val="611110586"/>
              </p:ext>
            </p:extLst>
          </p:nvPr>
        </p:nvGraphicFramePr>
        <p:xfrm>
          <a:off x="762000" y="685800"/>
          <a:ext cx="7543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645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FBDA-AD4D-3AA3-89F1-38A7A8DF2E62}"/>
              </a:ext>
            </a:extLst>
          </p:cNvPr>
          <p:cNvSpPr>
            <a:spLocks noGrp="1"/>
          </p:cNvSpPr>
          <p:nvPr>
            <p:ph type="title"/>
          </p:nvPr>
        </p:nvSpPr>
        <p:spPr>
          <a:xfrm>
            <a:off x="609600" y="5638800"/>
            <a:ext cx="7696200" cy="533400"/>
          </a:xfrm>
        </p:spPr>
        <p:txBody>
          <a:bodyPr>
            <a:normAutofit/>
          </a:bodyPr>
          <a:lstStyle/>
          <a:p>
            <a:r>
              <a:rPr kumimoji="0" lang="it-IT" sz="2000" b="0" i="0" u="none" strike="noStrike" kern="1200" cap="none" spc="0" normalizeH="0" baseline="0" noProof="0" dirty="0">
                <a:ln>
                  <a:noFill/>
                </a:ln>
                <a:solidFill>
                  <a:prstClr val="black">
                    <a:lumMod val="85000"/>
                    <a:lumOff val="15000"/>
                  </a:prstClr>
                </a:solidFill>
                <a:effectLst/>
                <a:uLnTx/>
                <a:uFillTx/>
                <a:latin typeface="Impact"/>
                <a:ea typeface="+mj-ea"/>
                <a:cs typeface="+mj-cs"/>
              </a:rPr>
              <a:t>Documentaţiile de urbanism  aprobate in cursul anului 2023 au studiat:</a:t>
            </a:r>
            <a:endParaRPr lang="en-US" sz="2000" dirty="0"/>
          </a:p>
        </p:txBody>
      </p:sp>
      <p:sp>
        <p:nvSpPr>
          <p:cNvPr id="3" name="Content Placeholder 2">
            <a:extLst>
              <a:ext uri="{FF2B5EF4-FFF2-40B4-BE49-F238E27FC236}">
                <a16:creationId xmlns:a16="http://schemas.microsoft.com/office/drawing/2014/main" id="{5B07A54E-5612-8102-185C-DEFECAAD9871}"/>
              </a:ext>
            </a:extLst>
          </p:cNvPr>
          <p:cNvSpPr>
            <a:spLocks noGrp="1"/>
          </p:cNvSpPr>
          <p:nvPr>
            <p:ph idx="1"/>
          </p:nvPr>
        </p:nvSpPr>
        <p:spPr>
          <a:xfrm>
            <a:off x="762000" y="685800"/>
            <a:ext cx="7543800" cy="4953000"/>
          </a:xfrm>
        </p:spPr>
        <p:txBody>
          <a:bodyPr>
            <a:normAutofit fontScale="85000" lnSpcReduction="10000"/>
          </a:bodyPr>
          <a:lstStyle/>
          <a:p>
            <a:pPr marL="457200" algn="just">
              <a:lnSpc>
                <a:spcPct val="125000"/>
              </a:lnSpc>
              <a:spcAft>
                <a:spcPts val="9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Dintre acestea:</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337 au fost documentaţii de urbanism (205 favorabile,  132 nefavorabile);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322 documentaţii pentru avize de oportunitate (91 favorabile şi 231 nefavorabile);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571500" algn="just">
              <a:lnSpc>
                <a:spcPct val="125000"/>
              </a:lnSpc>
              <a:spcAft>
                <a:spcPts val="9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Din cele 91 avize de oportunitate favorabile, 12 s-au avizat, fără elaborare documentaţie de urbanism, prin 71 s-a solicitat întocmire documentaţie de urbanism de tip PUZ, iar prin 8 s-a solicitat întocmire PUD.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1488 documentaţii pentru lucrări de arhitectură  (870 favorabile şi 618 nefavorabile);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248 documentaţii prin care s-a solicitat consultarea comisiei CMUAT în vederea emiterii unui aviz consultativ</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840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00"/>
            <a:ext cx="8763000" cy="457200"/>
          </a:xfrm>
        </p:spPr>
        <p:txBody>
          <a:bodyPr>
            <a:normAutofit fontScale="90000"/>
          </a:bodyPr>
          <a:lstStyle/>
          <a:p>
            <a:pPr algn="ctr"/>
            <a:r>
              <a:rPr lang="ro-RO" dirty="0"/>
              <a:t/>
            </a:r>
            <a:br>
              <a:rPr lang="ro-RO" dirty="0"/>
            </a:br>
            <a:r>
              <a:rPr lang="it-IT" sz="2200" dirty="0"/>
              <a:t/>
            </a:r>
            <a:br>
              <a:rPr lang="it-IT" sz="2200" dirty="0"/>
            </a:br>
            <a:r>
              <a:rPr lang="it-IT" sz="2200" dirty="0"/>
              <a:t/>
            </a:r>
            <a:br>
              <a:rPr lang="it-IT" sz="2200" dirty="0"/>
            </a:br>
            <a:r>
              <a:rPr lang="it-IT" sz="2000" dirty="0"/>
              <a:t>Documentaţiile de urbanism initiate de Primaria Municipiului Oradea în cursul anului 2023:</a:t>
            </a:r>
            <a:endParaRPr lang="ro-RO" sz="2200" dirty="0"/>
          </a:p>
        </p:txBody>
      </p:sp>
      <p:sp>
        <p:nvSpPr>
          <p:cNvPr id="3" name="Content Placeholder 2"/>
          <p:cNvSpPr>
            <a:spLocks noGrp="1"/>
          </p:cNvSpPr>
          <p:nvPr>
            <p:ph idx="1"/>
          </p:nvPr>
        </p:nvSpPr>
        <p:spPr>
          <a:xfrm>
            <a:off x="609600" y="533400"/>
            <a:ext cx="8077200" cy="5181600"/>
          </a:xfrm>
        </p:spPr>
        <p:txBody>
          <a:bodyPr>
            <a:normAutofit/>
          </a:bodyPr>
          <a:lstStyle/>
          <a:p>
            <a:pPr marL="342900" lvl="0" indent="-342900" algn="just">
              <a:lnSpc>
                <a:spcPct val="125000"/>
              </a:lnSpc>
              <a:spcAft>
                <a:spcPts val="600"/>
              </a:spcAft>
              <a:buFont typeface="Wingdings" panose="05000000000000000000" pitchFamily="2" charset="2"/>
              <a:buChar char=""/>
              <a:tabLst>
                <a:tab pos="571500" algn="l"/>
              </a:tabLst>
            </a:pP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PUZ - Regenerare urbana - </a:t>
            </a:r>
            <a:r>
              <a:rPr lang="ro-RO"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Nufarul</a:t>
            </a: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1, Oradea</a:t>
            </a: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PUZ - Regenerare urbana; Amenajare noi spații verzi și construcții cu caracter educativ și sportiv - Grădină urbană, </a:t>
            </a:r>
            <a:r>
              <a:rPr lang="ro-RO"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str.Meiului</a:t>
            </a: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Oradea</a:t>
            </a:r>
            <a:r>
              <a:rPr lang="en-US"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PUZ - Extindere intravilan în vederea construirii unui parc de specializare inteligentă, str.Calea Sântandrei, Oradea</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PUZ - PUZ -  Cloud de servicii electronice locale, STR.Alexandru Roman, Oradea</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900"/>
              </a:spcAft>
              <a:buFont typeface="Wingdings" panose="05000000000000000000" pitchFamily="2" charset="2"/>
              <a:buChar char=""/>
              <a:tabLst>
                <a:tab pos="571500" algn="l"/>
              </a:tabLst>
            </a:pP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PUD - Extindere si mansardare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scoala</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gimnaziala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Szacsvay</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Imre, reabilitare capela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Sfantul</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Ladislau, construire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cladire</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multifunctionala</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locuinte</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si birouri,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desfiintare</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cladiri</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existente si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desfiintare</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partiala</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 </a:t>
            </a:r>
            <a:r>
              <a:rPr lang="ro-RO" sz="1800" kern="0" dirty="0" err="1">
                <a:solidFill>
                  <a:srgbClr val="F79646"/>
                </a:solidFill>
                <a:effectLst/>
                <a:latin typeface="Arial" panose="020B0604020202020204" pitchFamily="34" charset="0"/>
                <a:ea typeface="Calibri" panose="020F0502020204030204" pitchFamily="34" charset="0"/>
                <a:cs typeface="Arial" panose="020B0604020202020204" pitchFamily="34" charset="0"/>
              </a:rPr>
              <a:t>imprejmuire</a:t>
            </a:r>
            <a:r>
              <a:rPr lang="ro-RO" sz="1800" kern="0" dirty="0">
                <a:solidFill>
                  <a:srgbClr val="F79646"/>
                </a:solidFill>
                <a:effectLst/>
                <a:latin typeface="Arial" panose="020B0604020202020204" pitchFamily="34" charset="0"/>
                <a:ea typeface="Calibri" panose="020F0502020204030204" pitchFamily="34"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233943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848600" cy="609600"/>
          </a:xfrm>
        </p:spPr>
        <p:txBody>
          <a:bodyPr>
            <a:normAutofit/>
          </a:bodyPr>
          <a:lstStyle/>
          <a:p>
            <a:r>
              <a:rPr lang="en-US" sz="3000" dirty="0" err="1"/>
              <a:t>Structura</a:t>
            </a:r>
            <a:r>
              <a:rPr lang="en-US" sz="3000" dirty="0"/>
              <a:t> </a:t>
            </a:r>
            <a:r>
              <a:rPr lang="ro-RO" sz="3000" dirty="0" smtClean="0"/>
              <a:t>Direcției</a:t>
            </a:r>
            <a:r>
              <a:rPr lang="en-US" sz="3000" dirty="0" smtClean="0"/>
              <a:t> </a:t>
            </a:r>
            <a:r>
              <a:rPr lang="en-US" sz="3000" dirty="0" err="1" smtClean="0"/>
              <a:t>Arhitect</a:t>
            </a:r>
            <a:r>
              <a:rPr lang="en-US" sz="3000" dirty="0" smtClean="0"/>
              <a:t> </a:t>
            </a:r>
            <a:r>
              <a:rPr lang="en-US" sz="3000" dirty="0" err="1"/>
              <a:t>Șef</a:t>
            </a:r>
            <a:r>
              <a:rPr lang="en-US" sz="3000" dirty="0"/>
              <a:t> în </a:t>
            </a:r>
            <a:r>
              <a:rPr lang="en-US" sz="3000" dirty="0" err="1"/>
              <a:t>anul</a:t>
            </a:r>
            <a:r>
              <a:rPr lang="en-US" sz="3000" dirty="0"/>
              <a:t> 2023</a:t>
            </a:r>
            <a:endParaRPr lang="ro-RO" sz="3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9578" y="685800"/>
            <a:ext cx="7105222" cy="488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81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p:cNvSpPr>
            <a:spLocks noGrp="1"/>
          </p:cNvSpPr>
          <p:nvPr>
            <p:ph idx="1"/>
          </p:nvPr>
        </p:nvSpPr>
        <p:spPr>
          <a:xfrm>
            <a:off x="381000" y="381000"/>
            <a:ext cx="8229600" cy="5181600"/>
          </a:xfrm>
        </p:spPr>
        <p:txBody>
          <a:bodyPr>
            <a:normAutofit fontScale="85000" lnSpcReduction="10000"/>
          </a:bodyPr>
          <a:lstStyle/>
          <a:p>
            <a:pPr marL="342900" lvl="0" indent="-342900" algn="just">
              <a:lnSpc>
                <a:spcPct val="125000"/>
              </a:lnSpc>
              <a:spcAft>
                <a:spcPts val="600"/>
              </a:spcAft>
              <a:buFont typeface="Wingdings" panose="05000000000000000000" pitchFamily="2" charset="2"/>
              <a:buChar char=""/>
              <a:tabLst>
                <a:tab pos="571500" algn="l"/>
              </a:tabLst>
            </a:pP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 zona verde de agrement si sport </a:t>
            </a:r>
            <a:r>
              <a:rPr lang="ro-RO"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str.Corneliu</a:t>
            </a: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ro-RO"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Zdrehus</a:t>
            </a: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ro-RO"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str.Jurcsak</a:t>
            </a:r>
            <a:r>
              <a:rPr lang="ro-RO"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Tibor;</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piatetei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str.Dunarea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strazi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str.Vasile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Stroescu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str.Stefan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Lupșa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str.G.M.Samarineanu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str.Fabian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Imre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str.Dumitru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Chirilă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str.Aurel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Covaci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str.Stelian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Vasilescu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str.Mircea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Zaciu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str.Meșteșugarilor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str.Alexandru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Pele,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str.Iosif</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Pervain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str.Corneliu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Zdrehus</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str.Lucian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Drîmba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str.Tompa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Mihaly</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str.Ioan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Isaiu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str.Rădăuților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str.Moreni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str.Atacului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str.Pavilioanele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CFR,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str.Mărgelelor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str.Ciuului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str.Armatei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Române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străzi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faza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SF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str.Plugului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str.Torentului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str.Augustin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Maior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str.Harghitei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Cresterea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eficientei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energetice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gestionarea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inteligenta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energiei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cladirile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publice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destinatie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unitati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invatamant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Colegiul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National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"IOSIF VULCAN, CN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Mihai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Eminescu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Grădinița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nr.45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Cresa nr.6,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Școala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JUHASZ GYULA,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Scoala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Gimnaziala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Oltea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Doamna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Liceul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Iosif</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Vulcan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Gradinita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46,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Școla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gimnazială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Ion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Bogdan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Scoala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Ioan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Slavici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Liceul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Arte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str.Menumorut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Gradinita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55 si Cresa nr.5,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Scola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Gimnazială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Lucretia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Suciu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Liceul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CONSTANTIN BRANCUSI,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Grădinița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42,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Școala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Gimnazială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16,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Scoala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Gimnazială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Dimitrie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Cantemir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Liceul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Sanitar " VASILE VOICULESCU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Reabilitare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Colegiul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Tehnic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Mihai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Viteazul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Grădinița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27,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Grădinița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54,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Grădinița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50,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Grădinița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55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cresa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5 ",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0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3BFB-0901-1735-1FE2-87E896E26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B1C70-9EC4-920F-931D-FEFAF21FB19A}"/>
              </a:ext>
            </a:extLst>
          </p:cNvPr>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a:extLst>
              <a:ext uri="{FF2B5EF4-FFF2-40B4-BE49-F238E27FC236}">
                <a16:creationId xmlns:a16="http://schemas.microsoft.com/office/drawing/2014/main" id="{ACA26CCA-DE6B-5B35-C891-085C7D301105}"/>
              </a:ext>
            </a:extLst>
          </p:cNvPr>
          <p:cNvSpPr>
            <a:spLocks noGrp="1"/>
          </p:cNvSpPr>
          <p:nvPr>
            <p:ph idx="1"/>
          </p:nvPr>
        </p:nvSpPr>
        <p:spPr>
          <a:xfrm>
            <a:off x="381000" y="381000"/>
            <a:ext cx="8229600" cy="5181600"/>
          </a:xfrm>
        </p:spPr>
        <p:txBody>
          <a:bodyPr>
            <a:normAutofit fontScale="70000" lnSpcReduction="20000"/>
          </a:bodyPr>
          <a:lstStyle/>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Interconectarea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infrastructurii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mobilitate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metropolitana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lareteaua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cale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ferata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dezvoltarea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puncte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intermodale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flexibile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zona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Mun.Oradea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str.Nufarului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str.Iancu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Hunedoara;</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Dezvoltarea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mobilitatii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metropolitane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zona de sud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pentru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dezvoltarea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conectivitatii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mobilitatii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infrastructurii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transport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public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mijloace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transport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sustenabile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aona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Aeroport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zona verde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agrement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zona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str.Ion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Bradu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str.Iancu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Hunedoara;</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Eficientizare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energetica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Reabilitare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si modernizare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bazinul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acoperit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CRISUL;</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Proiect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valorificare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relocarea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partiala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campusului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universitatii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structurii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acoperisului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constructiei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manejului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pe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strada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Vladeasa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1;</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Realizare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retele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utilitati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Industrial IV;</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Construire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sala de sport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tribuna 180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locuri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str.Academiei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stadion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Motorul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Construire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noua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unitate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scolara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str.Teleki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Mihaly</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Amenajarezona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verde 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parcare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Romer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Floris;</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1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Decembrie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Cresterea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mobilitatii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pietonale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malului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stang</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al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Crisului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Repede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Podul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Sf</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Ladislau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Sinagoga Sion;</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Reabilitare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generala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teren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baschet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oraselul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copiilor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43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3C0E3-6689-F888-076C-5DB090332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2A0E7-DC06-582F-7E5C-2BE755ED63B2}"/>
              </a:ext>
            </a:extLst>
          </p:cNvPr>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a:extLst>
              <a:ext uri="{FF2B5EF4-FFF2-40B4-BE49-F238E27FC236}">
                <a16:creationId xmlns:a16="http://schemas.microsoft.com/office/drawing/2014/main" id="{D3DF3C70-3AFD-D53C-2D41-68B24A3F0588}"/>
              </a:ext>
            </a:extLst>
          </p:cNvPr>
          <p:cNvSpPr>
            <a:spLocks noGrp="1"/>
          </p:cNvSpPr>
          <p:nvPr>
            <p:ph idx="1"/>
          </p:nvPr>
        </p:nvSpPr>
        <p:spPr>
          <a:xfrm>
            <a:off x="381000" y="381000"/>
            <a:ext cx="8229600" cy="5181600"/>
          </a:xfrm>
        </p:spPr>
        <p:txBody>
          <a:bodyPr>
            <a:normAutofit fontScale="92500" lnSpcReduction="20000"/>
          </a:bodyPr>
          <a:lstStyle/>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Cresterea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eficientei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energetice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Spitalul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Judetean-Stationar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III;</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Instalare 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racordare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la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utilitati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termic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reabilitarea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sistemului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termoficare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urbana la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nivelul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Municipiului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Oradea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pentru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perioada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2009-2028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scopul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conformarii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la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legislatia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mediu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etapa a III-a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str.Feldioarei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nr.6;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Piata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22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Decembrie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nr.9B, 9C, 9D;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Razboieni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nr.102;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Grigore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Ureche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str.Mareșal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Averescu,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Libertății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amenajări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Lunca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Crișului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Revitalizarea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reactivarea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Parcului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I.C. BRATIANU";</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spatiu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public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urban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Rapsodia - B-</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G.Magheru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Aleea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Strandului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Reactivarea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extinderea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parcului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din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Șanțul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Cetății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Renovare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energetică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blocuri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locuințe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(bl.A1, A2, A3, A4, A5, A6, A7, C4A, C4B, C4C, C4D, C4E, C4F, C6A, C6B, C6C, C6D, CL2, CL3,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str.Dimitrie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Cantemir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bl.D138, D139, D140, D142, D143,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str.Nufărului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bl.R1, R2, Q1,Q2, Q3, Q4, Q5, X6, X7, X8, CL1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Aleea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Salca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Coridor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mobilitate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pietonală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str.Republicii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1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C7AA8-7D21-EE69-5E16-A3D639C13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4D974-C8A5-F19F-6512-0398F2D001B7}"/>
              </a:ext>
            </a:extLst>
          </p:cNvPr>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a:extLst>
              <a:ext uri="{FF2B5EF4-FFF2-40B4-BE49-F238E27FC236}">
                <a16:creationId xmlns:a16="http://schemas.microsoft.com/office/drawing/2014/main" id="{6C2018C9-1564-D8F8-BEEE-EDB28E38B4F4}"/>
              </a:ext>
            </a:extLst>
          </p:cNvPr>
          <p:cNvSpPr>
            <a:spLocks noGrp="1"/>
          </p:cNvSpPr>
          <p:nvPr>
            <p:ph idx="1"/>
          </p:nvPr>
        </p:nvSpPr>
        <p:spPr>
          <a:xfrm>
            <a:off x="381000" y="381000"/>
            <a:ext cx="8229600" cy="5181600"/>
          </a:xfrm>
        </p:spPr>
        <p:txBody>
          <a:bodyPr>
            <a:normAutofit fontScale="85000" lnSpcReduction="10000"/>
          </a:bodyPr>
          <a:lstStyle/>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sistemului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termoficare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magistrala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M2 din zona Cicero-</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Piata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Cetatii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respectiv</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renuntarea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la PT 806 si PT810 si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alimentarea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consumatorilor</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la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aceste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puncte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termice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intermediul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unui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mini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puncte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termice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Valorificarea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energiei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geotermale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asociere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agent</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termic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primar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pentru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producerea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agentului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termic</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pentru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încălzire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apă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caldă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zona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Ioșia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Sud,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str.Calea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Aradului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Pădure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urbană</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amenajarea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revitalizarea</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peisajului</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natural din zona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dig</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mal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stâng</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Crișul</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Repede</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pod</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O. </a:t>
            </a:r>
            <a:r>
              <a:rPr lang="es-ES_tradnl" sz="18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Densușeanu</a:t>
            </a: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Modernizare PARC 22 DECEMBRIE;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Creșterea eficienței energetice la sediul DASO Bihor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"Pasaj denivelat pe centura Oradea intersectie cu centura Osorhei" – Metro</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"Pasaj denivelat pe DN 19 intersectie cu Calea Bihorului ”- REMARKT</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Pasaj denivelat pe DN 79 intersectie cu drumurile colectoare -zona ZONA AEROPORT”- ERA</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6858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Pasaj denivelat pe DN 79 intersectie cu CENTURA ORADEA”- JUMBO</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3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543800" cy="457200"/>
          </a:xfrm>
        </p:spPr>
        <p:txBody>
          <a:bodyPr>
            <a:normAutofit fontScale="90000"/>
          </a:bodyPr>
          <a:lstStyle/>
          <a:p>
            <a:pPr algn="ctr"/>
            <a:r>
              <a:rPr lang="ro-RO" dirty="0"/>
              <a:t/>
            </a:r>
            <a:br>
              <a:rPr lang="ro-RO" dirty="0"/>
            </a:br>
            <a:r>
              <a:rPr lang="en-US" sz="2200" dirty="0" err="1"/>
              <a:t>Fundatia</a:t>
            </a:r>
            <a:r>
              <a:rPr lang="en-US" sz="2200" dirty="0"/>
              <a:t> de </a:t>
            </a:r>
            <a:r>
              <a:rPr lang="en-US" sz="2200" dirty="0" err="1"/>
              <a:t>Protejare</a:t>
            </a:r>
            <a:r>
              <a:rPr lang="en-US" sz="2200" dirty="0"/>
              <a:t> a </a:t>
            </a:r>
            <a:r>
              <a:rPr lang="en-US" sz="2200" dirty="0" err="1"/>
              <a:t>Monumentelor</a:t>
            </a:r>
            <a:r>
              <a:rPr lang="en-US" sz="2200" dirty="0"/>
              <a:t> </a:t>
            </a:r>
            <a:r>
              <a:rPr lang="en-US" sz="2200" dirty="0" err="1"/>
              <a:t>Istorice</a:t>
            </a:r>
            <a:r>
              <a:rPr lang="en-US" sz="2200" dirty="0"/>
              <a:t> din </a:t>
            </a:r>
            <a:r>
              <a:rPr lang="en-US" sz="2200" dirty="0" err="1"/>
              <a:t>Judetul</a:t>
            </a:r>
            <a:r>
              <a:rPr lang="en-US" sz="2200" dirty="0"/>
              <a:t> Bihor</a:t>
            </a:r>
            <a:endParaRPr lang="ro-RO" sz="2200" dirty="0"/>
          </a:p>
        </p:txBody>
      </p:sp>
      <p:sp>
        <p:nvSpPr>
          <p:cNvPr id="3" name="Content Placeholder 2"/>
          <p:cNvSpPr>
            <a:spLocks noGrp="1"/>
          </p:cNvSpPr>
          <p:nvPr>
            <p:ph idx="1"/>
          </p:nvPr>
        </p:nvSpPr>
        <p:spPr>
          <a:xfrm>
            <a:off x="762000" y="685800"/>
            <a:ext cx="7543800" cy="4876800"/>
          </a:xfrm>
        </p:spPr>
        <p:txBody>
          <a:bodyPr>
            <a:normAutofit/>
          </a:bodyPr>
          <a:lstStyle/>
          <a:p>
            <a:endParaRPr lang="en-US" dirty="0"/>
          </a:p>
          <a:p>
            <a:endParaRPr lang="en-US" dirty="0"/>
          </a:p>
          <a:p>
            <a:pPr marL="0" indent="0" algn="just">
              <a:buNone/>
            </a:pPr>
            <a:r>
              <a:rPr lang="en-US" dirty="0"/>
              <a:t>	</a:t>
            </a:r>
            <a:r>
              <a:rPr lang="ro-RO" dirty="0"/>
              <a:t>Fundatia de Protejare a Monumentelor Istorice din Judetul Bihor  a depus spre analiza CMUAT proiecte de reabilitare a unor imobile din Ansamblului urban - Centrul istoric Oradea :</a:t>
            </a:r>
            <a:endParaRPr lang="en-US" dirty="0"/>
          </a:p>
          <a:p>
            <a:pPr marL="0" indent="0" algn="just">
              <a:buNone/>
            </a:pPr>
            <a:endParaRPr lang="ro-RO" dirty="0"/>
          </a:p>
          <a:p>
            <a:pPr marL="342900" lvl="0" indent="-342900" algn="just">
              <a:lnSpc>
                <a:spcPct val="150000"/>
              </a:lnSpc>
              <a:spcAft>
                <a:spcPts val="600"/>
              </a:spcAft>
              <a:buFont typeface="Wingdings" panose="05000000000000000000" pitchFamily="2" charset="2"/>
              <a:buChar char=""/>
              <a:tabLst>
                <a:tab pos="5715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Refacere fatada imobil, str.Iosif Vulcan, nr.10;</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a:p>
            <a:endParaRPr lang="ro-RO" dirty="0"/>
          </a:p>
        </p:txBody>
      </p:sp>
    </p:spTree>
    <p:extLst>
      <p:ext uri="{BB962C8B-B14F-4D97-AF65-F5344CB8AC3E}">
        <p14:creationId xmlns:p14="http://schemas.microsoft.com/office/powerpoint/2010/main" val="196887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620000" cy="990600"/>
          </a:xfrm>
        </p:spPr>
        <p:txBody>
          <a:bodyPr>
            <a:normAutofit fontScale="90000"/>
          </a:bodyPr>
          <a:lstStyle/>
          <a:p>
            <a:pPr algn="just">
              <a:lnSpc>
                <a:spcPct val="125000"/>
              </a:lnSpc>
              <a:spcAft>
                <a:spcPts val="900"/>
              </a:spcAft>
            </a:pPr>
            <a:r>
              <a:rPr lang="en-US" sz="3000" dirty="0"/>
              <a:t>Proiecte în </a:t>
            </a:r>
            <a:r>
              <a:rPr lang="en-US" sz="3000" dirty="0" err="1"/>
              <a:t>derulare</a:t>
            </a:r>
            <a:r>
              <a:rPr lang="en-US" sz="3000" dirty="0"/>
              <a:t> – </a:t>
            </a:r>
            <a:r>
              <a:rPr lang="en-US" sz="3000" dirty="0" err="1"/>
              <a:t>Realizari</a:t>
            </a:r>
            <a:r>
              <a:rPr lang="en-US" sz="3000" dirty="0"/>
              <a:t> – Perspective</a:t>
            </a:r>
            <a:r>
              <a:rPr lang="it-IT" sz="1800" b="1" kern="1400" cap="small"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lang="pt-PT" sz="1800" b="1" kern="1400" cap="small" dirty="0">
                <a:solidFill>
                  <a:srgbClr val="E36C0A"/>
                </a:solidFill>
                <a:effectLst/>
                <a:latin typeface="Arial" panose="020B0604020202020204" pitchFamily="34" charset="0"/>
                <a:ea typeface="Times New Roman" panose="02020603050405020304" pitchFamily="18" charset="0"/>
              </a:rPr>
              <a:t>GIS - Întretinerea și actualizarea bazei de date urbane geospațiale a pmo</a:t>
            </a:r>
            <a:endParaRPr lang="ro-RO" sz="3000" dirty="0"/>
          </a:p>
        </p:txBody>
      </p:sp>
      <p:sp>
        <p:nvSpPr>
          <p:cNvPr id="3" name="Content Placeholder 2"/>
          <p:cNvSpPr>
            <a:spLocks noGrp="1"/>
          </p:cNvSpPr>
          <p:nvPr>
            <p:ph idx="1"/>
          </p:nvPr>
        </p:nvSpPr>
        <p:spPr>
          <a:xfrm>
            <a:off x="762000" y="457200"/>
            <a:ext cx="7543800" cy="5181600"/>
          </a:xfrm>
        </p:spPr>
        <p:txBody>
          <a:bodyPr>
            <a:normAutofit fontScale="70000" lnSpcReduction="20000"/>
          </a:bodyPr>
          <a:lstStyle/>
          <a:p>
            <a:pPr marL="0" indent="0" algn="just">
              <a:lnSpc>
                <a:spcPct val="125000"/>
              </a:lnSpc>
              <a:spcAft>
                <a:spcPts val="900"/>
              </a:spcAft>
              <a:buNone/>
            </a:pPr>
            <a:r>
              <a:rPr lang="it-IT" sz="1900" b="1" dirty="0"/>
              <a:t> </a:t>
            </a:r>
            <a:r>
              <a:rPr lang="it-IT" sz="20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Emiterea on-line a actelor din cadrul Direcției Arhitect Șef </a:t>
            </a:r>
          </a:p>
          <a:p>
            <a:pPr algn="just">
              <a:lnSpc>
                <a:spcPct val="125000"/>
              </a:lnSpc>
              <a:spcAft>
                <a:spcPts val="900"/>
              </a:spcAft>
            </a:pPr>
            <a:r>
              <a:rPr lang="it-IT" sz="1900" u="sng"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https://oradea.ro/urbanism/eliberare-acte-de-urbanism-online/</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Momentan, este disponibilă emiterea actelor online pentru: </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Certificate de urbanism</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Prelungire certificat de urbanism</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Anunț începere lucrări de construire</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Anunț finalizare lucrări de construire</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Certificate de nomenclatură stradală</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Autorizații de construire </a:t>
            </a:r>
            <a:endPar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900"/>
              </a:spcAft>
            </a:pP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Obiectivul</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general al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proiectului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constă</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în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consolidarea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capacitații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instituționale</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eficientizarea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activitații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la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nivelul</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Municipiului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Oradea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prin</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simplificarea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procedurilor</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administrative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reducerea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birocrației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pentru</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cetațeni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implementând</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masuri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din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perspectiva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back-office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adaptarea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procedurilor</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interne de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lucru</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digitalizarea</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arhivelor</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front-office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pentru</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serviciile</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publice</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4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furnizate</a:t>
            </a:r>
            <a:r>
              <a:rPr lang="en-US" sz="19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25000"/>
              </a:lnSpc>
              <a:spcAft>
                <a:spcPts val="900"/>
              </a:spcAft>
            </a:pP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32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fontScale="90000"/>
          </a:bodyPr>
          <a:lstStyle/>
          <a:p>
            <a:pPr algn="just">
              <a:lnSpc>
                <a:spcPct val="125000"/>
              </a:lnSpc>
              <a:spcAft>
                <a:spcPts val="900"/>
              </a:spcAft>
            </a:pPr>
            <a:r>
              <a:rPr lang="en-US" sz="3000" dirty="0"/>
              <a:t>Proiecte în </a:t>
            </a:r>
            <a:r>
              <a:rPr lang="en-US" sz="3000" dirty="0" err="1"/>
              <a:t>derulare</a:t>
            </a:r>
            <a:r>
              <a:rPr lang="en-US" sz="3000" dirty="0"/>
              <a:t> – </a:t>
            </a:r>
            <a:r>
              <a:rPr lang="en-US" sz="3000" dirty="0" err="1"/>
              <a:t>Realizari</a:t>
            </a:r>
            <a:r>
              <a:rPr lang="en-US" sz="3000" dirty="0"/>
              <a:t> – Perspective</a:t>
            </a:r>
            <a:r>
              <a:rPr lang="it-IT" sz="1800" b="1" kern="1400" cap="small"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t/>
            </a: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lang="pt-PT" sz="1800" b="1" kern="1400" cap="small" dirty="0">
                <a:solidFill>
                  <a:srgbClr val="E36C0A"/>
                </a:solidFill>
                <a:effectLst/>
                <a:latin typeface="Arial" panose="020B0604020202020204" pitchFamily="34" charset="0"/>
                <a:ea typeface="Times New Roman" panose="02020603050405020304" pitchFamily="18" charset="0"/>
              </a:rPr>
              <a:t>GIS - Întretinerea și actualizarea bazei de date urbane geospațiale a pmo</a:t>
            </a:r>
            <a:endParaRPr lang="en-US" sz="1800" b="1" kern="1400" cap="small" dirty="0">
              <a:solidFill>
                <a:schemeClr val="tx1"/>
              </a:solidFill>
              <a:effectLst/>
              <a:latin typeface="Arial" panose="020B0604020202020204" pitchFamily="34" charset="0"/>
              <a:ea typeface="Times New Roman" panose="02020603050405020304" pitchFamily="18" charset="0"/>
            </a:endParaRPr>
          </a:p>
        </p:txBody>
      </p:sp>
      <p:sp>
        <p:nvSpPr>
          <p:cNvPr id="3" name="Content Placeholder 2"/>
          <p:cNvSpPr>
            <a:spLocks noGrp="1"/>
          </p:cNvSpPr>
          <p:nvPr>
            <p:ph idx="1"/>
          </p:nvPr>
        </p:nvSpPr>
        <p:spPr>
          <a:xfrm>
            <a:off x="762000" y="457200"/>
            <a:ext cx="7543800" cy="5105400"/>
          </a:xfrm>
        </p:spPr>
        <p:txBody>
          <a:bodyPr>
            <a:normAutofit/>
          </a:bodyPr>
          <a:lstStyle/>
          <a:p>
            <a:pPr marL="0" indent="0" algn="just">
              <a:buNone/>
            </a:pPr>
            <a:r>
              <a:rPr lang="it-IT" dirty="0"/>
              <a:t> </a:t>
            </a:r>
            <a:r>
              <a:rPr lang="ro-RO" b="1" dirty="0"/>
              <a:t>STABILIREA STANDARDELOR UNICE </a:t>
            </a:r>
            <a:r>
              <a:rPr lang="ro-RO" sz="2000" dirty="0"/>
              <a:t>în domeniul urbanismului și </a:t>
            </a:r>
            <a:r>
              <a:rPr lang="ro-RO" sz="2000" dirty="0" err="1"/>
              <a:t>amenajarii</a:t>
            </a:r>
            <a:r>
              <a:rPr lang="ro-RO" sz="2000" dirty="0"/>
              <a:t> teritoriului în vederea </a:t>
            </a:r>
            <a:r>
              <a:rPr lang="ro-RO" sz="2000" dirty="0" err="1"/>
              <a:t>utilizarii</a:t>
            </a:r>
            <a:r>
              <a:rPr lang="ro-RO" sz="2000" dirty="0"/>
              <a:t> sistemelor informatice geografice la nivelul municipiului Oradea”, proiect amplu început în urma cu 5 ani, ce are ca principal obiectiv organizarea </a:t>
            </a:r>
            <a:r>
              <a:rPr lang="ro-RO" sz="2000" dirty="0" err="1"/>
              <a:t>informatiilor</a:t>
            </a:r>
            <a:r>
              <a:rPr lang="ro-RO" sz="2000" dirty="0"/>
              <a:t> specifice într-un concept global integrat, denumit Banca de Date </a:t>
            </a:r>
            <a:r>
              <a:rPr lang="en-US" sz="2000" dirty="0" err="1"/>
              <a:t>Geospatiale</a:t>
            </a:r>
            <a:r>
              <a:rPr lang="ro-RO" sz="2000" dirty="0"/>
              <a:t> (BD</a:t>
            </a:r>
            <a:r>
              <a:rPr lang="en-US" sz="2000" dirty="0"/>
              <a:t>G</a:t>
            </a:r>
            <a:r>
              <a:rPr lang="ro-RO" sz="2000" dirty="0"/>
              <a:t>) ca suport pentru fundamentarea deciziilor complexe din sfera gestiunii și </a:t>
            </a:r>
            <a:r>
              <a:rPr lang="ro-RO" sz="2000" dirty="0" err="1"/>
              <a:t>planificarii</a:t>
            </a:r>
            <a:r>
              <a:rPr lang="ro-RO" sz="2000" dirty="0"/>
              <a:t> urbane, metropolitane și regionale.</a:t>
            </a:r>
          </a:p>
          <a:p>
            <a:pPr lvl="2" algn="just"/>
            <a:r>
              <a:rPr lang="it-IT" dirty="0"/>
              <a:t>actualizarea continua a suportului grafic în contextul realizarii unei baze de date urbane la cerintele și standardele europene;  </a:t>
            </a:r>
            <a:endParaRPr lang="ro-RO" dirty="0"/>
          </a:p>
          <a:p>
            <a:pPr lvl="1" algn="just"/>
            <a:r>
              <a:rPr lang="it-IT" sz="2000" dirty="0"/>
              <a:t>Proiectul are derulare continua.</a:t>
            </a:r>
            <a:endParaRPr lang="ro-RO" sz="2000" dirty="0"/>
          </a:p>
        </p:txBody>
      </p:sp>
    </p:spTree>
    <p:extLst>
      <p:ext uri="{BB962C8B-B14F-4D97-AF65-F5344CB8AC3E}">
        <p14:creationId xmlns:p14="http://schemas.microsoft.com/office/powerpoint/2010/main" val="261146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normAutofit fontScale="90000"/>
          </a:bodyPr>
          <a:lstStyle/>
          <a:p>
            <a:r>
              <a:rPr lang="en-US" sz="3000" dirty="0"/>
              <a:t>Proiecte în </a:t>
            </a:r>
            <a:r>
              <a:rPr lang="en-US" sz="3000" dirty="0" err="1"/>
              <a:t>derulare</a:t>
            </a:r>
            <a:r>
              <a:rPr lang="en-US" sz="3000" dirty="0"/>
              <a:t> – </a:t>
            </a:r>
            <a:r>
              <a:rPr lang="en-US" sz="3000" dirty="0" err="1"/>
              <a:t>Realizari</a:t>
            </a:r>
            <a:r>
              <a:rPr lang="en-US" sz="3000" dirty="0"/>
              <a:t> – Perspective</a:t>
            </a:r>
            <a:br>
              <a:rPr lang="en-US" sz="3000" dirty="0"/>
            </a:br>
            <a:r>
              <a:rPr kumimoji="0" lang="pt-PT" sz="1800" b="1" i="0" u="none" strike="noStrike" kern="1400" cap="small" spc="0" normalizeH="0" baseline="0" noProof="0" dirty="0">
                <a:ln>
                  <a:noFill/>
                </a:ln>
                <a:solidFill>
                  <a:srgbClr val="E36C0A"/>
                </a:solidFill>
                <a:effectLst/>
                <a:uLnTx/>
                <a:uFillTx/>
                <a:latin typeface="Arial" panose="020B0604020202020204" pitchFamily="34" charset="0"/>
                <a:ea typeface="Times New Roman" panose="02020603050405020304" pitchFamily="18" charset="0"/>
                <a:cs typeface="+mj-cs"/>
              </a:rPr>
              <a:t>GIS - Întretinerea și actualizarea bazei de date urbane geospațiale a pmo</a:t>
            </a:r>
            <a:endParaRPr lang="ro-RO" sz="3000" dirty="0"/>
          </a:p>
        </p:txBody>
      </p:sp>
      <p:sp>
        <p:nvSpPr>
          <p:cNvPr id="3" name="Content Placeholder 2"/>
          <p:cNvSpPr>
            <a:spLocks noGrp="1"/>
          </p:cNvSpPr>
          <p:nvPr>
            <p:ph idx="1"/>
          </p:nvPr>
        </p:nvSpPr>
        <p:spPr>
          <a:xfrm>
            <a:off x="762000" y="685800"/>
            <a:ext cx="7543800" cy="4800600"/>
          </a:xfrm>
        </p:spPr>
        <p:txBody>
          <a:bodyPr>
            <a:normAutofit/>
          </a:bodyPr>
          <a:lstStyle/>
          <a:p>
            <a:pPr lvl="0"/>
            <a:r>
              <a:rPr lang="it-IT" b="1" dirty="0"/>
              <a:t>	 </a:t>
            </a:r>
            <a:r>
              <a:rPr lang="vi-VN" b="1" dirty="0"/>
              <a:t>PRELUAREA DOCUMENTAŢIILOR DE URBANISM – ONLINE -  </a:t>
            </a:r>
            <a:r>
              <a:rPr lang="vi-VN" dirty="0"/>
              <a:t>într-un format digital vectorizat care să conţină fișiere de tip dwg sau dxf standardizate (de către PMO – Institutia Arhitectului Sef) pe straturi cu atribute specificate concret, inclusiv culorile pentru fiecare strat grafic. </a:t>
            </a:r>
          </a:p>
          <a:p>
            <a:pPr marL="0" indent="0">
              <a:buNone/>
            </a:pPr>
            <a:r>
              <a:rPr lang="it-IT" b="1" dirty="0"/>
              <a:t> </a:t>
            </a:r>
            <a:endParaRPr lang="ro-RO" dirty="0"/>
          </a:p>
        </p:txBody>
      </p:sp>
    </p:spTree>
    <p:extLst>
      <p:ext uri="{BB962C8B-B14F-4D97-AF65-F5344CB8AC3E}">
        <p14:creationId xmlns:p14="http://schemas.microsoft.com/office/powerpoint/2010/main" val="4066678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normAutofit fontScale="90000"/>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br>
              <a:rPr lang="en-US" sz="3000" dirty="0">
                <a:solidFill>
                  <a:prstClr val="black">
                    <a:lumMod val="85000"/>
                    <a:lumOff val="15000"/>
                  </a:prstClr>
                </a:solidFill>
              </a:rPr>
            </a:br>
            <a:r>
              <a:rPr kumimoji="0" lang="pt-PT" sz="1800" b="1" i="0" u="none" strike="noStrike" kern="1400" cap="small" spc="0" normalizeH="0" baseline="0" noProof="0" dirty="0">
                <a:ln>
                  <a:noFill/>
                </a:ln>
                <a:solidFill>
                  <a:srgbClr val="E36C0A"/>
                </a:solidFill>
                <a:effectLst/>
                <a:uLnTx/>
                <a:uFillTx/>
                <a:latin typeface="Arial" panose="020B0604020202020204" pitchFamily="34" charset="0"/>
                <a:ea typeface="Times New Roman" panose="02020603050405020304" pitchFamily="18" charset="0"/>
                <a:cs typeface="+mj-cs"/>
              </a:rPr>
              <a:t>GIS - Întretinerea și actualizarea bazei de date urbane geospațiale a pmo</a:t>
            </a:r>
            <a:endParaRPr lang="ro-RO" dirty="0"/>
          </a:p>
        </p:txBody>
      </p:sp>
      <p:sp>
        <p:nvSpPr>
          <p:cNvPr id="3" name="Content Placeholder 2"/>
          <p:cNvSpPr>
            <a:spLocks noGrp="1"/>
          </p:cNvSpPr>
          <p:nvPr>
            <p:ph idx="1"/>
          </p:nvPr>
        </p:nvSpPr>
        <p:spPr>
          <a:xfrm>
            <a:off x="762000" y="685800"/>
            <a:ext cx="7543800" cy="4876800"/>
          </a:xfrm>
        </p:spPr>
        <p:txBody>
          <a:bodyPr>
            <a:normAutofit fontScale="77500" lnSpcReduction="20000"/>
          </a:bodyPr>
          <a:lstStyle/>
          <a:p>
            <a:pPr marL="0" lvl="0" indent="0">
              <a:buNone/>
            </a:pPr>
            <a:r>
              <a:rPr lang="it-IT" b="1" dirty="0"/>
              <a:t>REALIZAREA HARTILOR INTERACTIVE PENTRU CETATENI</a:t>
            </a:r>
          </a:p>
          <a:p>
            <a:pPr marL="0" lvl="0" indent="0">
              <a:buNone/>
            </a:pPr>
            <a:endParaRPr lang="ro-RO" dirty="0"/>
          </a:p>
          <a:p>
            <a:pPr indent="457200">
              <a:lnSpc>
                <a:spcPct val="150000"/>
              </a:lnSpc>
              <a:spcAft>
                <a:spcPts val="900"/>
              </a:spcAf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Hărțile interactive oferă primăriei posibilitatea să se transforme într-un centru de informare pentru fiecare cetățean, accesibil de pe orice dispozitiv </a:t>
            </a:r>
            <a:r>
              <a:rPr lang="ro-RO" sz="15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smartphone</a:t>
            </a: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tabletă sau PC. </a:t>
            </a:r>
            <a:b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Datele și informațiile vor fi organizate într-o interfață prietenoasă, în hărți tematice prin care, într-un mod interactiv, utilizatorul poate găsi punctele de interes cu ajutorul instrumentelor de căutare și poate utiliza instrumentele de bază pentru un mediu spațial.	</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l">
              <a:lnSpc>
                <a:spcPct val="150000"/>
              </a:lnSpc>
              <a:spcAft>
                <a:spcPts val="900"/>
              </a:spcAf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ora actuala sunt oferite publicului larg </a:t>
            </a:r>
            <a:r>
              <a:rPr lang="ro-RO" sz="15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informatii</a:t>
            </a: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 privire la:</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Localizare adrese</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Turism si Cultura</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Registrul spațiilor verzi</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Hartă de zgomot</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Piste de biciclete</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Zonificare </a:t>
            </a:r>
            <a:r>
              <a:rPr lang="ro-RO" sz="15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functionala</a:t>
            </a:r>
            <a:r>
              <a:rPr lang="ro-RO"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PUG</a:t>
            </a:r>
            <a:endParaRPr lang="en-US" sz="15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110339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4ADB-CF45-8BD3-98E5-B589A5E3D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84136-A0D3-D8B1-9359-66B81FED0020}"/>
              </a:ext>
            </a:extLst>
          </p:cNvPr>
          <p:cNvSpPr>
            <a:spLocks noGrp="1"/>
          </p:cNvSpPr>
          <p:nvPr>
            <p:ph type="title"/>
          </p:nvPr>
        </p:nvSpPr>
        <p:spPr>
          <a:xfrm>
            <a:off x="762000" y="5257800"/>
            <a:ext cx="7543800" cy="914400"/>
          </a:xfrm>
        </p:spPr>
        <p:txBody>
          <a:bodyPr>
            <a:normAutofit fontScale="90000"/>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br>
              <a:rPr lang="en-US" sz="3000" dirty="0">
                <a:solidFill>
                  <a:prstClr val="black">
                    <a:lumMod val="85000"/>
                    <a:lumOff val="15000"/>
                  </a:prstClr>
                </a:solidFill>
              </a:rPr>
            </a:br>
            <a:r>
              <a:rPr kumimoji="0" lang="pt-PT" sz="1800" b="1" i="0" u="none" strike="noStrike" kern="1400" cap="small" spc="0" normalizeH="0" baseline="0" noProof="0" dirty="0">
                <a:ln>
                  <a:noFill/>
                </a:ln>
                <a:solidFill>
                  <a:srgbClr val="E36C0A"/>
                </a:solidFill>
                <a:effectLst/>
                <a:uLnTx/>
                <a:uFillTx/>
                <a:latin typeface="Arial" panose="020B0604020202020204" pitchFamily="34" charset="0"/>
                <a:ea typeface="Times New Roman" panose="02020603050405020304" pitchFamily="18" charset="0"/>
                <a:cs typeface="+mj-cs"/>
              </a:rPr>
              <a:t>GIS - Întretinerea și actualizarea bazei de date urbane geospațiale a pmo</a:t>
            </a:r>
            <a:endParaRPr lang="ro-RO" dirty="0"/>
          </a:p>
        </p:txBody>
      </p:sp>
      <p:sp>
        <p:nvSpPr>
          <p:cNvPr id="3" name="Content Placeholder 2">
            <a:extLst>
              <a:ext uri="{FF2B5EF4-FFF2-40B4-BE49-F238E27FC236}">
                <a16:creationId xmlns:a16="http://schemas.microsoft.com/office/drawing/2014/main" id="{03173CE6-B21A-45D6-914F-43E00B8CC71A}"/>
              </a:ext>
            </a:extLst>
          </p:cNvPr>
          <p:cNvSpPr>
            <a:spLocks noGrp="1"/>
          </p:cNvSpPr>
          <p:nvPr>
            <p:ph idx="1"/>
          </p:nvPr>
        </p:nvSpPr>
        <p:spPr>
          <a:xfrm>
            <a:off x="762000" y="685800"/>
            <a:ext cx="7543800" cy="4876800"/>
          </a:xfrm>
        </p:spPr>
        <p:txBody>
          <a:bodyPr>
            <a:normAutofit fontScale="92500" lnSpcReduction="20000"/>
          </a:bodyPr>
          <a:lstStyle/>
          <a:p>
            <a:pPr marL="0" lvl="0" indent="0">
              <a:buNone/>
            </a:pPr>
            <a:r>
              <a:rPr lang="it-IT" b="1" dirty="0"/>
              <a:t>REALIZAREA HARTILOR INTERACTIVE PENTRU CETATENI</a:t>
            </a:r>
          </a:p>
          <a:p>
            <a:pPr marL="0" lvl="0" indent="0">
              <a:buNone/>
            </a:pPr>
            <a:endParaRPr lang="ro-RO" dirty="0"/>
          </a:p>
          <a:p>
            <a:pPr indent="457200" algn="l">
              <a:lnSpc>
                <a:spcPct val="150000"/>
              </a:lnSpc>
              <a:spcAft>
                <a:spcPts val="900"/>
              </a:spcAf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În funcție de disponibilitatea informațiilor geospațiale din instituția noastră vom putea oferi informații cu privire la:</a:t>
            </a:r>
            <a:r>
              <a:rPr lang="ro-RO" sz="1200" kern="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Obiective de Utilitate Publică</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Transport public</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Asociații de locatari</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Zonare fiscală – informare adresă</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900"/>
              </a:spcAft>
              <a:buSzPts val="1000"/>
              <a:buFont typeface="Symbol" panose="05050102010706020507" pitchFamily="18" charset="2"/>
              <a:buChar char=""/>
              <a:tabLst>
                <a:tab pos="914400" algn="l"/>
              </a:tabLs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Zone cu iluminat public</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50000"/>
              </a:lnSpc>
              <a:spcAft>
                <a:spcPts val="900"/>
              </a:spcAf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Proiect cu derulare continua.</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900"/>
              </a:spcAft>
            </a:pPr>
            <a:r>
              <a:rPr lang="ro-RO"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Hărțile interactive realizate până în prezent le puteți vizualiza accesând link-urile de mai jos:</a:t>
            </a:r>
            <a:r>
              <a:rPr lang="ro-RO" sz="1200" kern="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900"/>
              </a:spcAft>
            </a:pPr>
            <a:r>
              <a:rPr lang="ro-RO" sz="1200" u="sng" kern="0" dirty="0">
                <a:solidFill>
                  <a:srgbClr val="F79646"/>
                </a:solidFill>
                <a:effectLst/>
                <a:latin typeface="Arial" panose="020B0604020202020204" pitchFamily="34" charset="0"/>
                <a:ea typeface="Times New Roman" panose="02020603050405020304" pitchFamily="18" charset="0"/>
                <a:cs typeface="Arial" panose="020B0604020202020204" pitchFamily="34" charset="0"/>
                <a:hlinkClick r:id="rId2"/>
              </a:rPr>
              <a:t>https://oradea.ro/urbanism/gis/</a:t>
            </a:r>
            <a:r>
              <a:rPr lang="ro-RO" sz="1200" kern="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900"/>
              </a:spcAft>
            </a:pPr>
            <a:r>
              <a:rPr lang="ro-RO" sz="1200" u="sng" kern="0" dirty="0">
                <a:solidFill>
                  <a:srgbClr val="F79646"/>
                </a:solidFill>
                <a:effectLst/>
                <a:latin typeface="Arial" panose="020B0604020202020204" pitchFamily="34" charset="0"/>
                <a:ea typeface="Times New Roman" panose="02020603050405020304" pitchFamily="18" charset="0"/>
                <a:cs typeface="Arial" panose="020B0604020202020204" pitchFamily="34" charset="0"/>
                <a:hlinkClick r:id="rId3"/>
              </a:rPr>
              <a:t>https://oradea.ro/harta-orasului/</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63236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a:t>	 </a:t>
            </a:r>
            <a:r>
              <a:rPr lang="en-US" sz="3000" dirty="0" err="1"/>
              <a:t>Dinamica</a:t>
            </a:r>
            <a:r>
              <a:rPr lang="en-US" sz="3000" dirty="0"/>
              <a:t> </a:t>
            </a:r>
            <a:r>
              <a:rPr lang="en-US" sz="3000" dirty="0" err="1"/>
              <a:t>actelor</a:t>
            </a:r>
            <a:r>
              <a:rPr lang="en-US" sz="3000" dirty="0"/>
              <a:t> </a:t>
            </a:r>
            <a:r>
              <a:rPr lang="en-US" sz="3000" dirty="0" err="1"/>
              <a:t>emise</a:t>
            </a:r>
            <a:r>
              <a:rPr lang="en-US" sz="3000" dirty="0"/>
              <a:t> </a:t>
            </a:r>
            <a:r>
              <a:rPr lang="en-US" sz="3000" dirty="0" err="1"/>
              <a:t>pe</a:t>
            </a:r>
            <a:r>
              <a:rPr lang="en-US" sz="3000" dirty="0"/>
              <a:t> </a:t>
            </a:r>
            <a:r>
              <a:rPr lang="en-US" sz="3000" dirty="0" err="1"/>
              <a:t>categorii</a:t>
            </a:r>
            <a:endParaRPr lang="ro-RO" sz="3000" dirty="0"/>
          </a:p>
        </p:txBody>
      </p:sp>
      <p:graphicFrame>
        <p:nvGraphicFramePr>
          <p:cNvPr id="5" name="Object 1"/>
          <p:cNvGraphicFramePr>
            <a:graphicFrameLocks noGrp="1"/>
          </p:cNvGraphicFramePr>
          <p:nvPr>
            <p:ph idx="1"/>
            <p:extLst>
              <p:ext uri="{D42A27DB-BD31-4B8C-83A1-F6EECF244321}">
                <p14:modId xmlns:p14="http://schemas.microsoft.com/office/powerpoint/2010/main" val="3447158744"/>
              </p:ext>
            </p:extLst>
          </p:nvPr>
        </p:nvGraphicFramePr>
        <p:xfrm>
          <a:off x="762000" y="8382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02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lvl="0"/>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sz="3000" dirty="0"/>
          </a:p>
        </p:txBody>
      </p:sp>
      <p:sp>
        <p:nvSpPr>
          <p:cNvPr id="3" name="Content Placeholder 2"/>
          <p:cNvSpPr>
            <a:spLocks noGrp="1"/>
          </p:cNvSpPr>
          <p:nvPr>
            <p:ph idx="1"/>
          </p:nvPr>
        </p:nvSpPr>
        <p:spPr>
          <a:xfrm>
            <a:off x="533400" y="533400"/>
            <a:ext cx="8001000" cy="5562600"/>
          </a:xfrm>
        </p:spPr>
        <p:txBody>
          <a:bodyPr>
            <a:normAutofit fontScale="55000" lnSpcReduction="20000"/>
          </a:bodyPr>
          <a:lstStyle/>
          <a:p>
            <a:r>
              <a:rPr lang="it-IT" sz="1700" b="1" dirty="0"/>
              <a:t>REFACEREA  ZONELOR PUBLICE CU IMPACT MAJOR ASUPRA VIETII ȘI IMAGINII URBANE</a:t>
            </a:r>
          </a:p>
          <a:p>
            <a:pPr marL="0" indent="0">
              <a:buNone/>
            </a:pPr>
            <a:endParaRPr lang="ro-RO" dirty="0"/>
          </a:p>
          <a:p>
            <a:pPr indent="457200" algn="just">
              <a:lnSpc>
                <a:spcPct val="150000"/>
              </a:lnSpc>
              <a:spcAft>
                <a:spcPts val="900"/>
              </a:spcAft>
            </a:pPr>
            <a:r>
              <a:rPr lang="it-IT"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 anul 2023 Direcția Arhitect Sef a finalizat urmatoarele proiecte de amenajare a spatiilor publice importante din oras, dupa cum urmeaza:</a:t>
            </a:r>
            <a:endParaRPr lang="en-US" sz="14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Realizarea</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reamenajarilor</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urmatoarele</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zone care vor fi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supuse</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proceselor</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regenerare</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urbana</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elaborarea</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documentatiilor</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la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faza</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studiu</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fezabilitate</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sau</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studii</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urbanism</a:t>
            </a:r>
            <a:r>
              <a:rPr lang="fr-FR"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PUZ de regenerare urbana zona Nufarul </a:t>
            </a:r>
            <a:r>
              <a:rPr lang="ro-RO" sz="1400" dirty="0" smtClean="0">
                <a:effectLst/>
                <a:latin typeface="Arial" panose="020B0604020202020204" pitchFamily="34" charset="0"/>
                <a:ea typeface="Calibri" panose="020F0502020204030204" pitchFamily="34" charset="0"/>
                <a:cs typeface="Times New Roman" panose="02020603050405020304" pitchFamily="18" charset="0"/>
              </a:rPr>
              <a:t>Cantemir</a:t>
            </a:r>
          </a:p>
          <a:p>
            <a:pPr marL="342900" lvl="0" indent="-342900" algn="just">
              <a:lnSpc>
                <a:spcPct val="150000"/>
              </a:lnSpc>
              <a:spcAft>
                <a:spcPts val="1000"/>
              </a:spcAft>
              <a:buFont typeface="Symbol" panose="05050102010706020507" pitchFamily="18" charset="2"/>
              <a:buChar char=""/>
            </a:pP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50000"/>
              </a:lnSpc>
              <a:spcAft>
                <a:spcPts val="900"/>
              </a:spcAft>
            </a:pPr>
            <a:r>
              <a:rPr lang="it-IT" sz="1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 anul 2024  Direcția Arhitect Sef isi propune sa continue proiectele de amenajare a spatiilor publice importante din oras, dupa cum urmeaza:</a:t>
            </a:r>
            <a:endParaRPr lang="en-US" sz="14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400" dirty="0" err="1">
                <a:effectLst/>
                <a:latin typeface="Arial" panose="020B0604020202020204" pitchFamily="34" charset="0"/>
                <a:ea typeface="Calibri" panose="020F0502020204030204" pitchFamily="34" charset="0"/>
                <a:cs typeface="Times New Roman" panose="02020603050405020304" pitchFamily="18" charset="0"/>
              </a:rPr>
              <a:t>Studiul</a:t>
            </a:r>
            <a:r>
              <a:rPr lang="en-US" sz="1400" dirty="0">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fezabilitate</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privind</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reamenajarea</a:t>
            </a:r>
            <a:r>
              <a:rPr lang="en-US" sz="1400" dirty="0">
                <a:effectLst/>
                <a:latin typeface="Arial" panose="020B0604020202020204" pitchFamily="34" charset="0"/>
                <a:ea typeface="Calibri" panose="020F0502020204030204" pitchFamily="34" charset="0"/>
                <a:cs typeface="Times New Roman" panose="02020603050405020304" pitchFamily="18" charset="0"/>
              </a:rPr>
              <a:t> str. Primariei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si</a:t>
            </a:r>
            <a:r>
              <a:rPr lang="en-US" sz="1400" dirty="0">
                <a:effectLst/>
                <a:latin typeface="Arial" panose="020B0604020202020204" pitchFamily="34" charset="0"/>
                <a:ea typeface="Calibri" panose="020F0502020204030204" pitchFamily="34" charset="0"/>
                <a:cs typeface="Times New Roman" panose="02020603050405020304" pitchFamily="18" charset="0"/>
              </a:rPr>
              <a:t> Piata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Rahovei</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propusa</a:t>
            </a:r>
            <a:r>
              <a:rPr lang="en-US" sz="1400" dirty="0">
                <a:effectLst/>
                <a:latin typeface="Arial" panose="020B0604020202020204" pitchFamily="34" charset="0"/>
                <a:ea typeface="Calibri" panose="020F0502020204030204" pitchFamily="34" charset="0"/>
                <a:cs typeface="Times New Roman" panose="02020603050405020304" pitchFamily="18" charset="0"/>
              </a:rPr>
              <a:t> Piata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Concordiei</a:t>
            </a:r>
            <a:r>
              <a:rPr lang="en-US" sz="1400" dirty="0">
                <a:effectLst/>
                <a:latin typeface="Arial" panose="020B0604020202020204" pitchFamily="34" charset="0"/>
                <a:ea typeface="Calibri" panose="020F0502020204030204" pitchFamily="34" charset="0"/>
                <a:cs typeface="Times New Roman" panose="02020603050405020304" pitchFamily="18" charset="0"/>
              </a:rPr>
              <a:t>)  în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vederea</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cresterii</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calitatii</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spatiilor</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publice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PT" sz="1400" dirty="0">
                <a:effectLst/>
                <a:latin typeface="Arial" panose="020B0604020202020204" pitchFamily="34" charset="0"/>
                <a:ea typeface="Calibri" panose="020F0502020204030204" pitchFamily="34" charset="0"/>
                <a:cs typeface="Times New Roman" panose="02020603050405020304" pitchFamily="18" charset="0"/>
              </a:rPr>
              <a:t>PUZ  regenerare urbana zona str. Meiului, Vavilov, Lotus – Gradina urbana Nufarul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P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Veteranilor –Trotusului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creere</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accesibilitate</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din str.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Bihorului</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parcelele</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situate în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intravilan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gn="just">
              <a:lnSpc>
                <a:spcPct val="150000"/>
              </a:lnSpc>
              <a:spcAft>
                <a:spcPts val="1000"/>
              </a:spcAft>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p>
            <a:endParaRPr lang="ro-RO" sz="1400" dirty="0"/>
          </a:p>
        </p:txBody>
      </p:sp>
      <p:pic>
        <p:nvPicPr>
          <p:cNvPr id="4" name="Picture 3"/>
          <p:cNvPicPr>
            <a:picLocks noChangeAspect="1"/>
          </p:cNvPicPr>
          <p:nvPr/>
        </p:nvPicPr>
        <p:blipFill>
          <a:blip r:embed="rId2"/>
          <a:stretch>
            <a:fillRect/>
          </a:stretch>
        </p:blipFill>
        <p:spPr>
          <a:xfrm>
            <a:off x="914400" y="1828800"/>
            <a:ext cx="4648200" cy="2609757"/>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3450099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304800"/>
            <a:ext cx="7543800" cy="5334000"/>
          </a:xfrm>
        </p:spPr>
        <p:txBody>
          <a:bodyPr>
            <a:normAutofit/>
          </a:bodyPr>
          <a:lstStyle/>
          <a:p>
            <a:pPr indent="228600" algn="just">
              <a:lnSpc>
                <a:spcPct val="150000"/>
              </a:lnSpc>
              <a:spcAft>
                <a:spcPts val="600"/>
              </a:spcAft>
            </a:pPr>
            <a:r>
              <a:rPr lang="ro-RO"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 asemenea, ne propunem ca în anul 2024, sa demaram proiecte de interes major pentru comunitate, în domenii considerate deficitare,  cum sunt spatiile publice pentru comunitate sau spatiile verzi de calitate:</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PUZCP zona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Cetatea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Oradea</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PUZ –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strada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legatura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intre</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str.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Libertatii</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si</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Parcul</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Traian</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regenerare</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urbana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(PRU) - Zona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Metalica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str.Ap</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Andrei,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str.Dobrestilor</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str.Sovata</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Totodată</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avand</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în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vedere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faptul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că</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valabilitatea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Planului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Urbanistic General are o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durată</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10 ani, care se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implini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în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2026, precum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tinand</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demersul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complex pe care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elaborarea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unui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astfel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document o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presupune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vom</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incepe în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2024 cu prima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etapa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realizarea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studiilor</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fundamentare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necesare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20040" lvl="1" indent="0">
              <a:buNone/>
            </a:pPr>
            <a:endParaRPr lang="ro-RO" sz="2000" dirty="0"/>
          </a:p>
        </p:txBody>
      </p:sp>
    </p:spTree>
    <p:extLst>
      <p:ext uri="{BB962C8B-B14F-4D97-AF65-F5344CB8AC3E}">
        <p14:creationId xmlns:p14="http://schemas.microsoft.com/office/powerpoint/2010/main" val="2101480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533400"/>
            <a:ext cx="7543800" cy="4953000"/>
          </a:xfrm>
        </p:spPr>
        <p:txBody>
          <a:bodyPr>
            <a:normAutofit fontScale="55000" lnSpcReduction="20000"/>
          </a:bodyPr>
          <a:lstStyle/>
          <a:p>
            <a:pPr marL="0" indent="0" algn="ctr">
              <a:buNone/>
            </a:pPr>
            <a:endParaRPr lang="it-IT" b="1" dirty="0"/>
          </a:p>
          <a:p>
            <a:pPr marL="0" indent="0">
              <a:buNone/>
            </a:pPr>
            <a:r>
              <a:rPr lang="ro-RO" b="1" dirty="0"/>
              <a:t>REABILITAREA FONDULUI CONSTRUIT DIN ZONA CENTRALA A MUNICIPIULUI ORADEA  </a:t>
            </a:r>
            <a:endParaRPr lang="ro-RO" dirty="0"/>
          </a:p>
          <a:p>
            <a:pPr marL="457200" algn="just">
              <a:lnSpc>
                <a:spcPct val="150000"/>
              </a:lnSpc>
              <a:spcAft>
                <a:spcPts val="600"/>
              </a:spcAft>
            </a:pPr>
            <a:r>
              <a:rPr lang="ro-RO" sz="2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Prin acest program de reabilitare demarat în anul 2012 , care deja este </a:t>
            </a:r>
            <a:r>
              <a:rPr lang="ro-RO" sz="2400" kern="1400" dirty="0" err="1">
                <a:solidFill>
                  <a:srgbClr val="F79646"/>
                </a:solidFill>
                <a:effectLst/>
                <a:latin typeface="Arial" panose="020B0604020202020204" pitchFamily="34" charset="0"/>
                <a:ea typeface="Times New Roman" panose="02020603050405020304" pitchFamily="18" charset="0"/>
                <a:cs typeface="Arial" panose="020B0604020202020204" pitchFamily="34" charset="0"/>
              </a:rPr>
              <a:t>binecunoscut</a:t>
            </a:r>
            <a:r>
              <a:rPr lang="ro-RO" sz="2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comunității orădene, municipalitatea, în pofida bugetului micșorat,  a reușit sa finalizeze în 2023, următoarele clădiri:</a:t>
            </a:r>
            <a:endParaRPr lang="en-US" sz="24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900"/>
              </a:spcAft>
              <a:buFont typeface="Wingdings" panose="05000000000000000000" pitchFamily="2" charset="2"/>
              <a:buChar char=""/>
            </a:pPr>
            <a:r>
              <a:rPr lang="it-IT" sz="2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Palatul Fuchsl - str. Independentei nr. 11-13 – monument istoric</a:t>
            </a:r>
            <a:endParaRPr lang="en-US" sz="24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ro-RO" sz="2400" dirty="0">
                <a:effectLst/>
                <a:latin typeface="Arial" panose="020B0604020202020204" pitchFamily="34" charset="0"/>
                <a:ea typeface="Calibri" panose="020F0502020204030204" pitchFamily="34" charset="0"/>
                <a:cs typeface="Times New Roman" panose="02020603050405020304" pitchFamily="18" charset="0"/>
              </a:rPr>
              <a:t>Pasajul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Madach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r>
              <a:rPr lang="ro-RO" sz="2400" dirty="0" err="1">
                <a:effectLst/>
                <a:latin typeface="Arial" panose="020B0604020202020204" pitchFamily="34" charset="0"/>
                <a:ea typeface="Calibri" panose="020F0502020204030204" pitchFamily="34" charset="0"/>
                <a:cs typeface="Times New Roman" panose="02020603050405020304" pitchFamily="18" charset="0"/>
              </a:rPr>
              <a:t>Cladirea</a:t>
            </a:r>
            <a:r>
              <a:rPr lang="ro-RO" sz="2400" dirty="0">
                <a:effectLst/>
                <a:latin typeface="Arial" panose="020B0604020202020204" pitchFamily="34" charset="0"/>
                <a:ea typeface="Calibri" panose="020F0502020204030204" pitchFamily="34" charset="0"/>
                <a:cs typeface="Times New Roman" panose="02020603050405020304" pitchFamily="18" charset="0"/>
              </a:rPr>
              <a:t> situata în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Piata</a:t>
            </a:r>
            <a:r>
              <a:rPr lang="ro-RO" sz="2400" dirty="0">
                <a:effectLst/>
                <a:latin typeface="Arial" panose="020B0604020202020204" pitchFamily="34" charset="0"/>
                <a:ea typeface="Calibri" panose="020F0502020204030204" pitchFamily="34" charset="0"/>
                <a:cs typeface="Times New Roman" panose="02020603050405020304" pitchFamily="18" charset="0"/>
              </a:rPr>
              <a:t> 1 Decembrie nr. 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900"/>
              </a:spcAft>
            </a:pPr>
            <a:r>
              <a:rPr lang="ro-RO" sz="24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Programul multianual a lucrărilor de protejare și intervenție asupra clădirilor cu valoare cultural-arhitecturala situate în „Ansamblul urban – Centru istoric Oradea”, program aprobat prin HCL nr. 643/2012 actualizat prin HCL nr. 865 /  2022,  include pentru perioada 2024</a:t>
            </a:r>
            <a:r>
              <a:rPr lang="ro-RO" sz="2400" kern="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r>
              <a:rPr lang="ro-RO" sz="2400" dirty="0">
                <a:effectLst/>
                <a:latin typeface="Arial" panose="020B0604020202020204" pitchFamily="34" charset="0"/>
                <a:ea typeface="Calibri" panose="020F0502020204030204" pitchFamily="34" charset="0"/>
                <a:cs typeface="Times New Roman" panose="02020603050405020304" pitchFamily="18" charset="0"/>
              </a:rPr>
              <a:t>Un număr de 19  clădiri în vederea execuției lucrărilor, monumente istorice clasate sau clădiri cu valoare arhitecturala deosebita, amplasate în zona de maxima vizibilitate, pentru care au fost / vor fi demarate/continuate lucrările de reabilitare a fațadelor/ documentațiile tehnice, astfel: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17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4F84-AF0A-3636-EA4B-886F3F2F5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016AA-DB34-FC98-E901-FE35C1BDBB1C}"/>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942B10D7-761E-3D71-D516-B5AFE90F471E}"/>
              </a:ext>
            </a:extLst>
          </p:cNvPr>
          <p:cNvSpPr>
            <a:spLocks noGrp="1"/>
          </p:cNvSpPr>
          <p:nvPr>
            <p:ph idx="1"/>
          </p:nvPr>
        </p:nvSpPr>
        <p:spPr>
          <a:xfrm>
            <a:off x="762000" y="533400"/>
            <a:ext cx="7543800" cy="4953000"/>
          </a:xfrm>
        </p:spPr>
        <p:txBody>
          <a:bodyPr>
            <a:normAutofit/>
          </a:bodyPr>
          <a:lstStyle/>
          <a:p>
            <a:pPr marL="0" indent="0" algn="ctr">
              <a:buNone/>
            </a:pPr>
            <a:endParaRPr lang="it-IT" b="1" dirty="0"/>
          </a:p>
          <a:p>
            <a:pPr marL="0" indent="0">
              <a:buNone/>
            </a:pPr>
            <a:r>
              <a:rPr lang="ro-RO" b="1" dirty="0"/>
              <a:t>REABILITAREA FONDULUI CONSTRUIT DIN ZONA CENTRALA A MUNICIPIULUI ORADEA  </a:t>
            </a:r>
            <a:endParaRPr lang="ro-RO" dirty="0"/>
          </a:p>
          <a:p>
            <a:pPr marL="742950" lvl="1" indent="-285750" algn="just">
              <a:lnSpc>
                <a:spcPct val="150000"/>
              </a:lnSpc>
              <a:buFont typeface="+mj-lt"/>
              <a:buAutoNum type="alphaLcPeriod"/>
            </a:pPr>
            <a:r>
              <a:rPr lang="pt-PT" sz="1200" b="1" dirty="0">
                <a:effectLst/>
                <a:latin typeface="Arial" panose="020B0604020202020204" pitchFamily="34" charset="0"/>
                <a:ea typeface="Calibri" panose="020F0502020204030204" pitchFamily="34" charset="0"/>
                <a:cs typeface="Times New Roman" panose="02020603050405020304" pitchFamily="18" charset="0"/>
              </a:rPr>
              <a:t>Efectuarea lucrărilor de reabilitare și urmărirea execuției</a:t>
            </a:r>
            <a:r>
              <a:rPr lang="pt-PT" sz="1200" dirty="0">
                <a:effectLst/>
                <a:latin typeface="Arial" panose="020B0604020202020204" pitchFamily="34" charset="0"/>
                <a:ea typeface="Calibri" panose="020F0502020204030204" pitchFamily="34" charset="0"/>
                <a:cs typeface="Times New Roman" panose="02020603050405020304" pitchFamily="18" charset="0"/>
              </a:rPr>
              <a:t> la un număr de 16 imobile, pentru care s-a semnat contractul de execuție în anul 2023 sau au fost începute în anii anteriori, printre care amintim: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16355" algn="just">
              <a:lnSpc>
                <a:spcPct val="150000"/>
              </a:lnSpc>
            </a:pPr>
            <a:r>
              <a:rPr lang="pt-PT"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1350645" algn="l"/>
              </a:tabLst>
            </a:pPr>
            <a:r>
              <a:rPr lang="it-IT" sz="1200" dirty="0">
                <a:effectLst/>
                <a:latin typeface="Arial" panose="020B0604020202020204" pitchFamily="34" charset="0"/>
                <a:ea typeface="Calibri" panose="020F0502020204030204" pitchFamily="34" charset="0"/>
                <a:cs typeface="Times New Roman" panose="02020603050405020304" pitchFamily="18" charset="0"/>
              </a:rPr>
              <a:t> Hotelul Parc – str. Republicii, nr. 5 – monument istoric</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Palatul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Adorian</a:t>
            </a:r>
            <a:r>
              <a:rPr lang="ro-RO" sz="1200" dirty="0">
                <a:effectLst/>
                <a:latin typeface="Arial" panose="020B0604020202020204" pitchFamily="34" charset="0"/>
                <a:ea typeface="Calibri" panose="020F0502020204030204" pitchFamily="34" charset="0"/>
                <a:cs typeface="Times New Roman" panose="02020603050405020304" pitchFamily="18" charset="0"/>
              </a:rPr>
              <a:t> I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şi</a:t>
            </a:r>
            <a:r>
              <a:rPr lang="ro-RO" sz="1200" dirty="0">
                <a:effectLst/>
                <a:latin typeface="Arial" panose="020B0604020202020204" pitchFamily="34" charset="0"/>
                <a:ea typeface="Calibri" panose="020F0502020204030204" pitchFamily="34" charset="0"/>
                <a:cs typeface="Times New Roman" panose="02020603050405020304" pitchFamily="18" charset="0"/>
              </a:rPr>
              <a:t> II - str.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Patrioţilor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şi</a:t>
            </a:r>
            <a:r>
              <a:rPr lang="ro-RO" sz="1200" dirty="0">
                <a:effectLst/>
                <a:latin typeface="Arial" panose="020B0604020202020204" pitchFamily="34" charset="0"/>
                <a:ea typeface="Calibri" panose="020F0502020204030204" pitchFamily="34" charset="0"/>
                <a:cs typeface="Times New Roman" panose="02020603050405020304" pitchFamily="18" charset="0"/>
              </a:rPr>
              <a:t> Moscovei – monument istoric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Palatul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Ullman</a:t>
            </a:r>
            <a:r>
              <a:rPr lang="ro-RO" sz="1200" dirty="0">
                <a:effectLst/>
                <a:latin typeface="Arial" panose="020B0604020202020204" pitchFamily="34" charset="0"/>
                <a:ea typeface="Calibri" panose="020F0502020204030204" pitchFamily="34" charset="0"/>
                <a:cs typeface="Times New Roman" panose="02020603050405020304" pitchFamily="18" charset="0"/>
              </a:rPr>
              <a:t> -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Piaţa</a:t>
            </a:r>
            <a:r>
              <a:rPr lang="ro-RO" sz="1200" dirty="0">
                <a:effectLst/>
                <a:latin typeface="Arial" panose="020B0604020202020204" pitchFamily="34" charset="0"/>
                <a:ea typeface="Calibri" panose="020F0502020204030204" pitchFamily="34" charset="0"/>
                <a:cs typeface="Times New Roman" panose="02020603050405020304" pitchFamily="18" charset="0"/>
              </a:rPr>
              <a:t> 1 Decembrie nr. 9 – monument istoric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1350645" algn="l"/>
              </a:tabLst>
            </a:pPr>
            <a:r>
              <a:rPr lang="it-IT" sz="1200" dirty="0">
                <a:effectLst/>
                <a:latin typeface="Arial" panose="020B0604020202020204" pitchFamily="34" charset="0"/>
                <a:ea typeface="Calibri" panose="020F0502020204030204" pitchFamily="34" charset="0"/>
                <a:cs typeface="Times New Roman" panose="02020603050405020304" pitchFamily="18" charset="0"/>
              </a:rPr>
              <a:t>Casa Markovits-Matheser – str. Aurel Lazar, nr. 21 – monument istoric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1350645" algn="l"/>
              </a:tabLst>
            </a:pPr>
            <a:r>
              <a:rPr lang="it-IT" sz="1200" dirty="0">
                <a:effectLst/>
                <a:latin typeface="Arial" panose="020B0604020202020204" pitchFamily="34" charset="0"/>
                <a:ea typeface="Calibri" panose="020F0502020204030204" pitchFamily="34" charset="0"/>
                <a:cs typeface="Times New Roman" panose="02020603050405020304" pitchFamily="18" charset="0"/>
              </a:rPr>
              <a:t>Piata Unirii nr. 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25830" indent="0" algn="just">
              <a:lnSpc>
                <a:spcPct val="150000"/>
              </a:lnSpc>
              <a:spcAft>
                <a:spcPts val="1000"/>
              </a:spcAft>
              <a:buNone/>
            </a:pPr>
            <a:r>
              <a:rPr lang="it-IT"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75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6136-FD92-083D-4F88-5A0CBB181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9C48E-D21A-4469-8F46-085E4E254393}"/>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037E04B6-003D-860C-AD84-E70F8A6BD653}"/>
              </a:ext>
            </a:extLst>
          </p:cNvPr>
          <p:cNvSpPr>
            <a:spLocks noGrp="1"/>
          </p:cNvSpPr>
          <p:nvPr>
            <p:ph idx="1"/>
          </p:nvPr>
        </p:nvSpPr>
        <p:spPr>
          <a:xfrm>
            <a:off x="762000" y="533400"/>
            <a:ext cx="7543800" cy="4953000"/>
          </a:xfrm>
        </p:spPr>
        <p:txBody>
          <a:bodyPr>
            <a:normAutofit fontScale="85000" lnSpcReduction="10000"/>
          </a:bodyPr>
          <a:lstStyle/>
          <a:p>
            <a:pPr marL="0" indent="0" algn="ctr">
              <a:buNone/>
            </a:pPr>
            <a:endParaRPr lang="it-IT" b="1" dirty="0"/>
          </a:p>
          <a:p>
            <a:pPr marL="0" indent="0">
              <a:buNone/>
            </a:pPr>
            <a:r>
              <a:rPr lang="ro-RO" b="1" dirty="0"/>
              <a:t>REABILITAREA FONDULUI CONSTRUIT DIN ZONA CENTRALA A MUNICIPIULUI ORADEA  </a:t>
            </a:r>
            <a:endParaRPr lang="ro-RO" dirty="0"/>
          </a:p>
          <a:p>
            <a:pPr marL="457200" lvl="1" indent="0" algn="just">
              <a:lnSpc>
                <a:spcPct val="150000"/>
              </a:lnSpc>
              <a:spcAft>
                <a:spcPts val="1000"/>
              </a:spcAft>
              <a:buNone/>
            </a:pPr>
            <a:r>
              <a:rPr lang="it-IT" sz="1200" b="1" dirty="0">
                <a:effectLst/>
                <a:latin typeface="Arial" panose="020B0604020202020204" pitchFamily="34" charset="0"/>
                <a:ea typeface="Calibri" panose="020F0502020204030204" pitchFamily="34" charset="0"/>
                <a:cs typeface="Times New Roman" panose="02020603050405020304" pitchFamily="18" charset="0"/>
              </a:rPr>
              <a:t>b. Alte imobile la care se va incepe reabilitarea în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900430" algn="just">
              <a:lnSpc>
                <a:spcPct val="150000"/>
              </a:lnSpc>
              <a:spcAft>
                <a:spcPts val="900"/>
              </a:spcAft>
            </a:pPr>
            <a:r>
              <a:rPr lang="ro-RO" sz="1200" b="1"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Imobile Monumente Istorice sau propuse pentru clasare </a:t>
            </a:r>
            <a:r>
              <a:rPr lang="ro-RO" sz="12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 </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Palatul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Levay</a:t>
            </a:r>
            <a:r>
              <a:rPr lang="ro-RO" sz="1200" dirty="0">
                <a:effectLst/>
                <a:latin typeface="Arial" panose="020B0604020202020204" pitchFamily="34" charset="0"/>
                <a:ea typeface="Calibri" panose="020F0502020204030204" pitchFamily="34" charset="0"/>
                <a:cs typeface="Times New Roman" panose="02020603050405020304" pitchFamily="18" charset="0"/>
              </a:rPr>
              <a:t> – str.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Libertatii</a:t>
            </a:r>
            <a:r>
              <a:rPr lang="ro-RO" sz="1200" dirty="0">
                <a:effectLst/>
                <a:latin typeface="Arial" panose="020B0604020202020204" pitchFamily="34" charset="0"/>
                <a:ea typeface="Calibri" panose="020F0502020204030204" pitchFamily="34" charset="0"/>
                <a:cs typeface="Times New Roman" panose="02020603050405020304" pitchFamily="18" charset="0"/>
              </a:rPr>
              <a:t> nr. 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Aurel Lazar nr.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Iosif Vulcan nr.3</a:t>
            </a:r>
            <a:r>
              <a:rPr lang="it-IT" sz="1200" b="1"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900"/>
              </a:spcAft>
              <a:tabLst>
                <a:tab pos="1350645" algn="l"/>
              </a:tabLst>
            </a:pPr>
            <a:r>
              <a:rPr lang="it-IT" sz="1200" b="1"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Alte imobile din Centrul istoric</a:t>
            </a:r>
            <a:endParaRPr lang="en-US" sz="12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Republicii nr. 3-5 (Clădirea Mercur)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Libertății nr.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Libertății nr. 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Iosif Vulcan nr.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Iosif Vulcan nr.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Str. Iosif Vulcan nr. 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Aleea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Gojdu</a:t>
            </a:r>
            <a:r>
              <a:rPr lang="ro-RO" sz="1200" dirty="0">
                <a:effectLst/>
                <a:latin typeface="Arial" panose="020B0604020202020204" pitchFamily="34" charset="0"/>
                <a:ea typeface="Calibri" panose="020F0502020204030204" pitchFamily="34" charset="0"/>
                <a:cs typeface="Times New Roman" panose="02020603050405020304" pitchFamily="18" charset="0"/>
              </a:rPr>
              <a:t> nr.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ro-RO" sz="1200" dirty="0">
                <a:effectLst/>
                <a:latin typeface="Arial" panose="020B0604020202020204" pitchFamily="34" charset="0"/>
                <a:ea typeface="Calibri" panose="020F0502020204030204" pitchFamily="34" charset="0"/>
                <a:cs typeface="Times New Roman" panose="02020603050405020304" pitchFamily="18" charset="0"/>
              </a:rPr>
              <a:t>Piața 1 Decembrie nr.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3310" indent="0" algn="just">
              <a:lnSpc>
                <a:spcPct val="150000"/>
              </a:lnSpc>
              <a:spcAft>
                <a:spcPts val="10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86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err="1"/>
              <a:t>Vă</a:t>
            </a:r>
            <a:r>
              <a:rPr lang="en-US" sz="4000" dirty="0"/>
              <a:t> </a:t>
            </a:r>
            <a:r>
              <a:rPr lang="en-US" sz="4000" dirty="0" err="1"/>
              <a:t>mulțumim</a:t>
            </a:r>
            <a:r>
              <a:rPr lang="en-US" sz="4000" dirty="0"/>
              <a:t> </a:t>
            </a:r>
            <a:r>
              <a:rPr lang="en-US" sz="4000" dirty="0" err="1"/>
              <a:t>pentru</a:t>
            </a:r>
            <a:r>
              <a:rPr lang="en-US" sz="4000" dirty="0"/>
              <a:t> </a:t>
            </a:r>
            <a:r>
              <a:rPr lang="en-US" sz="4000" dirty="0" err="1"/>
              <a:t>atenție</a:t>
            </a:r>
            <a:r>
              <a:rPr lang="en-US" sz="4000" dirty="0"/>
              <a:t>! </a:t>
            </a:r>
          </a:p>
          <a:p>
            <a:pPr marL="0" indent="0" algn="ctr">
              <a:buNone/>
            </a:pPr>
            <a:r>
              <a:rPr lang="en-US" sz="4000" dirty="0" err="1"/>
              <a:t>Întrebări</a:t>
            </a:r>
            <a:r>
              <a:rPr lang="en-US" sz="4000" dirty="0"/>
              <a:t>?</a:t>
            </a:r>
            <a:endParaRPr lang="ro-RO" sz="4000" dirty="0"/>
          </a:p>
        </p:txBody>
      </p:sp>
    </p:spTree>
    <p:extLst>
      <p:ext uri="{BB962C8B-B14F-4D97-AF65-F5344CB8AC3E}">
        <p14:creationId xmlns:p14="http://schemas.microsoft.com/office/powerpoint/2010/main" val="267692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a:t>	</a:t>
            </a:r>
            <a:r>
              <a:rPr lang="en-US" sz="3000" dirty="0" err="1"/>
              <a:t>Dinamica</a:t>
            </a:r>
            <a:r>
              <a:rPr lang="en-US" sz="3000" dirty="0"/>
              <a:t> </a:t>
            </a:r>
            <a:r>
              <a:rPr lang="en-US" sz="3000" dirty="0" err="1"/>
              <a:t>actelor</a:t>
            </a:r>
            <a:r>
              <a:rPr lang="en-US" sz="3000" dirty="0"/>
              <a:t> </a:t>
            </a:r>
            <a:r>
              <a:rPr lang="en-US" sz="3000" dirty="0" err="1"/>
              <a:t>emise</a:t>
            </a:r>
            <a:r>
              <a:rPr lang="en-US" sz="3000" dirty="0"/>
              <a:t> </a:t>
            </a:r>
            <a:r>
              <a:rPr lang="en-US" sz="3000" dirty="0" err="1"/>
              <a:t>pe</a:t>
            </a:r>
            <a:r>
              <a:rPr lang="en-US" sz="3000" dirty="0"/>
              <a:t> </a:t>
            </a:r>
            <a:r>
              <a:rPr lang="en-US" sz="3000" dirty="0" err="1"/>
              <a:t>categorii</a:t>
            </a:r>
            <a:endParaRPr lang="ro-RO"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672562"/>
              </p:ext>
            </p:extLst>
          </p:nvPr>
        </p:nvGraphicFramePr>
        <p:xfrm>
          <a:off x="838200" y="914401"/>
          <a:ext cx="7543800" cy="4343399"/>
        </p:xfrm>
        <a:graphic>
          <a:graphicData uri="http://schemas.openxmlformats.org/drawingml/2006/table">
            <a:tbl>
              <a:tblPr firstRow="1" firstCol="1" bandRow="1" bandCol="1">
                <a:tableStyleId>{5C22544A-7EE6-4342-B048-85BDC9FD1C3A}</a:tableStyleId>
              </a:tblPr>
              <a:tblGrid>
                <a:gridCol w="633151">
                  <a:extLst>
                    <a:ext uri="{9D8B030D-6E8A-4147-A177-3AD203B41FA5}">
                      <a16:colId xmlns:a16="http://schemas.microsoft.com/office/drawing/2014/main" val="20000"/>
                    </a:ext>
                  </a:extLst>
                </a:gridCol>
                <a:gridCol w="1771138">
                  <a:extLst>
                    <a:ext uri="{9D8B030D-6E8A-4147-A177-3AD203B41FA5}">
                      <a16:colId xmlns:a16="http://schemas.microsoft.com/office/drawing/2014/main" val="20001"/>
                    </a:ext>
                  </a:extLst>
                </a:gridCol>
                <a:gridCol w="1864845">
                  <a:extLst>
                    <a:ext uri="{9D8B030D-6E8A-4147-A177-3AD203B41FA5}">
                      <a16:colId xmlns:a16="http://schemas.microsoft.com/office/drawing/2014/main" val="20002"/>
                    </a:ext>
                  </a:extLst>
                </a:gridCol>
                <a:gridCol w="1121947">
                  <a:extLst>
                    <a:ext uri="{9D8B030D-6E8A-4147-A177-3AD203B41FA5}">
                      <a16:colId xmlns:a16="http://schemas.microsoft.com/office/drawing/2014/main" val="20003"/>
                    </a:ext>
                  </a:extLst>
                </a:gridCol>
                <a:gridCol w="1050190">
                  <a:extLst>
                    <a:ext uri="{9D8B030D-6E8A-4147-A177-3AD203B41FA5}">
                      <a16:colId xmlns:a16="http://schemas.microsoft.com/office/drawing/2014/main" val="20004"/>
                    </a:ext>
                  </a:extLst>
                </a:gridCol>
                <a:gridCol w="1102529">
                  <a:extLst>
                    <a:ext uri="{9D8B030D-6E8A-4147-A177-3AD203B41FA5}">
                      <a16:colId xmlns:a16="http://schemas.microsoft.com/office/drawing/2014/main" val="20005"/>
                    </a:ext>
                  </a:extLst>
                </a:gridCol>
              </a:tblGrid>
              <a:tr h="1313596">
                <a:tc>
                  <a:txBody>
                    <a:bodyPr/>
                    <a:lstStyle/>
                    <a:p>
                      <a:pPr marL="0" marR="0" algn="ctr">
                        <a:lnSpc>
                          <a:spcPct val="125000"/>
                        </a:lnSpc>
                        <a:spcBef>
                          <a:spcPts val="0"/>
                        </a:spcBef>
                        <a:spcAft>
                          <a:spcPts val="900"/>
                        </a:spcAft>
                      </a:pPr>
                      <a:r>
                        <a:rPr lang="it-IT" sz="1200" kern="1400" dirty="0">
                          <a:effectLst/>
                        </a:rPr>
                        <a:t> </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it-IT" sz="1200" kern="1400" dirty="0">
                          <a:effectLst/>
                        </a:rPr>
                        <a:t>Certificate de urbanism / cl</a:t>
                      </a:r>
                      <a:r>
                        <a:rPr lang="pt-PT" sz="1200" kern="1400" dirty="0">
                          <a:effectLst/>
                        </a:rPr>
                        <a:t>ă</a:t>
                      </a:r>
                      <a:r>
                        <a:rPr lang="it-IT" sz="1200" kern="1400" dirty="0">
                          <a:effectLst/>
                        </a:rPr>
                        <a:t>diri / publicitate / rețele</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pt-PT" sz="1200" kern="1400">
                          <a:effectLst/>
                        </a:rPr>
                        <a:t>Autorizații de construire/  clădiri / publicitate / rețele</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Autorizații de desființare</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Cereri,  sesizări, reclamații</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Cereri recepție lucrări</a:t>
                      </a:r>
                      <a:endParaRPr lang="ro-RO" sz="1200" kern="140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r h="630734">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7385</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2822</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142</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1475</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494</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0272">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6365</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2481</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1596</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18651">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6378</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2324</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1820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335</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18651">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5826</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1980</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1751</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364</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31495">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5500</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1818</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1942</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362</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980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r>
              <a:rPr lang="en-US" sz="3000" dirty="0" err="1"/>
              <a:t>Acte</a:t>
            </a:r>
            <a:r>
              <a:rPr lang="en-US" sz="3000" dirty="0"/>
              <a:t> </a:t>
            </a:r>
            <a:r>
              <a:rPr lang="en-US" sz="3000" dirty="0" err="1"/>
              <a:t>emise</a:t>
            </a:r>
            <a:endParaRPr lang="ro-RO" sz="3000" dirty="0"/>
          </a:p>
        </p:txBody>
      </p:sp>
      <p:sp>
        <p:nvSpPr>
          <p:cNvPr id="3" name="Content Placeholder 2"/>
          <p:cNvSpPr>
            <a:spLocks noGrp="1"/>
          </p:cNvSpPr>
          <p:nvPr>
            <p:ph idx="1"/>
          </p:nvPr>
        </p:nvSpPr>
        <p:spPr>
          <a:xfrm>
            <a:off x="762000" y="685800"/>
            <a:ext cx="7543800" cy="4876800"/>
          </a:xfrm>
        </p:spPr>
        <p:txBody>
          <a:bodyPr>
            <a:normAutofit/>
          </a:bodyPr>
          <a:lstStyle/>
          <a:p>
            <a:pPr indent="450215" algn="just">
              <a:lnSpc>
                <a:spcPct val="125000"/>
              </a:lnSpc>
              <a:spcAft>
                <a:spcPts val="900"/>
              </a:spcAft>
            </a:pPr>
            <a:r>
              <a:rPr lang="it-IT" dirty="0"/>
              <a:t>	</a:t>
            </a: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Pe toate categoriile de acte emise, în comparaţie cu anul </a:t>
            </a:r>
            <a:r>
              <a:rPr lang="it-IT" sz="1800" kern="1400" dirty="0" smtClean="0">
                <a:solidFill>
                  <a:srgbClr val="F79646"/>
                </a:solidFill>
                <a:effectLst/>
                <a:latin typeface="Arial" panose="020B0604020202020204" pitchFamily="34" charset="0"/>
                <a:ea typeface="Times New Roman" panose="02020603050405020304" pitchFamily="18" charset="0"/>
                <a:cs typeface="Arial" panose="020B0604020202020204" pitchFamily="34" charset="0"/>
              </a:rPr>
              <a:t>202</a:t>
            </a:r>
            <a:r>
              <a:rPr lang="ro-RO" sz="1800" kern="1400" dirty="0" smtClean="0">
                <a:solidFill>
                  <a:srgbClr val="F79646"/>
                </a:solidFill>
                <a:effectLst/>
                <a:latin typeface="Arial" panose="020B0604020202020204" pitchFamily="34" charset="0"/>
                <a:ea typeface="Times New Roman" panose="02020603050405020304" pitchFamily="18" charset="0"/>
                <a:cs typeface="Arial" panose="020B0604020202020204" pitchFamily="34" charset="0"/>
              </a:rPr>
              <a:t>2</a:t>
            </a:r>
            <a:r>
              <a:rPr lang="it-IT" sz="1800" kern="1400" dirty="0" smtClean="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și anii anteriori (ultimii 4 ani) situatia se prezinta, astfel: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6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numarul certificatelor de urbanism a scazut fata de anul trecut cu 5,6 %, iar fata de media anilor anteriori cu 15,2 %.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6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numarul autorizaţiilor de construire a scazut cu 8,8 %  fata de anul trecut si cu 24,2%  fata de media anilor anteriori</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9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numarul autorizaţiilor de desfiinţare cu 6 % mai mic fata de anul trecut si cu9,4 % mai mic fata de media anilor anteriori</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57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just"/>
            <a:r>
              <a:rPr lang="en-US" sz="3000" dirty="0"/>
              <a:t>	</a:t>
            </a:r>
            <a:r>
              <a:rPr lang="en-US" sz="3000" dirty="0" err="1"/>
              <a:t>Situația</a:t>
            </a:r>
            <a:r>
              <a:rPr lang="en-US" sz="3000" dirty="0"/>
              <a:t> </a:t>
            </a:r>
            <a:r>
              <a:rPr lang="en-US" sz="3000" dirty="0" err="1"/>
              <a:t>autorizațiilor</a:t>
            </a:r>
            <a:r>
              <a:rPr lang="en-US" sz="3000" dirty="0"/>
              <a:t> de </a:t>
            </a:r>
            <a:r>
              <a:rPr lang="en-US" sz="3000" dirty="0" err="1"/>
              <a:t>construire</a:t>
            </a:r>
            <a:r>
              <a:rPr lang="en-US" sz="3000" dirty="0"/>
              <a:t> </a:t>
            </a:r>
            <a:r>
              <a:rPr lang="en-US" sz="3000" dirty="0" err="1"/>
              <a:t>este</a:t>
            </a:r>
            <a:r>
              <a:rPr lang="en-US" sz="3000" dirty="0"/>
              <a:t> </a:t>
            </a:r>
            <a:r>
              <a:rPr lang="en-US" sz="3000" dirty="0" err="1"/>
              <a:t>structurată</a:t>
            </a:r>
            <a:r>
              <a:rPr lang="en-US" sz="3000" dirty="0"/>
              <a:t> </a:t>
            </a:r>
            <a:r>
              <a:rPr lang="en-US" sz="3000" dirty="0" err="1"/>
              <a:t>pe</a:t>
            </a:r>
            <a:r>
              <a:rPr lang="en-US" sz="3000" dirty="0"/>
              <a:t> </a:t>
            </a:r>
            <a:r>
              <a:rPr lang="en-US" sz="3000" dirty="0" err="1"/>
              <a:t>tipuri</a:t>
            </a:r>
            <a:r>
              <a:rPr lang="en-US" sz="3000" dirty="0"/>
              <a:t> de </a:t>
            </a:r>
            <a:r>
              <a:rPr lang="en-US" sz="3000" dirty="0" err="1"/>
              <a:t>lucrări</a:t>
            </a:r>
            <a:r>
              <a:rPr lang="en-US" sz="3000" dirty="0"/>
              <a:t>.</a:t>
            </a:r>
            <a:endParaRPr lang="ro-RO" sz="3000" dirty="0"/>
          </a:p>
        </p:txBody>
      </p:sp>
      <p:graphicFrame>
        <p:nvGraphicFramePr>
          <p:cNvPr id="4" name="Object 2"/>
          <p:cNvGraphicFramePr>
            <a:graphicFrameLocks noGrp="1"/>
          </p:cNvGraphicFramePr>
          <p:nvPr>
            <p:ph idx="1"/>
            <p:extLst>
              <p:ext uri="{D42A27DB-BD31-4B8C-83A1-F6EECF244321}">
                <p14:modId xmlns:p14="http://schemas.microsoft.com/office/powerpoint/2010/main" val="2008460359"/>
              </p:ext>
            </p:extLst>
          </p:nvPr>
        </p:nvGraphicFramePr>
        <p:xfrm>
          <a:off x="762000" y="685800"/>
          <a:ext cx="75438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2"/>
          <p:cNvGraphicFramePr>
            <a:graphicFrameLocks/>
          </p:cNvGraphicFramePr>
          <p:nvPr>
            <p:extLst>
              <p:ext uri="{D42A27DB-BD31-4B8C-83A1-F6EECF244321}">
                <p14:modId xmlns:p14="http://schemas.microsoft.com/office/powerpoint/2010/main" val="2021571310"/>
              </p:ext>
            </p:extLst>
          </p:nvPr>
        </p:nvGraphicFramePr>
        <p:xfrm>
          <a:off x="1066800" y="990600"/>
          <a:ext cx="72389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314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err="1"/>
              <a:t>Autorizații</a:t>
            </a:r>
            <a:r>
              <a:rPr lang="en-US" sz="3000" dirty="0"/>
              <a:t> </a:t>
            </a:r>
            <a:r>
              <a:rPr lang="en-US" sz="3000" dirty="0" err="1"/>
              <a:t>emise</a:t>
            </a:r>
            <a:r>
              <a:rPr lang="en-US" sz="3000" dirty="0"/>
              <a:t> </a:t>
            </a:r>
            <a:r>
              <a:rPr lang="en-US" sz="3000" dirty="0" err="1"/>
              <a:t>pe</a:t>
            </a:r>
            <a:r>
              <a:rPr lang="en-US" sz="3000" dirty="0"/>
              <a:t> </a:t>
            </a:r>
            <a:r>
              <a:rPr lang="en-US" sz="3000" dirty="0" err="1"/>
              <a:t>tipuri</a:t>
            </a:r>
            <a:r>
              <a:rPr lang="en-US" sz="3000" dirty="0"/>
              <a:t> de </a:t>
            </a:r>
            <a:r>
              <a:rPr lang="en-US" sz="3000" dirty="0" err="1"/>
              <a:t>construcții</a:t>
            </a:r>
            <a:endParaRPr lang="ro-RO" sz="3000" dirty="0"/>
          </a:p>
        </p:txBody>
      </p:sp>
      <p:sp>
        <p:nvSpPr>
          <p:cNvPr id="3" name="Content Placeholder 2"/>
          <p:cNvSpPr>
            <a:spLocks noGrp="1"/>
          </p:cNvSpPr>
          <p:nvPr>
            <p:ph idx="1"/>
          </p:nvPr>
        </p:nvSpPr>
        <p:spPr>
          <a:xfrm>
            <a:off x="762000" y="685800"/>
            <a:ext cx="7543800" cy="4495800"/>
          </a:xfrm>
        </p:spPr>
        <p:txBody>
          <a:bodyPr/>
          <a:lstStyle/>
          <a:p>
            <a:pPr marL="0" indent="0" algn="just">
              <a:buNone/>
            </a:pPr>
            <a:r>
              <a:rPr lang="it-IT" dirty="0"/>
              <a:t>	</a:t>
            </a:r>
          </a:p>
          <a:p>
            <a:pPr indent="457200" algn="just">
              <a:lnSpc>
                <a:spcPct val="125000"/>
              </a:lnSpc>
              <a:spcAft>
                <a:spcPts val="900"/>
              </a:spcAf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Dacă analizăm autorizaţiile de construire emise în 2023, comparativ cu cele emise în 2022, pe tipuri de constructii, se constata urmatoarele:</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Arial" panose="020B0604020202020204" pitchFamily="34" charset="0"/>
              <a:buChar char="-"/>
              <a:tabLst>
                <a:tab pos="6858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cladiri, o scadere cu 7,82%</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Arial" panose="020B0604020202020204" pitchFamily="34" charset="0"/>
              <a:buChar char="-"/>
              <a:tabLst>
                <a:tab pos="6858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retele, o scadere cu 8,3 %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Arial" panose="020B0604020202020204" pitchFamily="34" charset="0"/>
              <a:buChar char="-"/>
              <a:tabLst>
                <a:tab pos="685800" algn="l"/>
              </a:tabLst>
            </a:pPr>
            <a:r>
              <a:rPr lang="it-I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publicitate , o scadere cu 4,7%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25000"/>
              </a:lnSpc>
              <a:spcAft>
                <a:spcPts val="900"/>
              </a:spcAft>
            </a:pP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În raport cu disciplina în construcţii situaţia autorizaţiilor emise pentru intrarea în legalitate, arată ca în graficul de mai jos:</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195687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Autofit/>
          </a:bodyPr>
          <a:lstStyle/>
          <a:p>
            <a:pPr algn="ctr"/>
            <a:r>
              <a:rPr lang="en-US" sz="3000" dirty="0"/>
              <a:t>	 </a:t>
            </a:r>
            <a:r>
              <a:rPr lang="en-US" sz="3000" dirty="0" err="1"/>
              <a:t>Situația</a:t>
            </a:r>
            <a:r>
              <a:rPr lang="en-US" sz="3000" dirty="0"/>
              <a:t> </a:t>
            </a:r>
            <a:r>
              <a:rPr lang="en-US" sz="3000" dirty="0" err="1"/>
              <a:t>autorizațiilor</a:t>
            </a:r>
            <a:r>
              <a:rPr lang="en-US" sz="3000" dirty="0"/>
              <a:t> </a:t>
            </a:r>
            <a:r>
              <a:rPr lang="en-US" sz="3000" dirty="0" err="1"/>
              <a:t>emise</a:t>
            </a:r>
            <a:r>
              <a:rPr lang="en-US" sz="3000" dirty="0"/>
              <a:t> </a:t>
            </a:r>
            <a:r>
              <a:rPr lang="en-US" sz="3000" dirty="0" err="1"/>
              <a:t>pentru</a:t>
            </a:r>
            <a:r>
              <a:rPr lang="en-US" sz="3000" dirty="0"/>
              <a:t> </a:t>
            </a:r>
            <a:r>
              <a:rPr lang="en-US" sz="3000" dirty="0" err="1"/>
              <a:t>intrarea</a:t>
            </a:r>
            <a:r>
              <a:rPr lang="en-US" sz="3000" dirty="0"/>
              <a:t> în </a:t>
            </a:r>
            <a:r>
              <a:rPr lang="en-US" sz="3000" dirty="0" err="1"/>
              <a:t>legalitate</a:t>
            </a:r>
            <a:endParaRPr lang="ro-RO" sz="3000" dirty="0"/>
          </a:p>
        </p:txBody>
      </p:sp>
      <p:graphicFrame>
        <p:nvGraphicFramePr>
          <p:cNvPr id="4" name="Object 6"/>
          <p:cNvGraphicFramePr>
            <a:graphicFrameLocks noGrp="1"/>
          </p:cNvGraphicFramePr>
          <p:nvPr>
            <p:ph idx="1"/>
            <p:extLst>
              <p:ext uri="{D42A27DB-BD31-4B8C-83A1-F6EECF244321}">
                <p14:modId xmlns:p14="http://schemas.microsoft.com/office/powerpoint/2010/main" val="1453525380"/>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6"/>
          <p:cNvGraphicFramePr>
            <a:graphicFrameLocks/>
          </p:cNvGraphicFramePr>
          <p:nvPr>
            <p:extLst>
              <p:ext uri="{D42A27DB-BD31-4B8C-83A1-F6EECF244321}">
                <p14:modId xmlns:p14="http://schemas.microsoft.com/office/powerpoint/2010/main" val="2069826852"/>
              </p:ext>
            </p:extLst>
          </p:nvPr>
        </p:nvGraphicFramePr>
        <p:xfrm>
          <a:off x="990600" y="609600"/>
          <a:ext cx="645795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442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01000" cy="5638800"/>
          </a:xfrm>
        </p:spPr>
        <p:txBody>
          <a:bodyPr>
            <a:normAutofit fontScale="85000" lnSpcReduction="10000"/>
          </a:bodyPr>
          <a:lstStyle/>
          <a:p>
            <a:endParaRPr lang="pt-PT" dirty="0"/>
          </a:p>
          <a:p>
            <a:pPr indent="457200" algn="just">
              <a:lnSpc>
                <a:spcPct val="150000"/>
              </a:lnSpc>
              <a:spcAft>
                <a:spcPts val="900"/>
              </a:spcAft>
            </a:pP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Putem constata mentinerea tendintei de scadere a numarului autorizatiilor de construire emise pentru aceasta categorie de lucrari, ca efect al masurilor administrative de descurajare a constructiilor ilegale, astfel ca acestea reprezinta 5,84 % din totalul autorizatiilor emise pentru categoria cladiri, si în scadere fata de anul trecut cu 28%.</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25000"/>
              </a:lnSpc>
              <a:spcAft>
                <a:spcPts val="900"/>
              </a:spcAft>
            </a:pP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Direcția Arhitect Sef a continuat si în anul 2023 sa emita actele specifice în regim de urgenta, activitate  introdusă în cursul anului 2014.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25000"/>
              </a:lnSpc>
              <a:spcAft>
                <a:spcPts val="900"/>
              </a:spcAft>
            </a:pP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Astfel ca, perioada în care se emit actele de autoritate, se reduce considerabil, prin introducerea sistemului de taxe de urgență la emiterea certificatelor de urbanism, a autorizațiilor de construire/desființare și a adeverințelor de luare în folosință a construcțiilor, aprobat prin hotărâre a Consiliului Local. În acest sens, la solicitarea beneficiarilor, acestea se emit în 2 zile lucratoare –CU-, în 5 zile lucratoare –AC și ALF. </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25000"/>
              </a:lnSpc>
              <a:spcAft>
                <a:spcPts val="900"/>
              </a:spcAft>
            </a:pP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Taxele percepute în anul 2023, au fost modice în comparatie cu alte municipii, 200 lei pentru prima categorie de acte, iar pentru cea de a doua, 500 lei, respectiv 200 lei.</a:t>
            </a: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pt-PT" dirty="0"/>
          </a:p>
        </p:txBody>
      </p:sp>
    </p:spTree>
    <p:extLst>
      <p:ext uri="{BB962C8B-B14F-4D97-AF65-F5344CB8AC3E}">
        <p14:creationId xmlns:p14="http://schemas.microsoft.com/office/powerpoint/2010/main" val="1888738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1094</TotalTime>
  <Words>2138</Words>
  <Application>Microsoft Office PowerPoint</Application>
  <PresentationFormat>On-screen Show (4:3)</PresentationFormat>
  <Paragraphs>347</Paragraphs>
  <Slides>35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Impact</vt:lpstr>
      <vt:lpstr>Symbol</vt:lpstr>
      <vt:lpstr>Times New Roman</vt:lpstr>
      <vt:lpstr>Wingdings</vt:lpstr>
      <vt:lpstr>NewsPrint</vt:lpstr>
      <vt:lpstr>RAPORT DE ACTIVITATE 2023 </vt:lpstr>
      <vt:lpstr>Structura Direcției Arhitect Șef în anul 2023</vt:lpstr>
      <vt:lpstr>  Dinamica actelor emise pe categorii</vt:lpstr>
      <vt:lpstr> Dinamica actelor emise pe categorii</vt:lpstr>
      <vt:lpstr>Acte emise</vt:lpstr>
      <vt:lpstr> Situația autorizațiilor de construire este structurată pe tipuri de lucrări.</vt:lpstr>
      <vt:lpstr>Autorizații emise pe tipuri de construcții</vt:lpstr>
      <vt:lpstr>  Situația autorizațiilor emise pentru intrarea în legalitate</vt:lpstr>
      <vt:lpstr>PowerPoint Presentation</vt:lpstr>
      <vt:lpstr>    Astfel: certificatele de urbanism emise în regim de urgenta reprezinta 28,11 % din numarul total de certificate, ceea ce inseamna numeric o crestere de aproximativ 300 de astfel de acte;  autorizatiile de construire 32,96 % din totalul autorizatiilor, ceea ce inseamna o crestere în procente de peste 7%, iar numeric peste 130 de acte. Aproximativ la jumătatea anului 2021, am început să emitem certificate de urbanism online. In anul 2023 am emis 544 certificate online eliberate pentru cladiri, 33 pentru rețele și 32 pentru publicitate, în total 609 deastfel de acte ceea ce reprezinta 11,07% din nr. total de certificate si o usoara crestere ( aproximativ 1%), fata de anul trecut.</vt:lpstr>
      <vt:lpstr> Cereri  înregistrate – pe tipuri de categorii - Compartiment Finalizări Construcții</vt:lpstr>
      <vt:lpstr>Situația cererilor înregistrate, pe tipuri de acte prezentată și în tabel</vt:lpstr>
      <vt:lpstr> Acte emise de către Compartimentul Finalizări Construcții. </vt:lpstr>
      <vt:lpstr>Dinamica actelor emise de către Compartimentul Finalizări Construcții</vt:lpstr>
      <vt:lpstr>Documentații de urbanism</vt:lpstr>
      <vt:lpstr>Documente prelucrate in 2023</vt:lpstr>
      <vt:lpstr>Avize CMUAT</vt:lpstr>
      <vt:lpstr>Documentaţiile de urbanism  aprobate in cursul anului 2023 au studiat:</vt:lpstr>
      <vt:lpstr>   Documentaţiile de urbanism initiate de Primaria Municipiului Oradea în cursul anului 2023:</vt:lpstr>
      <vt:lpstr>Alte documentaţii privind proiecte importante ale Primăriei municipiului Oradea analizate şi avizate în cadrul şedinţelor CMUAT:</vt:lpstr>
      <vt:lpstr>Alte documentaţii privind proiecte importante ale Primăriei municipiului Oradea analizate şi avizate în cadrul şedinţelor CMUAT:</vt:lpstr>
      <vt:lpstr>Alte documentaţii privind proiecte importante ale Primăriei municipiului Oradea analizate şi avizate în cadrul şedinţelor CMUAT:</vt:lpstr>
      <vt:lpstr>Alte documentaţii privind proiecte importante ale Primăriei municipiului Oradea analizate şi avizate în cadrul şedinţelor CMUAT:</vt:lpstr>
      <vt:lpstr> Fundatia de Protejare a Monumentelor Istorice din Judetul Bihor</vt:lpstr>
      <vt:lpstr>Proiecte în derulare – Realizari – Perspective  GIS - Întretinerea și actualizarea bazei de date urbane geospațiale a pmo</vt:lpstr>
      <vt:lpstr>Proiecte în derulare – Realizari – Perspective  GIS - Întretinerea și actualizarea bazei de date urbane geospațiale a pmo</vt:lpstr>
      <vt:lpstr>Proiecte în derulare – Realizari – Perspective GIS - Întretinerea și actualizarea bazei de date urbane geospațiale a pmo</vt:lpstr>
      <vt:lpstr>Proiecte în derulare – Realizari – Perspective GIS - Întretinerea și actualizarea bazei de date urbane geospațiale a pmo</vt:lpstr>
      <vt:lpstr>Proiecte în derulare – Realizari – Perspective GIS - Întretinerea și actualizarea bazei de date urbane geospațiale a pmo</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DE ACTIVITATE 2016</dc:title>
  <dc:creator>carmen</dc:creator>
  <cp:lastModifiedBy>Lenovo</cp:lastModifiedBy>
  <cp:revision>70</cp:revision>
  <dcterms:created xsi:type="dcterms:W3CDTF">2017-02-08T06:40:22Z</dcterms:created>
  <dcterms:modified xsi:type="dcterms:W3CDTF">2024-02-14T12:04:40Z</dcterms:modified>
</cp:coreProperties>
</file>