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79" r:id="rId3"/>
    <p:sldId id="273" r:id="rId4"/>
    <p:sldId id="278" r:id="rId5"/>
    <p:sldId id="276" r:id="rId6"/>
    <p:sldId id="277" r:id="rId7"/>
    <p:sldId id="280" r:id="rId8"/>
    <p:sldId id="274" r:id="rId9"/>
    <p:sldId id="259"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1339" y="4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dirty="0" err="1"/>
              <a:t>Cifra</a:t>
            </a:r>
            <a:r>
              <a:rPr lang="en-GB" dirty="0"/>
              <a:t> </a:t>
            </a:r>
            <a:r>
              <a:rPr lang="en-GB" dirty="0" err="1"/>
              <a:t>afaceri</a:t>
            </a:r>
            <a:endParaRPr lang="en-GB"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ro-RO"/>
        </a:p>
      </c:txPr>
    </c:title>
    <c:autoTitleDeleted val="0"/>
    <c:plotArea>
      <c:layout/>
      <c:barChart>
        <c:barDir val="col"/>
        <c:grouping val="clustered"/>
        <c:varyColors val="0"/>
        <c:ser>
          <c:idx val="0"/>
          <c:order val="0"/>
          <c:tx>
            <c:strRef>
              <c:f>Sheet1!$B$1</c:f>
              <c:strCache>
                <c:ptCount val="1"/>
                <c:pt idx="0">
                  <c:v>2018</c:v>
                </c:pt>
              </c:strCache>
            </c:strRef>
          </c:tx>
          <c:spPr>
            <a:solidFill>
              <a:schemeClr val="accent1"/>
            </a:solidFill>
            <a:ln>
              <a:noFill/>
            </a:ln>
            <a:effectLst/>
          </c:spPr>
          <c:invertIfNegative val="0"/>
          <c:cat>
            <c:strRef>
              <c:f>Sheet1!$A$2:$A$5</c:f>
              <c:strCache>
                <c:ptCount val="4"/>
                <c:pt idx="0">
                  <c:v>Mari</c:v>
                </c:pt>
                <c:pt idx="1">
                  <c:v>Mijlocii</c:v>
                </c:pt>
                <c:pt idx="2">
                  <c:v>Mici</c:v>
                </c:pt>
                <c:pt idx="3">
                  <c:v>Micro</c:v>
                </c:pt>
              </c:strCache>
            </c:strRef>
          </c:cat>
          <c:val>
            <c:numRef>
              <c:f>Sheet1!$B$2:$B$5</c:f>
              <c:numCache>
                <c:formatCode>0</c:formatCode>
                <c:ptCount val="4"/>
                <c:pt idx="0">
                  <c:v>9479492410</c:v>
                </c:pt>
                <c:pt idx="1">
                  <c:v>7236459291</c:v>
                </c:pt>
                <c:pt idx="2">
                  <c:v>9183141547</c:v>
                </c:pt>
                <c:pt idx="3">
                  <c:v>6505584115</c:v>
                </c:pt>
              </c:numCache>
            </c:numRef>
          </c:val>
          <c:extLst>
            <c:ext xmlns:c16="http://schemas.microsoft.com/office/drawing/2014/chart" uri="{C3380CC4-5D6E-409C-BE32-E72D297353CC}">
              <c16:uniqueId val="{00000000-C5C2-444A-94AE-1CEB35F24281}"/>
            </c:ext>
          </c:extLst>
        </c:ser>
        <c:ser>
          <c:idx val="1"/>
          <c:order val="1"/>
          <c:tx>
            <c:strRef>
              <c:f>Sheet1!$C$1</c:f>
              <c:strCache>
                <c:ptCount val="1"/>
                <c:pt idx="0">
                  <c:v>2019</c:v>
                </c:pt>
              </c:strCache>
            </c:strRef>
          </c:tx>
          <c:spPr>
            <a:solidFill>
              <a:schemeClr val="accent2"/>
            </a:solidFill>
            <a:ln>
              <a:noFill/>
            </a:ln>
            <a:effectLst/>
          </c:spPr>
          <c:invertIfNegative val="0"/>
          <c:cat>
            <c:strRef>
              <c:f>Sheet1!$A$2:$A$5</c:f>
              <c:strCache>
                <c:ptCount val="4"/>
                <c:pt idx="0">
                  <c:v>Mari</c:v>
                </c:pt>
                <c:pt idx="1">
                  <c:v>Mijlocii</c:v>
                </c:pt>
                <c:pt idx="2">
                  <c:v>Mici</c:v>
                </c:pt>
                <c:pt idx="3">
                  <c:v>Micro</c:v>
                </c:pt>
              </c:strCache>
            </c:strRef>
          </c:cat>
          <c:val>
            <c:numRef>
              <c:f>Sheet1!$C$2:$C$5</c:f>
              <c:numCache>
                <c:formatCode>0</c:formatCode>
                <c:ptCount val="4"/>
                <c:pt idx="0">
                  <c:v>10816799071</c:v>
                </c:pt>
                <c:pt idx="1">
                  <c:v>8386859313</c:v>
                </c:pt>
                <c:pt idx="2">
                  <c:v>10163222034</c:v>
                </c:pt>
                <c:pt idx="3">
                  <c:v>7310758798</c:v>
                </c:pt>
              </c:numCache>
            </c:numRef>
          </c:val>
          <c:extLst>
            <c:ext xmlns:c16="http://schemas.microsoft.com/office/drawing/2014/chart" uri="{C3380CC4-5D6E-409C-BE32-E72D297353CC}">
              <c16:uniqueId val="{00000001-C5C2-444A-94AE-1CEB35F24281}"/>
            </c:ext>
          </c:extLst>
        </c:ser>
        <c:ser>
          <c:idx val="2"/>
          <c:order val="2"/>
          <c:tx>
            <c:strRef>
              <c:f>Sheet1!$D$1</c:f>
              <c:strCache>
                <c:ptCount val="1"/>
                <c:pt idx="0">
                  <c:v>2020</c:v>
                </c:pt>
              </c:strCache>
            </c:strRef>
          </c:tx>
          <c:spPr>
            <a:solidFill>
              <a:schemeClr val="accent3"/>
            </a:solidFill>
            <a:ln>
              <a:noFill/>
            </a:ln>
            <a:effectLst/>
          </c:spPr>
          <c:invertIfNegative val="0"/>
          <c:cat>
            <c:strRef>
              <c:f>Sheet1!$A$2:$A$5</c:f>
              <c:strCache>
                <c:ptCount val="4"/>
                <c:pt idx="0">
                  <c:v>Mari</c:v>
                </c:pt>
                <c:pt idx="1">
                  <c:v>Mijlocii</c:v>
                </c:pt>
                <c:pt idx="2">
                  <c:v>Mici</c:v>
                </c:pt>
                <c:pt idx="3">
                  <c:v>Micro</c:v>
                </c:pt>
              </c:strCache>
            </c:strRef>
          </c:cat>
          <c:val>
            <c:numRef>
              <c:f>Sheet1!$D$2:$D$5</c:f>
              <c:numCache>
                <c:formatCode>0</c:formatCode>
                <c:ptCount val="4"/>
                <c:pt idx="0">
                  <c:v>11500707783</c:v>
                </c:pt>
                <c:pt idx="1">
                  <c:v>8455541858</c:v>
                </c:pt>
                <c:pt idx="2">
                  <c:v>10491524823</c:v>
                </c:pt>
                <c:pt idx="3">
                  <c:v>7768841112</c:v>
                </c:pt>
              </c:numCache>
            </c:numRef>
          </c:val>
          <c:extLst>
            <c:ext xmlns:c16="http://schemas.microsoft.com/office/drawing/2014/chart" uri="{C3380CC4-5D6E-409C-BE32-E72D297353CC}">
              <c16:uniqueId val="{00000002-C5C2-444A-94AE-1CEB35F24281}"/>
            </c:ext>
          </c:extLst>
        </c:ser>
        <c:ser>
          <c:idx val="3"/>
          <c:order val="3"/>
          <c:tx>
            <c:strRef>
              <c:f>Sheet1!$E$1</c:f>
              <c:strCache>
                <c:ptCount val="1"/>
                <c:pt idx="0">
                  <c:v>2021</c:v>
                </c:pt>
              </c:strCache>
            </c:strRef>
          </c:tx>
          <c:spPr>
            <a:solidFill>
              <a:schemeClr val="accent4"/>
            </a:solidFill>
            <a:ln>
              <a:noFill/>
            </a:ln>
            <a:effectLst/>
          </c:spPr>
          <c:invertIfNegative val="0"/>
          <c:cat>
            <c:strRef>
              <c:f>Sheet1!$A$2:$A$5</c:f>
              <c:strCache>
                <c:ptCount val="4"/>
                <c:pt idx="0">
                  <c:v>Mari</c:v>
                </c:pt>
                <c:pt idx="1">
                  <c:v>Mijlocii</c:v>
                </c:pt>
                <c:pt idx="2">
                  <c:v>Mici</c:v>
                </c:pt>
                <c:pt idx="3">
                  <c:v>Micro</c:v>
                </c:pt>
              </c:strCache>
            </c:strRef>
          </c:cat>
          <c:val>
            <c:numRef>
              <c:f>Sheet1!$E$2:$E$5</c:f>
              <c:numCache>
                <c:formatCode>0</c:formatCode>
                <c:ptCount val="4"/>
                <c:pt idx="0">
                  <c:v>13455263227</c:v>
                </c:pt>
                <c:pt idx="1">
                  <c:v>10738651648</c:v>
                </c:pt>
                <c:pt idx="2">
                  <c:v>12269039139</c:v>
                </c:pt>
                <c:pt idx="3">
                  <c:v>9327573969</c:v>
                </c:pt>
              </c:numCache>
            </c:numRef>
          </c:val>
          <c:extLst>
            <c:ext xmlns:c16="http://schemas.microsoft.com/office/drawing/2014/chart" uri="{C3380CC4-5D6E-409C-BE32-E72D297353CC}">
              <c16:uniqueId val="{00000003-C5C2-444A-94AE-1CEB35F24281}"/>
            </c:ext>
          </c:extLst>
        </c:ser>
        <c:ser>
          <c:idx val="4"/>
          <c:order val="4"/>
          <c:tx>
            <c:strRef>
              <c:f>Sheet1!$F$1</c:f>
              <c:strCache>
                <c:ptCount val="1"/>
                <c:pt idx="0">
                  <c:v>2022</c:v>
                </c:pt>
              </c:strCache>
            </c:strRef>
          </c:tx>
          <c:spPr>
            <a:solidFill>
              <a:schemeClr val="accent5"/>
            </a:solidFill>
            <a:ln>
              <a:noFill/>
            </a:ln>
            <a:effectLst/>
          </c:spPr>
          <c:invertIfNegative val="0"/>
          <c:cat>
            <c:strRef>
              <c:f>Sheet1!$A$2:$A$5</c:f>
              <c:strCache>
                <c:ptCount val="4"/>
                <c:pt idx="0">
                  <c:v>Mari</c:v>
                </c:pt>
                <c:pt idx="1">
                  <c:v>Mijlocii</c:v>
                </c:pt>
                <c:pt idx="2">
                  <c:v>Mici</c:v>
                </c:pt>
                <c:pt idx="3">
                  <c:v>Micro</c:v>
                </c:pt>
              </c:strCache>
            </c:strRef>
          </c:cat>
          <c:val>
            <c:numRef>
              <c:f>Sheet1!$F$2:$F$5</c:f>
              <c:numCache>
                <c:formatCode>0</c:formatCode>
                <c:ptCount val="4"/>
                <c:pt idx="0">
                  <c:v>16501128505</c:v>
                </c:pt>
                <c:pt idx="1">
                  <c:v>12888104747</c:v>
                </c:pt>
                <c:pt idx="2">
                  <c:v>14374919440</c:v>
                </c:pt>
                <c:pt idx="3">
                  <c:v>11026678712</c:v>
                </c:pt>
              </c:numCache>
            </c:numRef>
          </c:val>
          <c:extLst>
            <c:ext xmlns:c16="http://schemas.microsoft.com/office/drawing/2014/chart" uri="{C3380CC4-5D6E-409C-BE32-E72D297353CC}">
              <c16:uniqueId val="{00000004-C5C2-444A-94AE-1CEB35F24281}"/>
            </c:ext>
          </c:extLst>
        </c:ser>
        <c:ser>
          <c:idx val="5"/>
          <c:order val="5"/>
          <c:tx>
            <c:strRef>
              <c:f>Sheet1!$G$1</c:f>
              <c:strCache>
                <c:ptCount val="1"/>
                <c:pt idx="0">
                  <c:v>2023</c:v>
                </c:pt>
              </c:strCache>
            </c:strRef>
          </c:tx>
          <c:spPr>
            <a:solidFill>
              <a:schemeClr val="accent6"/>
            </a:solidFill>
            <a:ln>
              <a:noFill/>
            </a:ln>
            <a:effectLst/>
          </c:spPr>
          <c:invertIfNegative val="0"/>
          <c:cat>
            <c:strRef>
              <c:f>Sheet1!$A$2:$A$5</c:f>
              <c:strCache>
                <c:ptCount val="4"/>
                <c:pt idx="0">
                  <c:v>Mari</c:v>
                </c:pt>
                <c:pt idx="1">
                  <c:v>Mijlocii</c:v>
                </c:pt>
                <c:pt idx="2">
                  <c:v>Mici</c:v>
                </c:pt>
                <c:pt idx="3">
                  <c:v>Micro</c:v>
                </c:pt>
              </c:strCache>
            </c:strRef>
          </c:cat>
          <c:val>
            <c:numRef>
              <c:f>Sheet1!$G$2:$G$5</c:f>
              <c:numCache>
                <c:formatCode>0</c:formatCode>
                <c:ptCount val="4"/>
                <c:pt idx="0">
                  <c:v>16425096</c:v>
                </c:pt>
                <c:pt idx="1">
                  <c:v>14281051566</c:v>
                </c:pt>
                <c:pt idx="2">
                  <c:v>13846204643</c:v>
                </c:pt>
                <c:pt idx="3">
                  <c:v>10704289792</c:v>
                </c:pt>
              </c:numCache>
            </c:numRef>
          </c:val>
          <c:extLst>
            <c:ext xmlns:c16="http://schemas.microsoft.com/office/drawing/2014/chart" uri="{C3380CC4-5D6E-409C-BE32-E72D297353CC}">
              <c16:uniqueId val="{00000005-C5C2-444A-94AE-1CEB35F24281}"/>
            </c:ext>
          </c:extLst>
        </c:ser>
        <c:dLbls>
          <c:showLegendKey val="0"/>
          <c:showVal val="0"/>
          <c:showCatName val="0"/>
          <c:showSerName val="0"/>
          <c:showPercent val="0"/>
          <c:showBubbleSize val="0"/>
        </c:dLbls>
        <c:gapWidth val="219"/>
        <c:overlap val="-27"/>
        <c:axId val="100272384"/>
        <c:axId val="100311040"/>
      </c:barChart>
      <c:catAx>
        <c:axId val="1002723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o-RO"/>
          </a:p>
        </c:txPr>
        <c:crossAx val="100311040"/>
        <c:crosses val="autoZero"/>
        <c:auto val="1"/>
        <c:lblAlgn val="ctr"/>
        <c:lblOffset val="100"/>
        <c:noMultiLvlLbl val="0"/>
      </c:catAx>
      <c:valAx>
        <c:axId val="10031104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o-RO"/>
          </a:p>
        </c:txPr>
        <c:crossAx val="1002723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o-RO"/>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ro-RO"/>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dirty="0"/>
              <a:t>Profit</a:t>
            </a:r>
          </a:p>
        </c:rich>
      </c:tx>
      <c:overlay val="0"/>
      <c:spPr>
        <a:noFill/>
        <a:ln>
          <a:noFill/>
        </a:ln>
        <a:effectLst/>
      </c:spPr>
    </c:title>
    <c:autoTitleDeleted val="0"/>
    <c:plotArea>
      <c:layout/>
      <c:barChart>
        <c:barDir val="col"/>
        <c:grouping val="clustered"/>
        <c:varyColors val="0"/>
        <c:ser>
          <c:idx val="0"/>
          <c:order val="0"/>
          <c:tx>
            <c:strRef>
              <c:f>Sheet1!$B$1</c:f>
              <c:strCache>
                <c:ptCount val="1"/>
                <c:pt idx="0">
                  <c:v>2018</c:v>
                </c:pt>
              </c:strCache>
            </c:strRef>
          </c:tx>
          <c:spPr>
            <a:solidFill>
              <a:schemeClr val="accent1"/>
            </a:solidFill>
            <a:ln>
              <a:noFill/>
            </a:ln>
            <a:effectLst/>
          </c:spPr>
          <c:invertIfNegative val="0"/>
          <c:cat>
            <c:strRef>
              <c:f>Sheet1!$A$2:$A$5</c:f>
              <c:strCache>
                <c:ptCount val="4"/>
                <c:pt idx="0">
                  <c:v>Mari</c:v>
                </c:pt>
                <c:pt idx="1">
                  <c:v>Mijlocii</c:v>
                </c:pt>
                <c:pt idx="2">
                  <c:v>Mici</c:v>
                </c:pt>
                <c:pt idx="3">
                  <c:v>Micro</c:v>
                </c:pt>
              </c:strCache>
            </c:strRef>
          </c:cat>
          <c:val>
            <c:numRef>
              <c:f>Sheet1!$B$2:$B$5</c:f>
              <c:numCache>
                <c:formatCode>0.0</c:formatCode>
                <c:ptCount val="4"/>
                <c:pt idx="0">
                  <c:v>-31681400</c:v>
                </c:pt>
                <c:pt idx="1">
                  <c:v>205227549</c:v>
                </c:pt>
                <c:pt idx="2">
                  <c:v>538104892</c:v>
                </c:pt>
                <c:pt idx="3">
                  <c:v>729924957</c:v>
                </c:pt>
              </c:numCache>
            </c:numRef>
          </c:val>
          <c:extLst>
            <c:ext xmlns:c16="http://schemas.microsoft.com/office/drawing/2014/chart" uri="{C3380CC4-5D6E-409C-BE32-E72D297353CC}">
              <c16:uniqueId val="{00000000-EB74-4C63-AA91-108926A62112}"/>
            </c:ext>
          </c:extLst>
        </c:ser>
        <c:ser>
          <c:idx val="1"/>
          <c:order val="1"/>
          <c:tx>
            <c:strRef>
              <c:f>Sheet1!$C$1</c:f>
              <c:strCache>
                <c:ptCount val="1"/>
                <c:pt idx="0">
                  <c:v>2019</c:v>
                </c:pt>
              </c:strCache>
            </c:strRef>
          </c:tx>
          <c:spPr>
            <a:solidFill>
              <a:schemeClr val="accent2"/>
            </a:solidFill>
            <a:ln>
              <a:noFill/>
            </a:ln>
            <a:effectLst/>
          </c:spPr>
          <c:invertIfNegative val="0"/>
          <c:cat>
            <c:strRef>
              <c:f>Sheet1!$A$2:$A$5</c:f>
              <c:strCache>
                <c:ptCount val="4"/>
                <c:pt idx="0">
                  <c:v>Mari</c:v>
                </c:pt>
                <c:pt idx="1">
                  <c:v>Mijlocii</c:v>
                </c:pt>
                <c:pt idx="2">
                  <c:v>Mici</c:v>
                </c:pt>
                <c:pt idx="3">
                  <c:v>Micro</c:v>
                </c:pt>
              </c:strCache>
            </c:strRef>
          </c:cat>
          <c:val>
            <c:numRef>
              <c:f>Sheet1!$C$2:$C$5</c:f>
              <c:numCache>
                <c:formatCode>0.0</c:formatCode>
                <c:ptCount val="4"/>
                <c:pt idx="0">
                  <c:v>320575400</c:v>
                </c:pt>
                <c:pt idx="1">
                  <c:v>569135542</c:v>
                </c:pt>
                <c:pt idx="2">
                  <c:v>817171140</c:v>
                </c:pt>
                <c:pt idx="3">
                  <c:v>807037853</c:v>
                </c:pt>
              </c:numCache>
            </c:numRef>
          </c:val>
          <c:extLst>
            <c:ext xmlns:c16="http://schemas.microsoft.com/office/drawing/2014/chart" uri="{C3380CC4-5D6E-409C-BE32-E72D297353CC}">
              <c16:uniqueId val="{00000001-EB74-4C63-AA91-108926A62112}"/>
            </c:ext>
          </c:extLst>
        </c:ser>
        <c:ser>
          <c:idx val="2"/>
          <c:order val="2"/>
          <c:tx>
            <c:strRef>
              <c:f>Sheet1!$D$1</c:f>
              <c:strCache>
                <c:ptCount val="1"/>
                <c:pt idx="0">
                  <c:v>2020</c:v>
                </c:pt>
              </c:strCache>
            </c:strRef>
          </c:tx>
          <c:spPr>
            <a:solidFill>
              <a:schemeClr val="accent3"/>
            </a:solidFill>
            <a:ln>
              <a:noFill/>
            </a:ln>
            <a:effectLst/>
          </c:spPr>
          <c:invertIfNegative val="0"/>
          <c:cat>
            <c:strRef>
              <c:f>Sheet1!$A$2:$A$5</c:f>
              <c:strCache>
                <c:ptCount val="4"/>
                <c:pt idx="0">
                  <c:v>Mari</c:v>
                </c:pt>
                <c:pt idx="1">
                  <c:v>Mijlocii</c:v>
                </c:pt>
                <c:pt idx="2">
                  <c:v>Mici</c:v>
                </c:pt>
                <c:pt idx="3">
                  <c:v>Micro</c:v>
                </c:pt>
              </c:strCache>
            </c:strRef>
          </c:cat>
          <c:val>
            <c:numRef>
              <c:f>Sheet1!$D$2:$D$5</c:f>
              <c:numCache>
                <c:formatCode>0.0</c:formatCode>
                <c:ptCount val="4"/>
                <c:pt idx="0">
                  <c:v>303759278</c:v>
                </c:pt>
                <c:pt idx="1">
                  <c:v>479642608</c:v>
                </c:pt>
                <c:pt idx="2">
                  <c:v>730990947</c:v>
                </c:pt>
                <c:pt idx="3">
                  <c:v>457621541</c:v>
                </c:pt>
              </c:numCache>
            </c:numRef>
          </c:val>
          <c:extLst>
            <c:ext xmlns:c16="http://schemas.microsoft.com/office/drawing/2014/chart" uri="{C3380CC4-5D6E-409C-BE32-E72D297353CC}">
              <c16:uniqueId val="{00000002-EB74-4C63-AA91-108926A62112}"/>
            </c:ext>
          </c:extLst>
        </c:ser>
        <c:ser>
          <c:idx val="3"/>
          <c:order val="3"/>
          <c:tx>
            <c:strRef>
              <c:f>Sheet1!$E$1</c:f>
              <c:strCache>
                <c:ptCount val="1"/>
                <c:pt idx="0">
                  <c:v>2021</c:v>
                </c:pt>
              </c:strCache>
            </c:strRef>
          </c:tx>
          <c:spPr>
            <a:solidFill>
              <a:schemeClr val="accent4"/>
            </a:solidFill>
            <a:ln>
              <a:noFill/>
            </a:ln>
            <a:effectLst/>
          </c:spPr>
          <c:invertIfNegative val="0"/>
          <c:cat>
            <c:strRef>
              <c:f>Sheet1!$A$2:$A$5</c:f>
              <c:strCache>
                <c:ptCount val="4"/>
                <c:pt idx="0">
                  <c:v>Mari</c:v>
                </c:pt>
                <c:pt idx="1">
                  <c:v>Mijlocii</c:v>
                </c:pt>
                <c:pt idx="2">
                  <c:v>Mici</c:v>
                </c:pt>
                <c:pt idx="3">
                  <c:v>Micro</c:v>
                </c:pt>
              </c:strCache>
            </c:strRef>
          </c:cat>
          <c:val>
            <c:numRef>
              <c:f>Sheet1!$E$2:$E$5</c:f>
              <c:numCache>
                <c:formatCode>0.0</c:formatCode>
                <c:ptCount val="4"/>
                <c:pt idx="0">
                  <c:v>69839200</c:v>
                </c:pt>
                <c:pt idx="1">
                  <c:v>527906424</c:v>
                </c:pt>
                <c:pt idx="2">
                  <c:v>975654167</c:v>
                </c:pt>
                <c:pt idx="3">
                  <c:v>1196843495</c:v>
                </c:pt>
              </c:numCache>
            </c:numRef>
          </c:val>
          <c:extLst>
            <c:ext xmlns:c16="http://schemas.microsoft.com/office/drawing/2014/chart" uri="{C3380CC4-5D6E-409C-BE32-E72D297353CC}">
              <c16:uniqueId val="{00000003-EB74-4C63-AA91-108926A62112}"/>
            </c:ext>
          </c:extLst>
        </c:ser>
        <c:ser>
          <c:idx val="4"/>
          <c:order val="4"/>
          <c:tx>
            <c:strRef>
              <c:f>Sheet1!$F$1</c:f>
              <c:strCache>
                <c:ptCount val="1"/>
                <c:pt idx="0">
                  <c:v>2022</c:v>
                </c:pt>
              </c:strCache>
            </c:strRef>
          </c:tx>
          <c:spPr>
            <a:solidFill>
              <a:schemeClr val="accent5"/>
            </a:solidFill>
            <a:ln>
              <a:noFill/>
            </a:ln>
            <a:effectLst/>
          </c:spPr>
          <c:invertIfNegative val="0"/>
          <c:cat>
            <c:strRef>
              <c:f>Sheet1!$A$2:$A$5</c:f>
              <c:strCache>
                <c:ptCount val="4"/>
                <c:pt idx="0">
                  <c:v>Mari</c:v>
                </c:pt>
                <c:pt idx="1">
                  <c:v>Mijlocii</c:v>
                </c:pt>
                <c:pt idx="2">
                  <c:v>Mici</c:v>
                </c:pt>
                <c:pt idx="3">
                  <c:v>Micro</c:v>
                </c:pt>
              </c:strCache>
            </c:strRef>
          </c:cat>
          <c:val>
            <c:numRef>
              <c:f>Sheet1!$F$2:$F$5</c:f>
              <c:numCache>
                <c:formatCode>0.0</c:formatCode>
                <c:ptCount val="4"/>
                <c:pt idx="0">
                  <c:v>514606798</c:v>
                </c:pt>
                <c:pt idx="1">
                  <c:v>624552673</c:v>
                </c:pt>
                <c:pt idx="2">
                  <c:v>1106909387</c:v>
                </c:pt>
                <c:pt idx="3">
                  <c:v>1770649385</c:v>
                </c:pt>
              </c:numCache>
            </c:numRef>
          </c:val>
          <c:extLst>
            <c:ext xmlns:c16="http://schemas.microsoft.com/office/drawing/2014/chart" uri="{C3380CC4-5D6E-409C-BE32-E72D297353CC}">
              <c16:uniqueId val="{00000004-EB74-4C63-AA91-108926A62112}"/>
            </c:ext>
          </c:extLst>
        </c:ser>
        <c:ser>
          <c:idx val="5"/>
          <c:order val="5"/>
          <c:tx>
            <c:strRef>
              <c:f>Sheet1!$G$1</c:f>
              <c:strCache>
                <c:ptCount val="1"/>
                <c:pt idx="0">
                  <c:v>2023</c:v>
                </c:pt>
              </c:strCache>
            </c:strRef>
          </c:tx>
          <c:spPr>
            <a:solidFill>
              <a:schemeClr val="accent6"/>
            </a:solidFill>
            <a:ln>
              <a:noFill/>
            </a:ln>
            <a:effectLst/>
          </c:spPr>
          <c:invertIfNegative val="0"/>
          <c:cat>
            <c:strRef>
              <c:f>Sheet1!$A$2:$A$5</c:f>
              <c:strCache>
                <c:ptCount val="4"/>
                <c:pt idx="0">
                  <c:v>Mari</c:v>
                </c:pt>
                <c:pt idx="1">
                  <c:v>Mijlocii</c:v>
                </c:pt>
                <c:pt idx="2">
                  <c:v>Mici</c:v>
                </c:pt>
                <c:pt idx="3">
                  <c:v>Micro</c:v>
                </c:pt>
              </c:strCache>
            </c:strRef>
          </c:cat>
          <c:val>
            <c:numRef>
              <c:f>Sheet1!$G$2:$G$5</c:f>
              <c:numCache>
                <c:formatCode>0.0</c:formatCode>
                <c:ptCount val="4"/>
                <c:pt idx="0">
                  <c:v>310365188</c:v>
                </c:pt>
                <c:pt idx="1">
                  <c:v>743621688</c:v>
                </c:pt>
                <c:pt idx="2">
                  <c:v>989595722</c:v>
                </c:pt>
                <c:pt idx="3">
                  <c:v>1327871266</c:v>
                </c:pt>
              </c:numCache>
            </c:numRef>
          </c:val>
          <c:extLst>
            <c:ext xmlns:c16="http://schemas.microsoft.com/office/drawing/2014/chart" uri="{C3380CC4-5D6E-409C-BE32-E72D297353CC}">
              <c16:uniqueId val="{00000005-EB74-4C63-AA91-108926A62112}"/>
            </c:ext>
          </c:extLst>
        </c:ser>
        <c:dLbls>
          <c:showLegendKey val="0"/>
          <c:showVal val="0"/>
          <c:showCatName val="0"/>
          <c:showSerName val="0"/>
          <c:showPercent val="0"/>
          <c:showBubbleSize val="0"/>
        </c:dLbls>
        <c:gapWidth val="219"/>
        <c:overlap val="-27"/>
        <c:axId val="142140160"/>
        <c:axId val="142141696"/>
      </c:barChart>
      <c:catAx>
        <c:axId val="1421401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o-RO"/>
          </a:p>
        </c:txPr>
        <c:crossAx val="142141696"/>
        <c:crosses val="autoZero"/>
        <c:auto val="1"/>
        <c:lblAlgn val="ctr"/>
        <c:lblOffset val="100"/>
        <c:noMultiLvlLbl val="0"/>
      </c:catAx>
      <c:valAx>
        <c:axId val="14214169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o-RO"/>
          </a:p>
        </c:txPr>
        <c:crossAx val="1421401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o-RO"/>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ro-RO"/>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dirty="0"/>
              <a:t>Rata profit</a:t>
            </a:r>
          </a:p>
        </c:rich>
      </c:tx>
      <c:overlay val="0"/>
      <c:spPr>
        <a:noFill/>
        <a:ln>
          <a:noFill/>
        </a:ln>
        <a:effectLst/>
      </c:spPr>
    </c:title>
    <c:autoTitleDeleted val="0"/>
    <c:plotArea>
      <c:layout/>
      <c:barChart>
        <c:barDir val="col"/>
        <c:grouping val="clustered"/>
        <c:varyColors val="0"/>
        <c:ser>
          <c:idx val="0"/>
          <c:order val="0"/>
          <c:tx>
            <c:strRef>
              <c:f>Sheet1!$B$1</c:f>
              <c:strCache>
                <c:ptCount val="1"/>
                <c:pt idx="0">
                  <c:v>2018</c:v>
                </c:pt>
              </c:strCache>
            </c:strRef>
          </c:tx>
          <c:spPr>
            <a:solidFill>
              <a:schemeClr val="accent1"/>
            </a:solidFill>
            <a:ln>
              <a:noFill/>
            </a:ln>
            <a:effectLst/>
          </c:spPr>
          <c:invertIfNegative val="0"/>
          <c:cat>
            <c:strRef>
              <c:f>Sheet1!$A$2:$A$5</c:f>
              <c:strCache>
                <c:ptCount val="4"/>
                <c:pt idx="0">
                  <c:v>Mari</c:v>
                </c:pt>
                <c:pt idx="1">
                  <c:v>Mijlocii</c:v>
                </c:pt>
                <c:pt idx="2">
                  <c:v>Mici</c:v>
                </c:pt>
                <c:pt idx="3">
                  <c:v>Micro</c:v>
                </c:pt>
              </c:strCache>
            </c:strRef>
          </c:cat>
          <c:val>
            <c:numRef>
              <c:f>Sheet1!$B$2:$B$5</c:f>
              <c:numCache>
                <c:formatCode>0.0</c:formatCode>
                <c:ptCount val="4"/>
                <c:pt idx="0">
                  <c:v>-0.30000000000000032</c:v>
                </c:pt>
                <c:pt idx="1">
                  <c:v>2.8</c:v>
                </c:pt>
                <c:pt idx="2">
                  <c:v>5.9</c:v>
                </c:pt>
                <c:pt idx="3">
                  <c:v>11.2</c:v>
                </c:pt>
              </c:numCache>
            </c:numRef>
          </c:val>
          <c:extLst>
            <c:ext xmlns:c16="http://schemas.microsoft.com/office/drawing/2014/chart" uri="{C3380CC4-5D6E-409C-BE32-E72D297353CC}">
              <c16:uniqueId val="{00000000-A800-44BB-B839-A009794C2E84}"/>
            </c:ext>
          </c:extLst>
        </c:ser>
        <c:ser>
          <c:idx val="1"/>
          <c:order val="1"/>
          <c:tx>
            <c:strRef>
              <c:f>Sheet1!$C$1</c:f>
              <c:strCache>
                <c:ptCount val="1"/>
                <c:pt idx="0">
                  <c:v>2019</c:v>
                </c:pt>
              </c:strCache>
            </c:strRef>
          </c:tx>
          <c:spPr>
            <a:solidFill>
              <a:schemeClr val="accent2"/>
            </a:solidFill>
            <a:ln>
              <a:noFill/>
            </a:ln>
            <a:effectLst/>
          </c:spPr>
          <c:invertIfNegative val="0"/>
          <c:cat>
            <c:strRef>
              <c:f>Sheet1!$A$2:$A$5</c:f>
              <c:strCache>
                <c:ptCount val="4"/>
                <c:pt idx="0">
                  <c:v>Mari</c:v>
                </c:pt>
                <c:pt idx="1">
                  <c:v>Mijlocii</c:v>
                </c:pt>
                <c:pt idx="2">
                  <c:v>Mici</c:v>
                </c:pt>
                <c:pt idx="3">
                  <c:v>Micro</c:v>
                </c:pt>
              </c:strCache>
            </c:strRef>
          </c:cat>
          <c:val>
            <c:numRef>
              <c:f>Sheet1!$C$2:$C$5</c:f>
              <c:numCache>
                <c:formatCode>0.0</c:formatCode>
                <c:ptCount val="4"/>
                <c:pt idx="0">
                  <c:v>3</c:v>
                </c:pt>
                <c:pt idx="1">
                  <c:v>6.8</c:v>
                </c:pt>
                <c:pt idx="2">
                  <c:v>8</c:v>
                </c:pt>
                <c:pt idx="3">
                  <c:v>11</c:v>
                </c:pt>
              </c:numCache>
            </c:numRef>
          </c:val>
          <c:extLst>
            <c:ext xmlns:c16="http://schemas.microsoft.com/office/drawing/2014/chart" uri="{C3380CC4-5D6E-409C-BE32-E72D297353CC}">
              <c16:uniqueId val="{00000001-A800-44BB-B839-A009794C2E84}"/>
            </c:ext>
          </c:extLst>
        </c:ser>
        <c:ser>
          <c:idx val="2"/>
          <c:order val="2"/>
          <c:tx>
            <c:strRef>
              <c:f>Sheet1!$D$1</c:f>
              <c:strCache>
                <c:ptCount val="1"/>
                <c:pt idx="0">
                  <c:v>2020</c:v>
                </c:pt>
              </c:strCache>
            </c:strRef>
          </c:tx>
          <c:spPr>
            <a:solidFill>
              <a:schemeClr val="accent3"/>
            </a:solidFill>
            <a:ln>
              <a:noFill/>
            </a:ln>
            <a:effectLst/>
          </c:spPr>
          <c:invertIfNegative val="0"/>
          <c:cat>
            <c:strRef>
              <c:f>Sheet1!$A$2:$A$5</c:f>
              <c:strCache>
                <c:ptCount val="4"/>
                <c:pt idx="0">
                  <c:v>Mari</c:v>
                </c:pt>
                <c:pt idx="1">
                  <c:v>Mijlocii</c:v>
                </c:pt>
                <c:pt idx="2">
                  <c:v>Mici</c:v>
                </c:pt>
                <c:pt idx="3">
                  <c:v>Micro</c:v>
                </c:pt>
              </c:strCache>
            </c:strRef>
          </c:cat>
          <c:val>
            <c:numRef>
              <c:f>Sheet1!$D$2:$D$5</c:f>
              <c:numCache>
                <c:formatCode>0.0</c:formatCode>
                <c:ptCount val="4"/>
                <c:pt idx="0">
                  <c:v>2.6</c:v>
                </c:pt>
                <c:pt idx="1">
                  <c:v>5.7</c:v>
                </c:pt>
                <c:pt idx="2">
                  <c:v>7</c:v>
                </c:pt>
                <c:pt idx="3">
                  <c:v>5.9</c:v>
                </c:pt>
              </c:numCache>
            </c:numRef>
          </c:val>
          <c:extLst>
            <c:ext xmlns:c16="http://schemas.microsoft.com/office/drawing/2014/chart" uri="{C3380CC4-5D6E-409C-BE32-E72D297353CC}">
              <c16:uniqueId val="{00000002-A800-44BB-B839-A009794C2E84}"/>
            </c:ext>
          </c:extLst>
        </c:ser>
        <c:ser>
          <c:idx val="3"/>
          <c:order val="3"/>
          <c:tx>
            <c:strRef>
              <c:f>Sheet1!$E$1</c:f>
              <c:strCache>
                <c:ptCount val="1"/>
                <c:pt idx="0">
                  <c:v>2021</c:v>
                </c:pt>
              </c:strCache>
            </c:strRef>
          </c:tx>
          <c:spPr>
            <a:solidFill>
              <a:schemeClr val="accent4"/>
            </a:solidFill>
            <a:ln>
              <a:noFill/>
            </a:ln>
            <a:effectLst/>
          </c:spPr>
          <c:invertIfNegative val="0"/>
          <c:cat>
            <c:strRef>
              <c:f>Sheet1!$A$2:$A$5</c:f>
              <c:strCache>
                <c:ptCount val="4"/>
                <c:pt idx="0">
                  <c:v>Mari</c:v>
                </c:pt>
                <c:pt idx="1">
                  <c:v>Mijlocii</c:v>
                </c:pt>
                <c:pt idx="2">
                  <c:v>Mici</c:v>
                </c:pt>
                <c:pt idx="3">
                  <c:v>Micro</c:v>
                </c:pt>
              </c:strCache>
            </c:strRef>
          </c:cat>
          <c:val>
            <c:numRef>
              <c:f>Sheet1!$E$2:$E$5</c:f>
              <c:numCache>
                <c:formatCode>0.0</c:formatCode>
                <c:ptCount val="4"/>
                <c:pt idx="0">
                  <c:v>0.5</c:v>
                </c:pt>
                <c:pt idx="1">
                  <c:v>4.9000000000000004</c:v>
                </c:pt>
                <c:pt idx="2">
                  <c:v>8</c:v>
                </c:pt>
                <c:pt idx="3">
                  <c:v>12.8</c:v>
                </c:pt>
              </c:numCache>
            </c:numRef>
          </c:val>
          <c:extLst>
            <c:ext xmlns:c16="http://schemas.microsoft.com/office/drawing/2014/chart" uri="{C3380CC4-5D6E-409C-BE32-E72D297353CC}">
              <c16:uniqueId val="{00000003-A800-44BB-B839-A009794C2E84}"/>
            </c:ext>
          </c:extLst>
        </c:ser>
        <c:ser>
          <c:idx val="4"/>
          <c:order val="4"/>
          <c:tx>
            <c:strRef>
              <c:f>Sheet1!$F$1</c:f>
              <c:strCache>
                <c:ptCount val="1"/>
                <c:pt idx="0">
                  <c:v>2022</c:v>
                </c:pt>
              </c:strCache>
            </c:strRef>
          </c:tx>
          <c:spPr>
            <a:solidFill>
              <a:schemeClr val="accent5"/>
            </a:solidFill>
            <a:ln>
              <a:noFill/>
            </a:ln>
            <a:effectLst/>
          </c:spPr>
          <c:invertIfNegative val="0"/>
          <c:cat>
            <c:strRef>
              <c:f>Sheet1!$A$2:$A$5</c:f>
              <c:strCache>
                <c:ptCount val="4"/>
                <c:pt idx="0">
                  <c:v>Mari</c:v>
                </c:pt>
                <c:pt idx="1">
                  <c:v>Mijlocii</c:v>
                </c:pt>
                <c:pt idx="2">
                  <c:v>Mici</c:v>
                </c:pt>
                <c:pt idx="3">
                  <c:v>Micro</c:v>
                </c:pt>
              </c:strCache>
            </c:strRef>
          </c:cat>
          <c:val>
            <c:numRef>
              <c:f>Sheet1!$F$2:$F$5</c:f>
              <c:numCache>
                <c:formatCode>0.0</c:formatCode>
                <c:ptCount val="4"/>
                <c:pt idx="0">
                  <c:v>3.1</c:v>
                </c:pt>
                <c:pt idx="1">
                  <c:v>4.8</c:v>
                </c:pt>
                <c:pt idx="2">
                  <c:v>7.7</c:v>
                </c:pt>
                <c:pt idx="3">
                  <c:v>16.100000000000001</c:v>
                </c:pt>
              </c:numCache>
            </c:numRef>
          </c:val>
          <c:extLst>
            <c:ext xmlns:c16="http://schemas.microsoft.com/office/drawing/2014/chart" uri="{C3380CC4-5D6E-409C-BE32-E72D297353CC}">
              <c16:uniqueId val="{00000004-A800-44BB-B839-A009794C2E84}"/>
            </c:ext>
          </c:extLst>
        </c:ser>
        <c:ser>
          <c:idx val="5"/>
          <c:order val="5"/>
          <c:tx>
            <c:strRef>
              <c:f>Sheet1!$G$1</c:f>
              <c:strCache>
                <c:ptCount val="1"/>
                <c:pt idx="0">
                  <c:v>2023</c:v>
                </c:pt>
              </c:strCache>
            </c:strRef>
          </c:tx>
          <c:spPr>
            <a:solidFill>
              <a:schemeClr val="accent6"/>
            </a:solidFill>
            <a:ln>
              <a:noFill/>
            </a:ln>
            <a:effectLst/>
          </c:spPr>
          <c:invertIfNegative val="0"/>
          <c:cat>
            <c:strRef>
              <c:f>Sheet1!$A$2:$A$5</c:f>
              <c:strCache>
                <c:ptCount val="4"/>
                <c:pt idx="0">
                  <c:v>Mari</c:v>
                </c:pt>
                <c:pt idx="1">
                  <c:v>Mijlocii</c:v>
                </c:pt>
                <c:pt idx="2">
                  <c:v>Mici</c:v>
                </c:pt>
                <c:pt idx="3">
                  <c:v>Micro</c:v>
                </c:pt>
              </c:strCache>
            </c:strRef>
          </c:cat>
          <c:val>
            <c:numRef>
              <c:f>Sheet1!$G$2:$G$5</c:f>
              <c:numCache>
                <c:formatCode>0.0</c:formatCode>
                <c:ptCount val="4"/>
                <c:pt idx="0">
                  <c:v>1.9000000000000001</c:v>
                </c:pt>
                <c:pt idx="1">
                  <c:v>5.2</c:v>
                </c:pt>
                <c:pt idx="2">
                  <c:v>7.1</c:v>
                </c:pt>
                <c:pt idx="3">
                  <c:v>12.4</c:v>
                </c:pt>
              </c:numCache>
            </c:numRef>
          </c:val>
          <c:extLst>
            <c:ext xmlns:c16="http://schemas.microsoft.com/office/drawing/2014/chart" uri="{C3380CC4-5D6E-409C-BE32-E72D297353CC}">
              <c16:uniqueId val="{00000005-A800-44BB-B839-A009794C2E84}"/>
            </c:ext>
          </c:extLst>
        </c:ser>
        <c:dLbls>
          <c:showLegendKey val="0"/>
          <c:showVal val="0"/>
          <c:showCatName val="0"/>
          <c:showSerName val="0"/>
          <c:showPercent val="0"/>
          <c:showBubbleSize val="0"/>
        </c:dLbls>
        <c:gapWidth val="219"/>
        <c:overlap val="-27"/>
        <c:axId val="144488704"/>
        <c:axId val="144494592"/>
      </c:barChart>
      <c:catAx>
        <c:axId val="1444887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o-RO"/>
          </a:p>
        </c:txPr>
        <c:crossAx val="144494592"/>
        <c:crosses val="autoZero"/>
        <c:auto val="1"/>
        <c:lblAlgn val="ctr"/>
        <c:lblOffset val="100"/>
        <c:noMultiLvlLbl val="0"/>
      </c:catAx>
      <c:valAx>
        <c:axId val="144494592"/>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o-RO"/>
          </a:p>
        </c:txPr>
        <c:crossAx val="1444887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o-RO"/>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ro-RO"/>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dirty="0"/>
              <a:t>Nr. </a:t>
            </a:r>
            <a:r>
              <a:rPr lang="en-GB" dirty="0" err="1"/>
              <a:t>Angajati</a:t>
            </a:r>
            <a:endParaRPr lang="en-GB" dirty="0"/>
          </a:p>
        </c:rich>
      </c:tx>
      <c:overlay val="0"/>
      <c:spPr>
        <a:noFill/>
        <a:ln>
          <a:noFill/>
        </a:ln>
        <a:effectLst/>
      </c:spPr>
    </c:title>
    <c:autoTitleDeleted val="0"/>
    <c:plotArea>
      <c:layout/>
      <c:barChart>
        <c:barDir val="col"/>
        <c:grouping val="clustered"/>
        <c:varyColors val="0"/>
        <c:ser>
          <c:idx val="0"/>
          <c:order val="0"/>
          <c:tx>
            <c:strRef>
              <c:f>Sheet1!$B$1</c:f>
              <c:strCache>
                <c:ptCount val="1"/>
                <c:pt idx="0">
                  <c:v>2018</c:v>
                </c:pt>
              </c:strCache>
            </c:strRef>
          </c:tx>
          <c:spPr>
            <a:solidFill>
              <a:schemeClr val="accent1"/>
            </a:solidFill>
            <a:ln>
              <a:noFill/>
            </a:ln>
            <a:effectLst/>
          </c:spPr>
          <c:invertIfNegative val="0"/>
          <c:cat>
            <c:strRef>
              <c:f>Sheet1!$A$2:$A$5</c:f>
              <c:strCache>
                <c:ptCount val="4"/>
                <c:pt idx="0">
                  <c:v>Mari</c:v>
                </c:pt>
                <c:pt idx="1">
                  <c:v>Mijlocii</c:v>
                </c:pt>
                <c:pt idx="2">
                  <c:v>Mici</c:v>
                </c:pt>
                <c:pt idx="3">
                  <c:v>Micro</c:v>
                </c:pt>
              </c:strCache>
            </c:strRef>
          </c:cat>
          <c:val>
            <c:numRef>
              <c:f>Sheet1!$B$2:$B$5</c:f>
              <c:numCache>
                <c:formatCode>0</c:formatCode>
                <c:ptCount val="4"/>
                <c:pt idx="0">
                  <c:v>29591</c:v>
                </c:pt>
                <c:pt idx="1">
                  <c:v>26650</c:v>
                </c:pt>
                <c:pt idx="2">
                  <c:v>30484</c:v>
                </c:pt>
                <c:pt idx="3">
                  <c:v>30722</c:v>
                </c:pt>
              </c:numCache>
            </c:numRef>
          </c:val>
          <c:extLst>
            <c:ext xmlns:c16="http://schemas.microsoft.com/office/drawing/2014/chart" uri="{C3380CC4-5D6E-409C-BE32-E72D297353CC}">
              <c16:uniqueId val="{00000000-2951-42F3-A8DD-3B115807739C}"/>
            </c:ext>
          </c:extLst>
        </c:ser>
        <c:ser>
          <c:idx val="1"/>
          <c:order val="1"/>
          <c:tx>
            <c:strRef>
              <c:f>Sheet1!$C$1</c:f>
              <c:strCache>
                <c:ptCount val="1"/>
                <c:pt idx="0">
                  <c:v>2019</c:v>
                </c:pt>
              </c:strCache>
            </c:strRef>
          </c:tx>
          <c:spPr>
            <a:solidFill>
              <a:schemeClr val="accent2"/>
            </a:solidFill>
            <a:ln>
              <a:noFill/>
            </a:ln>
            <a:effectLst/>
          </c:spPr>
          <c:invertIfNegative val="0"/>
          <c:cat>
            <c:strRef>
              <c:f>Sheet1!$A$2:$A$5</c:f>
              <c:strCache>
                <c:ptCount val="4"/>
                <c:pt idx="0">
                  <c:v>Mari</c:v>
                </c:pt>
                <c:pt idx="1">
                  <c:v>Mijlocii</c:v>
                </c:pt>
                <c:pt idx="2">
                  <c:v>Mici</c:v>
                </c:pt>
                <c:pt idx="3">
                  <c:v>Micro</c:v>
                </c:pt>
              </c:strCache>
            </c:strRef>
          </c:cat>
          <c:val>
            <c:numRef>
              <c:f>Sheet1!$C$2:$C$5</c:f>
              <c:numCache>
                <c:formatCode>0</c:formatCode>
                <c:ptCount val="4"/>
                <c:pt idx="0">
                  <c:v>29105</c:v>
                </c:pt>
                <c:pt idx="1">
                  <c:v>26586</c:v>
                </c:pt>
                <c:pt idx="2">
                  <c:v>32068</c:v>
                </c:pt>
                <c:pt idx="3">
                  <c:v>32838</c:v>
                </c:pt>
              </c:numCache>
            </c:numRef>
          </c:val>
          <c:extLst>
            <c:ext xmlns:c16="http://schemas.microsoft.com/office/drawing/2014/chart" uri="{C3380CC4-5D6E-409C-BE32-E72D297353CC}">
              <c16:uniqueId val="{00000001-2951-42F3-A8DD-3B115807739C}"/>
            </c:ext>
          </c:extLst>
        </c:ser>
        <c:ser>
          <c:idx val="2"/>
          <c:order val="2"/>
          <c:tx>
            <c:strRef>
              <c:f>Sheet1!$D$1</c:f>
              <c:strCache>
                <c:ptCount val="1"/>
                <c:pt idx="0">
                  <c:v>2020</c:v>
                </c:pt>
              </c:strCache>
            </c:strRef>
          </c:tx>
          <c:spPr>
            <a:solidFill>
              <a:schemeClr val="accent3"/>
            </a:solidFill>
            <a:ln>
              <a:noFill/>
            </a:ln>
            <a:effectLst/>
          </c:spPr>
          <c:invertIfNegative val="0"/>
          <c:cat>
            <c:strRef>
              <c:f>Sheet1!$A$2:$A$5</c:f>
              <c:strCache>
                <c:ptCount val="4"/>
                <c:pt idx="0">
                  <c:v>Mari</c:v>
                </c:pt>
                <c:pt idx="1">
                  <c:v>Mijlocii</c:v>
                </c:pt>
                <c:pt idx="2">
                  <c:v>Mici</c:v>
                </c:pt>
                <c:pt idx="3">
                  <c:v>Micro</c:v>
                </c:pt>
              </c:strCache>
            </c:strRef>
          </c:cat>
          <c:val>
            <c:numRef>
              <c:f>Sheet1!$D$2:$D$5</c:f>
              <c:numCache>
                <c:formatCode>0</c:formatCode>
                <c:ptCount val="4"/>
                <c:pt idx="0">
                  <c:v>26364</c:v>
                </c:pt>
                <c:pt idx="1">
                  <c:v>24603</c:v>
                </c:pt>
                <c:pt idx="2">
                  <c:v>30975</c:v>
                </c:pt>
                <c:pt idx="3">
                  <c:v>33839</c:v>
                </c:pt>
              </c:numCache>
            </c:numRef>
          </c:val>
          <c:extLst>
            <c:ext xmlns:c16="http://schemas.microsoft.com/office/drawing/2014/chart" uri="{C3380CC4-5D6E-409C-BE32-E72D297353CC}">
              <c16:uniqueId val="{00000002-2951-42F3-A8DD-3B115807739C}"/>
            </c:ext>
          </c:extLst>
        </c:ser>
        <c:ser>
          <c:idx val="3"/>
          <c:order val="3"/>
          <c:tx>
            <c:strRef>
              <c:f>Sheet1!$E$1</c:f>
              <c:strCache>
                <c:ptCount val="1"/>
                <c:pt idx="0">
                  <c:v>2021</c:v>
                </c:pt>
              </c:strCache>
            </c:strRef>
          </c:tx>
          <c:spPr>
            <a:solidFill>
              <a:schemeClr val="accent4"/>
            </a:solidFill>
            <a:ln>
              <a:noFill/>
            </a:ln>
            <a:effectLst/>
          </c:spPr>
          <c:invertIfNegative val="0"/>
          <c:cat>
            <c:strRef>
              <c:f>Sheet1!$A$2:$A$5</c:f>
              <c:strCache>
                <c:ptCount val="4"/>
                <c:pt idx="0">
                  <c:v>Mari</c:v>
                </c:pt>
                <c:pt idx="1">
                  <c:v>Mijlocii</c:v>
                </c:pt>
                <c:pt idx="2">
                  <c:v>Mici</c:v>
                </c:pt>
                <c:pt idx="3">
                  <c:v>Micro</c:v>
                </c:pt>
              </c:strCache>
            </c:strRef>
          </c:cat>
          <c:val>
            <c:numRef>
              <c:f>Sheet1!$E$2:$E$5</c:f>
              <c:numCache>
                <c:formatCode>0</c:formatCode>
                <c:ptCount val="4"/>
                <c:pt idx="0">
                  <c:v>25484</c:v>
                </c:pt>
                <c:pt idx="1">
                  <c:v>26065</c:v>
                </c:pt>
                <c:pt idx="2">
                  <c:v>31760</c:v>
                </c:pt>
                <c:pt idx="3">
                  <c:v>35477</c:v>
                </c:pt>
              </c:numCache>
            </c:numRef>
          </c:val>
          <c:extLst>
            <c:ext xmlns:c16="http://schemas.microsoft.com/office/drawing/2014/chart" uri="{C3380CC4-5D6E-409C-BE32-E72D297353CC}">
              <c16:uniqueId val="{00000003-2951-42F3-A8DD-3B115807739C}"/>
            </c:ext>
          </c:extLst>
        </c:ser>
        <c:ser>
          <c:idx val="4"/>
          <c:order val="4"/>
          <c:tx>
            <c:strRef>
              <c:f>Sheet1!$F$1</c:f>
              <c:strCache>
                <c:ptCount val="1"/>
                <c:pt idx="0">
                  <c:v>2022</c:v>
                </c:pt>
              </c:strCache>
            </c:strRef>
          </c:tx>
          <c:spPr>
            <a:solidFill>
              <a:schemeClr val="accent5"/>
            </a:solidFill>
            <a:ln>
              <a:noFill/>
            </a:ln>
            <a:effectLst/>
          </c:spPr>
          <c:invertIfNegative val="0"/>
          <c:cat>
            <c:strRef>
              <c:f>Sheet1!$A$2:$A$5</c:f>
              <c:strCache>
                <c:ptCount val="4"/>
                <c:pt idx="0">
                  <c:v>Mari</c:v>
                </c:pt>
                <c:pt idx="1">
                  <c:v>Mijlocii</c:v>
                </c:pt>
                <c:pt idx="2">
                  <c:v>Mici</c:v>
                </c:pt>
                <c:pt idx="3">
                  <c:v>Micro</c:v>
                </c:pt>
              </c:strCache>
            </c:strRef>
          </c:cat>
          <c:val>
            <c:numRef>
              <c:f>Sheet1!$F$2:$F$5</c:f>
              <c:numCache>
                <c:formatCode>0</c:formatCode>
                <c:ptCount val="4"/>
                <c:pt idx="0">
                  <c:v>25223</c:v>
                </c:pt>
                <c:pt idx="1">
                  <c:v>25826</c:v>
                </c:pt>
                <c:pt idx="2">
                  <c:v>32619</c:v>
                </c:pt>
                <c:pt idx="3">
                  <c:v>37998</c:v>
                </c:pt>
              </c:numCache>
            </c:numRef>
          </c:val>
          <c:extLst>
            <c:ext xmlns:c16="http://schemas.microsoft.com/office/drawing/2014/chart" uri="{C3380CC4-5D6E-409C-BE32-E72D297353CC}">
              <c16:uniqueId val="{00000004-2951-42F3-A8DD-3B115807739C}"/>
            </c:ext>
          </c:extLst>
        </c:ser>
        <c:ser>
          <c:idx val="5"/>
          <c:order val="5"/>
          <c:tx>
            <c:strRef>
              <c:f>Sheet1!$G$1</c:f>
              <c:strCache>
                <c:ptCount val="1"/>
                <c:pt idx="0">
                  <c:v>2023</c:v>
                </c:pt>
              </c:strCache>
            </c:strRef>
          </c:tx>
          <c:spPr>
            <a:solidFill>
              <a:schemeClr val="accent6"/>
            </a:solidFill>
            <a:ln>
              <a:noFill/>
            </a:ln>
            <a:effectLst/>
          </c:spPr>
          <c:invertIfNegative val="0"/>
          <c:cat>
            <c:strRef>
              <c:f>Sheet1!$A$2:$A$5</c:f>
              <c:strCache>
                <c:ptCount val="4"/>
                <c:pt idx="0">
                  <c:v>Mari</c:v>
                </c:pt>
                <c:pt idx="1">
                  <c:v>Mijlocii</c:v>
                </c:pt>
                <c:pt idx="2">
                  <c:v>Mici</c:v>
                </c:pt>
                <c:pt idx="3">
                  <c:v>Micro</c:v>
                </c:pt>
              </c:strCache>
            </c:strRef>
          </c:cat>
          <c:val>
            <c:numRef>
              <c:f>Sheet1!$G$2:$G$5</c:f>
              <c:numCache>
                <c:formatCode>0</c:formatCode>
                <c:ptCount val="4"/>
                <c:pt idx="0">
                  <c:v>24752</c:v>
                </c:pt>
                <c:pt idx="1">
                  <c:v>24634</c:v>
                </c:pt>
                <c:pt idx="2">
                  <c:v>29520</c:v>
                </c:pt>
                <c:pt idx="3">
                  <c:v>35534</c:v>
                </c:pt>
              </c:numCache>
            </c:numRef>
          </c:val>
          <c:extLst>
            <c:ext xmlns:c16="http://schemas.microsoft.com/office/drawing/2014/chart" uri="{C3380CC4-5D6E-409C-BE32-E72D297353CC}">
              <c16:uniqueId val="{00000005-2951-42F3-A8DD-3B115807739C}"/>
            </c:ext>
          </c:extLst>
        </c:ser>
        <c:dLbls>
          <c:showLegendKey val="0"/>
          <c:showVal val="0"/>
          <c:showCatName val="0"/>
          <c:showSerName val="0"/>
          <c:showPercent val="0"/>
          <c:showBubbleSize val="0"/>
        </c:dLbls>
        <c:gapWidth val="219"/>
        <c:overlap val="-27"/>
        <c:axId val="144760832"/>
        <c:axId val="144762368"/>
      </c:barChart>
      <c:catAx>
        <c:axId val="1447608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o-RO"/>
          </a:p>
        </c:txPr>
        <c:crossAx val="144762368"/>
        <c:crosses val="autoZero"/>
        <c:auto val="1"/>
        <c:lblAlgn val="ctr"/>
        <c:lblOffset val="100"/>
        <c:noMultiLvlLbl val="0"/>
      </c:catAx>
      <c:valAx>
        <c:axId val="1447623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o-RO"/>
          </a:p>
        </c:txPr>
        <c:crossAx val="1447608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o-RO"/>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ro-RO"/>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dirty="0" err="1"/>
              <a:t>Cifra</a:t>
            </a:r>
            <a:r>
              <a:rPr lang="en-GB" dirty="0"/>
              <a:t> </a:t>
            </a:r>
            <a:r>
              <a:rPr lang="en-GB" dirty="0" err="1" smtClean="0"/>
              <a:t>afaceri</a:t>
            </a:r>
            <a:r>
              <a:rPr lang="en-GB" dirty="0" smtClean="0"/>
              <a:t> </a:t>
            </a:r>
            <a:r>
              <a:rPr lang="en-GB" dirty="0" err="1" smtClean="0"/>
              <a:t>pe</a:t>
            </a:r>
            <a:r>
              <a:rPr lang="en-GB" dirty="0" smtClean="0"/>
              <a:t> </a:t>
            </a:r>
            <a:r>
              <a:rPr lang="en-GB" dirty="0" err="1" smtClean="0"/>
              <a:t>angajat</a:t>
            </a:r>
            <a:endParaRPr lang="en-GB" dirty="0" smtClean="0"/>
          </a:p>
        </c:rich>
      </c:tx>
      <c:overlay val="0"/>
      <c:spPr>
        <a:noFill/>
        <a:ln>
          <a:noFill/>
        </a:ln>
        <a:effectLst/>
      </c:spPr>
    </c:title>
    <c:autoTitleDeleted val="0"/>
    <c:plotArea>
      <c:layout/>
      <c:barChart>
        <c:barDir val="col"/>
        <c:grouping val="clustered"/>
        <c:varyColors val="0"/>
        <c:ser>
          <c:idx val="0"/>
          <c:order val="0"/>
          <c:tx>
            <c:strRef>
              <c:f>Sheet1!$B$1</c:f>
              <c:strCache>
                <c:ptCount val="1"/>
                <c:pt idx="0">
                  <c:v>2022</c:v>
                </c:pt>
              </c:strCache>
            </c:strRef>
          </c:tx>
          <c:spPr>
            <a:solidFill>
              <a:schemeClr val="accent1"/>
            </a:solidFill>
            <a:ln>
              <a:noFill/>
            </a:ln>
            <a:effectLst/>
          </c:spPr>
          <c:invertIfNegative val="0"/>
          <c:cat>
            <c:strRef>
              <c:f>Sheet1!$A$2:$A$5</c:f>
              <c:strCache>
                <c:ptCount val="4"/>
                <c:pt idx="0">
                  <c:v>Cluj</c:v>
                </c:pt>
                <c:pt idx="1">
                  <c:v>Satu Mare</c:v>
                </c:pt>
                <c:pt idx="2">
                  <c:v>Bihor</c:v>
                </c:pt>
                <c:pt idx="3">
                  <c:v>Maramures</c:v>
                </c:pt>
              </c:strCache>
            </c:strRef>
          </c:cat>
          <c:val>
            <c:numRef>
              <c:f>Sheet1!$B$2:$B$5</c:f>
              <c:numCache>
                <c:formatCode>0.00</c:formatCode>
                <c:ptCount val="4"/>
                <c:pt idx="0">
                  <c:v>516769.56</c:v>
                </c:pt>
                <c:pt idx="1">
                  <c:v>505237.52</c:v>
                </c:pt>
                <c:pt idx="2">
                  <c:v>450301.06</c:v>
                </c:pt>
                <c:pt idx="3">
                  <c:v>358820.7</c:v>
                </c:pt>
              </c:numCache>
            </c:numRef>
          </c:val>
          <c:extLst>
            <c:ext xmlns:c16="http://schemas.microsoft.com/office/drawing/2014/chart" uri="{C3380CC4-5D6E-409C-BE32-E72D297353CC}">
              <c16:uniqueId val="{00000000-C5C2-444A-94AE-1CEB35F24281}"/>
            </c:ext>
          </c:extLst>
        </c:ser>
        <c:ser>
          <c:idx val="1"/>
          <c:order val="1"/>
          <c:tx>
            <c:strRef>
              <c:f>Sheet1!$C$1</c:f>
              <c:strCache>
                <c:ptCount val="1"/>
                <c:pt idx="0">
                  <c:v>2023</c:v>
                </c:pt>
              </c:strCache>
            </c:strRef>
          </c:tx>
          <c:spPr>
            <a:solidFill>
              <a:schemeClr val="accent2"/>
            </a:solidFill>
            <a:ln>
              <a:noFill/>
            </a:ln>
            <a:effectLst/>
          </c:spPr>
          <c:invertIfNegative val="0"/>
          <c:cat>
            <c:strRef>
              <c:f>Sheet1!$A$2:$A$5</c:f>
              <c:strCache>
                <c:ptCount val="4"/>
                <c:pt idx="0">
                  <c:v>Cluj</c:v>
                </c:pt>
                <c:pt idx="1">
                  <c:v>Satu Mare</c:v>
                </c:pt>
                <c:pt idx="2">
                  <c:v>Bihor</c:v>
                </c:pt>
                <c:pt idx="3">
                  <c:v>Maramures</c:v>
                </c:pt>
              </c:strCache>
            </c:strRef>
          </c:cat>
          <c:val>
            <c:numRef>
              <c:f>Sheet1!$C$2:$C$5</c:f>
              <c:numCache>
                <c:formatCode>0.00</c:formatCode>
                <c:ptCount val="4"/>
                <c:pt idx="0">
                  <c:v>532936.81999999972</c:v>
                </c:pt>
                <c:pt idx="1">
                  <c:v>521098.67</c:v>
                </c:pt>
                <c:pt idx="2">
                  <c:v>482843.78</c:v>
                </c:pt>
                <c:pt idx="3">
                  <c:v>384081.9800000001</c:v>
                </c:pt>
              </c:numCache>
            </c:numRef>
          </c:val>
          <c:extLst>
            <c:ext xmlns:c16="http://schemas.microsoft.com/office/drawing/2014/chart" uri="{C3380CC4-5D6E-409C-BE32-E72D297353CC}">
              <c16:uniqueId val="{00000001-C5C2-444A-94AE-1CEB35F24281}"/>
            </c:ext>
          </c:extLst>
        </c:ser>
        <c:dLbls>
          <c:showLegendKey val="0"/>
          <c:showVal val="0"/>
          <c:showCatName val="0"/>
          <c:showSerName val="0"/>
          <c:showPercent val="0"/>
          <c:showBubbleSize val="0"/>
        </c:dLbls>
        <c:gapWidth val="219"/>
        <c:overlap val="-27"/>
        <c:axId val="144726272"/>
        <c:axId val="144764928"/>
      </c:barChart>
      <c:catAx>
        <c:axId val="1447262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o-RO"/>
          </a:p>
        </c:txPr>
        <c:crossAx val="144764928"/>
        <c:crosses val="autoZero"/>
        <c:auto val="1"/>
        <c:lblAlgn val="ctr"/>
        <c:lblOffset val="100"/>
        <c:noMultiLvlLbl val="0"/>
      </c:catAx>
      <c:valAx>
        <c:axId val="144764928"/>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o-RO"/>
          </a:p>
        </c:txPr>
        <c:crossAx val="1447262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o-RO"/>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ro-RO"/>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dirty="0" smtClean="0"/>
              <a:t>Rata profit</a:t>
            </a:r>
          </a:p>
        </c:rich>
      </c:tx>
      <c:overlay val="0"/>
      <c:spPr>
        <a:noFill/>
        <a:ln>
          <a:noFill/>
        </a:ln>
        <a:effectLst/>
      </c:spPr>
    </c:title>
    <c:autoTitleDeleted val="0"/>
    <c:plotArea>
      <c:layout/>
      <c:barChart>
        <c:barDir val="col"/>
        <c:grouping val="clustered"/>
        <c:varyColors val="0"/>
        <c:ser>
          <c:idx val="2"/>
          <c:order val="0"/>
          <c:tx>
            <c:strRef>
              <c:f>Sheet1!$B$1</c:f>
              <c:strCache>
                <c:ptCount val="1"/>
                <c:pt idx="0">
                  <c:v>2022</c:v>
                </c:pt>
              </c:strCache>
            </c:strRef>
          </c:tx>
          <c:spPr>
            <a:solidFill>
              <a:schemeClr val="accent1"/>
            </a:solidFill>
            <a:ln>
              <a:noFill/>
            </a:ln>
            <a:effectLst/>
          </c:spPr>
          <c:invertIfNegative val="0"/>
          <c:cat>
            <c:strRef>
              <c:f>Sheet1!$A$2:$A$5</c:f>
              <c:strCache>
                <c:ptCount val="4"/>
                <c:pt idx="0">
                  <c:v>Cluj</c:v>
                </c:pt>
                <c:pt idx="1">
                  <c:v>Satu Mare</c:v>
                </c:pt>
                <c:pt idx="2">
                  <c:v>Bihor</c:v>
                </c:pt>
                <c:pt idx="3">
                  <c:v>Maramures</c:v>
                </c:pt>
              </c:strCache>
            </c:strRef>
          </c:cat>
          <c:val>
            <c:numRef>
              <c:f>Sheet1!$B$2:$B$5</c:f>
              <c:numCache>
                <c:formatCode>0.00</c:formatCode>
                <c:ptCount val="4"/>
                <c:pt idx="0">
                  <c:v>9.7000000000000011</c:v>
                </c:pt>
                <c:pt idx="1">
                  <c:v>6.8</c:v>
                </c:pt>
                <c:pt idx="2">
                  <c:v>7.3</c:v>
                </c:pt>
                <c:pt idx="3">
                  <c:v>7.4</c:v>
                </c:pt>
              </c:numCache>
            </c:numRef>
          </c:val>
          <c:extLst>
            <c:ext xmlns:c16="http://schemas.microsoft.com/office/drawing/2014/chart" uri="{C3380CC4-5D6E-409C-BE32-E72D297353CC}">
              <c16:uniqueId val="{00000000-C617-47B0-A6AE-E60A76DB3367}"/>
            </c:ext>
          </c:extLst>
        </c:ser>
        <c:ser>
          <c:idx val="3"/>
          <c:order val="1"/>
          <c:tx>
            <c:strRef>
              <c:f>Sheet1!$C$1</c:f>
              <c:strCache>
                <c:ptCount val="1"/>
                <c:pt idx="0">
                  <c:v>2023</c:v>
                </c:pt>
              </c:strCache>
            </c:strRef>
          </c:tx>
          <c:spPr>
            <a:solidFill>
              <a:schemeClr val="accent2"/>
            </a:solidFill>
            <a:ln>
              <a:noFill/>
            </a:ln>
            <a:effectLst/>
          </c:spPr>
          <c:invertIfNegative val="0"/>
          <c:cat>
            <c:strRef>
              <c:f>Sheet1!$A$2:$A$5</c:f>
              <c:strCache>
                <c:ptCount val="4"/>
                <c:pt idx="0">
                  <c:v>Cluj</c:v>
                </c:pt>
                <c:pt idx="1">
                  <c:v>Satu Mare</c:v>
                </c:pt>
                <c:pt idx="2">
                  <c:v>Bihor</c:v>
                </c:pt>
                <c:pt idx="3">
                  <c:v>Maramures</c:v>
                </c:pt>
              </c:strCache>
            </c:strRef>
          </c:cat>
          <c:val>
            <c:numRef>
              <c:f>Sheet1!$C$2:$C$5</c:f>
              <c:numCache>
                <c:formatCode>0.00</c:formatCode>
                <c:ptCount val="4"/>
                <c:pt idx="0">
                  <c:v>9.9</c:v>
                </c:pt>
                <c:pt idx="1">
                  <c:v>6.7</c:v>
                </c:pt>
                <c:pt idx="2">
                  <c:v>6.1</c:v>
                </c:pt>
                <c:pt idx="3">
                  <c:v>7.2</c:v>
                </c:pt>
              </c:numCache>
            </c:numRef>
          </c:val>
          <c:extLst>
            <c:ext xmlns:c16="http://schemas.microsoft.com/office/drawing/2014/chart" uri="{C3380CC4-5D6E-409C-BE32-E72D297353CC}">
              <c16:uniqueId val="{00000001-C617-47B0-A6AE-E60A76DB3367}"/>
            </c:ext>
          </c:extLst>
        </c:ser>
        <c:dLbls>
          <c:showLegendKey val="0"/>
          <c:showVal val="0"/>
          <c:showCatName val="0"/>
          <c:showSerName val="0"/>
          <c:showPercent val="0"/>
          <c:showBubbleSize val="0"/>
        </c:dLbls>
        <c:gapWidth val="219"/>
        <c:overlap val="-27"/>
        <c:axId val="144523648"/>
        <c:axId val="144525184"/>
      </c:barChart>
      <c:catAx>
        <c:axId val="1445236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o-RO"/>
          </a:p>
        </c:txPr>
        <c:crossAx val="144525184"/>
        <c:crosses val="autoZero"/>
        <c:auto val="1"/>
        <c:lblAlgn val="ctr"/>
        <c:lblOffset val="100"/>
        <c:noMultiLvlLbl val="0"/>
      </c:catAx>
      <c:valAx>
        <c:axId val="144525184"/>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o-RO"/>
          </a:p>
        </c:txPr>
        <c:crossAx val="1445236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o-RO"/>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ro-RO"/>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6/21/2024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6/21/2024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6/21/2024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6/21/2024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0"/>
            <a:ext cx="7772400" cy="2232025"/>
          </a:xfrm>
        </p:spPr>
        <p:txBody>
          <a:bodyPr>
            <a:normAutofit fontScale="90000"/>
          </a:bodyPr>
          <a:lstStyle/>
          <a:p>
            <a:r>
              <a:rPr lang="en-US" b="1" dirty="0">
                <a:solidFill>
                  <a:schemeClr val="tx1"/>
                </a:solidFill>
              </a:rPr>
              <a:t>Oradea 2050 </a:t>
            </a:r>
            <a:br>
              <a:rPr lang="en-US" b="1" dirty="0">
                <a:solidFill>
                  <a:schemeClr val="tx1"/>
                </a:solidFill>
              </a:rPr>
            </a:br>
            <a:r>
              <a:rPr lang="en-US" b="1" dirty="0">
                <a:solidFill>
                  <a:schemeClr val="tx1"/>
                </a:solidFill>
              </a:rPr>
              <a:t>Top 10 </a:t>
            </a:r>
            <a:r>
              <a:rPr lang="en-US" b="1" dirty="0" err="1">
                <a:solidFill>
                  <a:schemeClr val="tx1"/>
                </a:solidFill>
              </a:rPr>
              <a:t>Orase</a:t>
            </a:r>
            <a:r>
              <a:rPr lang="en-US" b="1" dirty="0">
                <a:solidFill>
                  <a:schemeClr val="tx1"/>
                </a:solidFill>
              </a:rPr>
              <a:t> </a:t>
            </a:r>
            <a:br>
              <a:rPr lang="en-US" b="1" dirty="0">
                <a:solidFill>
                  <a:schemeClr val="tx1"/>
                </a:solidFill>
              </a:rPr>
            </a:br>
            <a:r>
              <a:rPr lang="en-US" b="1" dirty="0">
                <a:solidFill>
                  <a:schemeClr val="tx1"/>
                </a:solidFill>
              </a:rPr>
              <a:t>ale </a:t>
            </a:r>
            <a:r>
              <a:rPr lang="en-US" b="1" dirty="0" err="1">
                <a:solidFill>
                  <a:schemeClr val="tx1"/>
                </a:solidFill>
              </a:rPr>
              <a:t>Europei</a:t>
            </a:r>
            <a:r>
              <a:rPr lang="en-US" b="1" dirty="0">
                <a:solidFill>
                  <a:schemeClr val="tx1"/>
                </a:solidFill>
              </a:rPr>
              <a:t> </a:t>
            </a:r>
            <a:r>
              <a:rPr lang="en-US" b="1" dirty="0" err="1">
                <a:solidFill>
                  <a:schemeClr val="tx1"/>
                </a:solidFill>
              </a:rPr>
              <a:t>Centrale</a:t>
            </a:r>
            <a:endParaRPr lang="en-US" b="1" dirty="0">
              <a:solidFill>
                <a:schemeClr val="tx1"/>
              </a:solidFill>
            </a:endParaRPr>
          </a:p>
        </p:txBody>
      </p:sp>
      <p:pic>
        <p:nvPicPr>
          <p:cNvPr id="1026" name="Picture 2" descr="F:\AFB\IONUT DESKTOP\Ionut\Poze-Imagini\LOGO AFB\Logo+QR\AFB Upscale.jpg"/>
          <p:cNvPicPr>
            <a:picLocks noChangeAspect="1" noChangeArrowheads="1"/>
          </p:cNvPicPr>
          <p:nvPr/>
        </p:nvPicPr>
        <p:blipFill>
          <a:blip r:embed="rId2" cstate="print"/>
          <a:srcRect/>
          <a:stretch>
            <a:fillRect/>
          </a:stretch>
        </p:blipFill>
        <p:spPr bwMode="auto">
          <a:xfrm>
            <a:off x="304800" y="990600"/>
            <a:ext cx="2201863" cy="2201863"/>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dirty="0"/>
              <a:t>Obiective pe termen scurt:</a:t>
            </a:r>
            <a:endParaRPr lang="en-US" dirty="0"/>
          </a:p>
        </p:txBody>
      </p:sp>
      <p:sp>
        <p:nvSpPr>
          <p:cNvPr id="3" name="Content Placeholder 2"/>
          <p:cNvSpPr>
            <a:spLocks noGrp="1"/>
          </p:cNvSpPr>
          <p:nvPr>
            <p:ph idx="1"/>
          </p:nvPr>
        </p:nvSpPr>
        <p:spPr/>
        <p:txBody>
          <a:bodyPr/>
          <a:lstStyle/>
          <a:p>
            <a:pPr lvl="0"/>
            <a:r>
              <a:rPr lang="ro-RO" sz="3000" dirty="0" smtClean="0"/>
              <a:t>Cresterea</a:t>
            </a:r>
            <a:r>
              <a:rPr lang="en-US" sz="3000" dirty="0" smtClean="0"/>
              <a:t> </a:t>
            </a:r>
            <a:r>
              <a:rPr lang="ro-RO" sz="3000" dirty="0" smtClean="0"/>
              <a:t>competitivitatii </a:t>
            </a:r>
            <a:r>
              <a:rPr lang="ro-RO" sz="3000" dirty="0"/>
              <a:t>mediului de afaceri local;</a:t>
            </a:r>
            <a:endParaRPr lang="en-US" sz="3000" dirty="0"/>
          </a:p>
          <a:p>
            <a:pPr lvl="0"/>
            <a:r>
              <a:rPr lang="ro-RO" sz="3000" dirty="0" smtClean="0"/>
              <a:t>Cresterea</a:t>
            </a:r>
            <a:r>
              <a:rPr lang="en-US" sz="3000" dirty="0" smtClean="0"/>
              <a:t> </a:t>
            </a:r>
            <a:r>
              <a:rPr lang="ro-RO" sz="3000" dirty="0" smtClean="0"/>
              <a:t>productivitatii;</a:t>
            </a:r>
            <a:endParaRPr lang="en-US" sz="3000" dirty="0" smtClean="0"/>
          </a:p>
          <a:p>
            <a:pPr lvl="0"/>
            <a:r>
              <a:rPr lang="en-US" sz="3000" dirty="0" err="1" smtClean="0"/>
              <a:t>Cresterea</a:t>
            </a:r>
            <a:r>
              <a:rPr lang="en-US" sz="3000" dirty="0" smtClean="0"/>
              <a:t> </a:t>
            </a:r>
            <a:r>
              <a:rPr lang="en-US" sz="3000" dirty="0" err="1" smtClean="0"/>
              <a:t>profitabilitatii</a:t>
            </a:r>
            <a:endParaRPr lang="en-US" sz="3000" dirty="0"/>
          </a:p>
          <a:p>
            <a:pPr lvl="0"/>
            <a:r>
              <a:rPr lang="ro-RO" sz="3000" dirty="0" smtClean="0"/>
              <a:t>Cresterea </a:t>
            </a:r>
            <a:r>
              <a:rPr lang="ro-RO" sz="3000" dirty="0"/>
              <a:t>salariului mediu.</a:t>
            </a:r>
            <a:endParaRPr lang="en-US" sz="3000" dirty="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dirty="0"/>
              <a:t>Obiective pe termen lung:</a:t>
            </a:r>
            <a:endParaRPr lang="en-US" dirty="0"/>
          </a:p>
        </p:txBody>
      </p:sp>
      <p:sp>
        <p:nvSpPr>
          <p:cNvPr id="3" name="Content Placeholder 2"/>
          <p:cNvSpPr>
            <a:spLocks noGrp="1"/>
          </p:cNvSpPr>
          <p:nvPr>
            <p:ph idx="1"/>
          </p:nvPr>
        </p:nvSpPr>
        <p:spPr>
          <a:xfrm>
            <a:off x="381000" y="2133600"/>
            <a:ext cx="8229600" cy="4389120"/>
          </a:xfrm>
        </p:spPr>
        <p:txBody>
          <a:bodyPr>
            <a:normAutofit/>
          </a:bodyPr>
          <a:lstStyle/>
          <a:p>
            <a:pPr lvl="0"/>
            <a:r>
              <a:rPr lang="ro-RO" sz="3000" dirty="0"/>
              <a:t>Cresterea</a:t>
            </a:r>
            <a:r>
              <a:rPr lang="en-US" sz="3000" dirty="0"/>
              <a:t> </a:t>
            </a:r>
            <a:r>
              <a:rPr lang="ro-RO" sz="3000" dirty="0"/>
              <a:t>numarului de locuitori;</a:t>
            </a:r>
            <a:endParaRPr lang="en-US" sz="3000" dirty="0"/>
          </a:p>
          <a:p>
            <a:pPr lvl="0"/>
            <a:r>
              <a:rPr lang="ro-RO" sz="3000" dirty="0"/>
              <a:t>Cresterea ponderii populatiei active;</a:t>
            </a:r>
            <a:endParaRPr lang="en-US" sz="3000" dirty="0"/>
          </a:p>
          <a:p>
            <a:r>
              <a:rPr lang="ro-RO" sz="3000" dirty="0"/>
              <a:t>Reasezarea orasului Oradea pe harta Europei Centrale</a:t>
            </a:r>
            <a:endParaRPr lang="en-US" sz="3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362200"/>
            <a:ext cx="8229600" cy="1905000"/>
          </a:xfrm>
        </p:spPr>
        <p:txBody>
          <a:bodyPr>
            <a:normAutofit fontScale="90000"/>
          </a:bodyPr>
          <a:lstStyle/>
          <a:p>
            <a:r>
              <a:rPr lang="ro-RO" dirty="0"/>
              <a:t>Masuri menite sa duca la atingerea obiectivelor pe termen scurt.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ro-RO" sz="4000" b="1" dirty="0"/>
              <a:t>Program de facilități locale</a:t>
            </a:r>
            <a:endParaRPr lang="en-US" sz="4000" b="1" dirty="0"/>
          </a:p>
        </p:txBody>
      </p:sp>
      <p:sp>
        <p:nvSpPr>
          <p:cNvPr id="3" name="Content Placeholder 2"/>
          <p:cNvSpPr>
            <a:spLocks noGrp="1"/>
          </p:cNvSpPr>
          <p:nvPr>
            <p:ph idx="1"/>
          </p:nvPr>
        </p:nvSpPr>
        <p:spPr/>
        <p:txBody>
          <a:bodyPr>
            <a:normAutofit/>
          </a:bodyPr>
          <a:lstStyle/>
          <a:p>
            <a:pPr lvl="0"/>
            <a:r>
              <a:rPr lang="en-US" sz="2700" dirty="0"/>
              <a:t>Sa </a:t>
            </a:r>
            <a:r>
              <a:rPr lang="ro-RO" sz="2700" dirty="0"/>
              <a:t>urmareasca ca </a:t>
            </a:r>
            <a:r>
              <a:rPr lang="ro-RO" sz="2700" dirty="0" smtClean="0"/>
              <a:t>indicatori</a:t>
            </a:r>
            <a:r>
              <a:rPr lang="en-US" sz="2700" dirty="0" err="1" smtClean="0"/>
              <a:t>i</a:t>
            </a:r>
            <a:r>
              <a:rPr lang="en-US" sz="2700" dirty="0" smtClean="0"/>
              <a:t> </a:t>
            </a:r>
            <a:r>
              <a:rPr lang="en-US" sz="2700" dirty="0" err="1" smtClean="0"/>
              <a:t>enumerati</a:t>
            </a:r>
            <a:r>
              <a:rPr lang="en-US" sz="2700" dirty="0" smtClean="0"/>
              <a:t> la</a:t>
            </a:r>
            <a:r>
              <a:rPr lang="ro-RO" sz="2700" dirty="0" smtClean="0"/>
              <a:t> </a:t>
            </a:r>
            <a:r>
              <a:rPr lang="ro-RO" sz="2700" dirty="0"/>
              <a:t>obiectivele pe termen scurt.</a:t>
            </a:r>
            <a:endParaRPr lang="en-US" sz="2700" dirty="0"/>
          </a:p>
          <a:p>
            <a:pPr lvl="0">
              <a:buNone/>
            </a:pPr>
            <a:endParaRPr lang="en-US" sz="2700" dirty="0"/>
          </a:p>
          <a:p>
            <a:pPr>
              <a:buNone/>
            </a:pPr>
            <a:r>
              <a:rPr lang="ro-RO" sz="2700" u="sng" dirty="0"/>
              <a:t>Expunere de motive</a:t>
            </a:r>
            <a:r>
              <a:rPr lang="ro-RO" sz="2700" dirty="0"/>
              <a:t>: Autoritatile locale si centrale pot </a:t>
            </a:r>
            <a:r>
              <a:rPr lang="ro-RO" sz="2700" dirty="0" smtClean="0"/>
              <a:t>influenta </a:t>
            </a:r>
            <a:r>
              <a:rPr lang="ro-RO" sz="2700" dirty="0"/>
              <a:t>cresterea nivelului de trai daca premiaza competitivitatea si cresterea productivitatii, logica cresterii nr de salariati este una depasita si prin urmare trebuie abandonata trebuie sa urmareasca cresterea bugetelor de salarii si nu al numarului de angajati</a:t>
            </a:r>
            <a:endParaRPr lang="en-US" sz="2700" dirty="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8229600" cy="1143000"/>
          </a:xfrm>
        </p:spPr>
        <p:txBody>
          <a:bodyPr>
            <a:normAutofit/>
          </a:bodyPr>
          <a:lstStyle/>
          <a:p>
            <a:r>
              <a:rPr lang="ro-RO" sz="4000" b="1" dirty="0"/>
              <a:t>Sprijinirea IMM-urilor</a:t>
            </a:r>
            <a:r>
              <a:rPr lang="ro-RO" sz="4000" dirty="0"/>
              <a:t> </a:t>
            </a:r>
            <a:endParaRPr lang="en-US" sz="4000" dirty="0"/>
          </a:p>
        </p:txBody>
      </p:sp>
      <p:sp>
        <p:nvSpPr>
          <p:cNvPr id="3" name="Content Placeholder 2"/>
          <p:cNvSpPr>
            <a:spLocks noGrp="1"/>
          </p:cNvSpPr>
          <p:nvPr>
            <p:ph idx="1"/>
          </p:nvPr>
        </p:nvSpPr>
        <p:spPr>
          <a:xfrm>
            <a:off x="381000" y="1295400"/>
            <a:ext cx="8382000" cy="5486400"/>
          </a:xfrm>
        </p:spPr>
        <p:txBody>
          <a:bodyPr>
            <a:normAutofit/>
          </a:bodyPr>
          <a:lstStyle/>
          <a:p>
            <a:r>
              <a:rPr lang="en-US" sz="2000" b="1" dirty="0"/>
              <a:t>A</a:t>
            </a:r>
            <a:r>
              <a:rPr lang="ro-RO" sz="2000" b="1" dirty="0"/>
              <a:t>cordarea de microgranturi </a:t>
            </a:r>
            <a:r>
              <a:rPr lang="ro-RO" sz="2000" dirty="0"/>
              <a:t>de 3-5.000 eur/ start-up, precum si prin crearea unui </a:t>
            </a:r>
            <a:r>
              <a:rPr lang="ro-RO" sz="2000" b="1" dirty="0"/>
              <a:t>fond local de garantare </a:t>
            </a:r>
            <a:r>
              <a:rPr lang="ro-RO" sz="2000" dirty="0"/>
              <a:t>care sa permita emiterea de scrisori de garantie, astfel incat sa faciliteze accesul la finantare.</a:t>
            </a:r>
            <a:endParaRPr lang="en-US" sz="2000" dirty="0"/>
          </a:p>
          <a:p>
            <a:pPr>
              <a:buNone/>
            </a:pPr>
            <a:r>
              <a:rPr lang="ro-RO" sz="2000" u="sng" dirty="0"/>
              <a:t>Expunere de motive</a:t>
            </a:r>
            <a:r>
              <a:rPr lang="ro-RO" sz="2000" dirty="0" smtClean="0"/>
              <a:t>: </a:t>
            </a:r>
            <a:r>
              <a:rPr lang="en-US" sz="2000" dirty="0" smtClean="0"/>
              <a:t>IMM-</a:t>
            </a:r>
            <a:r>
              <a:rPr lang="en-US" sz="2000" dirty="0" err="1" smtClean="0"/>
              <a:t>urile</a:t>
            </a:r>
            <a:r>
              <a:rPr lang="ro-RO" sz="2000" dirty="0" smtClean="0"/>
              <a:t> </a:t>
            </a:r>
            <a:r>
              <a:rPr lang="ro-RO" sz="2000" dirty="0"/>
              <a:t>nu au </a:t>
            </a:r>
            <a:r>
              <a:rPr lang="ro-RO" sz="2000" dirty="0" smtClean="0"/>
              <a:t>nev</a:t>
            </a:r>
            <a:r>
              <a:rPr lang="en-US" sz="2000" dirty="0" smtClean="0"/>
              <a:t>o</a:t>
            </a:r>
            <a:r>
              <a:rPr lang="ro-RO" sz="2000" dirty="0" smtClean="0"/>
              <a:t>ie </a:t>
            </a:r>
            <a:r>
              <a:rPr lang="ro-RO" sz="2000" dirty="0"/>
              <a:t>doar de bani pt a-si cumpara utilaje si mijloace de productie ci si de sprijin punctual in diverse momente : participarea la un targ, achizitia unei matrite, a unui soft , aplicatii, solutii tehnice inovative, etc , pot fi tot atatea oportunitati care facute la momentul potrivit accelereaza dezvoltarea acestor tipuri de companii si scurteaza perioada de timp in care vor urca la urmatorul nivel. </a:t>
            </a:r>
            <a:endParaRPr lang="en-US" sz="2000" dirty="0"/>
          </a:p>
          <a:p>
            <a:pPr>
              <a:buNone/>
            </a:pPr>
            <a:r>
              <a:rPr lang="ro-RO" sz="2000" dirty="0"/>
              <a:t>Trebuie creat cadrul legislativ local care sa permita acordarea de microgranturi de catre autoritatile locale cu un buget anual de minim 1 - 2mil de eur. Orice municipiu, resedinta de judet poate sprijini intre 200-500 companii in mod punctual. Acest exemplu </a:t>
            </a:r>
            <a:r>
              <a:rPr lang="ro-RO" sz="2000" dirty="0" smtClean="0"/>
              <a:t>il</a:t>
            </a:r>
            <a:r>
              <a:rPr lang="en-US" sz="2000" dirty="0" smtClean="0"/>
              <a:t> </a:t>
            </a:r>
            <a:r>
              <a:rPr lang="ro-RO" sz="2000" dirty="0" smtClean="0"/>
              <a:t>regasim </a:t>
            </a:r>
            <a:r>
              <a:rPr lang="ro-RO" sz="2000" dirty="0"/>
              <a:t>in cea mai mare parte a oraselor occidentale care au inteles ca polarizarea sociala si economica nu este o solutie. </a:t>
            </a:r>
            <a:endParaRPr lang="en-US" sz="2000" dirty="0"/>
          </a:p>
          <a:p>
            <a:pPr>
              <a:buNone/>
            </a:pPr>
            <a:endParaRPr lang="en-US"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153400" cy="990600"/>
          </a:xfrm>
        </p:spPr>
        <p:txBody>
          <a:bodyPr>
            <a:noAutofit/>
          </a:bodyPr>
          <a:lstStyle/>
          <a:p>
            <a:r>
              <a:rPr lang="ro-RO" sz="3000" b="1" dirty="0"/>
              <a:t>„Din proximitate in proximitate” - Lanțul scurt alimentar si nealimentar.</a:t>
            </a:r>
            <a:endParaRPr lang="en-US" sz="3000" dirty="0"/>
          </a:p>
        </p:txBody>
      </p:sp>
      <p:sp>
        <p:nvSpPr>
          <p:cNvPr id="3" name="Content Placeholder 2"/>
          <p:cNvSpPr>
            <a:spLocks noGrp="1"/>
          </p:cNvSpPr>
          <p:nvPr>
            <p:ph idx="1"/>
          </p:nvPr>
        </p:nvSpPr>
        <p:spPr>
          <a:xfrm>
            <a:off x="152400" y="1752600"/>
            <a:ext cx="8839200" cy="5257800"/>
          </a:xfrm>
        </p:spPr>
        <p:txBody>
          <a:bodyPr>
            <a:noAutofit/>
          </a:bodyPr>
          <a:lstStyle/>
          <a:p>
            <a:pPr lvl="0"/>
            <a:r>
              <a:rPr lang="ro-RO" sz="1700" dirty="0"/>
              <a:t>Susținerea lanțului scurt prin magazine din Oradea, într-un procent de minim 50 % din marfa expusă, procentul putand fi </a:t>
            </a:r>
            <a:r>
              <a:rPr lang="ro-RO" sz="1700" dirty="0" smtClean="0"/>
              <a:t>influentat </a:t>
            </a:r>
            <a:r>
              <a:rPr lang="ro-RO" sz="1700" dirty="0"/>
              <a:t>de capacitatea de productie locala ( 150 km in jurul magazinelor)</a:t>
            </a:r>
            <a:endParaRPr lang="en-US" sz="1700" dirty="0"/>
          </a:p>
          <a:p>
            <a:pPr>
              <a:buNone/>
            </a:pPr>
            <a:r>
              <a:rPr lang="ro-RO" sz="1700" u="sng" dirty="0"/>
              <a:t>Expunere de motive:</a:t>
            </a:r>
            <a:endParaRPr lang="en-US" sz="1700" dirty="0"/>
          </a:p>
          <a:p>
            <a:pPr lvl="0"/>
            <a:r>
              <a:rPr lang="ro-RO" sz="1700" dirty="0"/>
              <a:t>Transportarea mărfurilor pe distanțe cat mai scurte va avea un efect benefic asupra mediului contribuind la reducea poluării</a:t>
            </a:r>
            <a:endParaRPr lang="en-US" sz="1700" dirty="0"/>
          </a:p>
          <a:p>
            <a:pPr lvl="0"/>
            <a:r>
              <a:rPr lang="ro-RO" sz="1700" dirty="0"/>
              <a:t>Crestere ofertei de produse locale va duce la </a:t>
            </a:r>
            <a:r>
              <a:rPr lang="ro-RO" sz="1700" dirty="0" smtClean="0"/>
              <a:t>cresterea</a:t>
            </a:r>
            <a:r>
              <a:rPr lang="en-US" sz="1700" dirty="0" smtClean="0"/>
              <a:t> </a:t>
            </a:r>
            <a:r>
              <a:rPr lang="ro-RO" sz="1700" dirty="0" smtClean="0"/>
              <a:t>productivitatii </a:t>
            </a:r>
            <a:r>
              <a:rPr lang="ro-RO" sz="1700" dirty="0"/>
              <a:t>IMM -urilor si implicit la cresterea competitivitatii</a:t>
            </a:r>
            <a:endParaRPr lang="en-US" sz="1700" dirty="0"/>
          </a:p>
          <a:p>
            <a:pPr lvl="0"/>
            <a:r>
              <a:rPr lang="ro-RO" sz="1700" dirty="0"/>
              <a:t>Creșterea competitivitatii va avea efect asupra politicii de resurse umane si va duce in mod cert la cresterea salariilor</a:t>
            </a:r>
            <a:endParaRPr lang="en-US" sz="1700" dirty="0"/>
          </a:p>
          <a:p>
            <a:pPr lvl="0"/>
            <a:r>
              <a:rPr lang="ro-RO" sz="1700" dirty="0"/>
              <a:t>Logica fireasca si de bun simt a existentei magazinelor de proximitate este nu numai de a aduce bunurile de prima necesitate in imediata proximitate a consumatorului ci si de a contribui la vanzarea/ comercializarea bunurilor alimentare si nealimentare produse intr-un areal de 150 km</a:t>
            </a:r>
            <a:endParaRPr lang="en-US" sz="1700" dirty="0"/>
          </a:p>
          <a:p>
            <a:pPr lvl="0"/>
            <a:r>
              <a:rPr lang="ro-RO" sz="1700" dirty="0"/>
              <a:t>In ce priveste produsele locale procesate la nivel local trebuiesc create mecanisme care sa stimuleze crestrerea productiei locale cu ingrediente locale, in acest fel garantand o mai buna si sanatoasa dezvoltare locala a comunitatii</a:t>
            </a:r>
            <a:endParaRPr lang="en-US" sz="1700" dirty="0"/>
          </a:p>
          <a:p>
            <a:pPr lvl="0">
              <a:buNone/>
            </a:pPr>
            <a:endParaRPr lang="en-US" sz="1800" dirty="0"/>
          </a:p>
          <a:p>
            <a:pPr>
              <a:buNone/>
            </a:pPr>
            <a:endParaRPr lang="en-US" sz="1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90600"/>
            <a:ext cx="7772400" cy="1143000"/>
          </a:xfrm>
        </p:spPr>
        <p:txBody>
          <a:bodyPr>
            <a:noAutofit/>
          </a:bodyPr>
          <a:lstStyle/>
          <a:p>
            <a:r>
              <a:rPr lang="ro-RO" sz="3500" b="1" dirty="0"/>
              <a:t>Programe care sa stimuleze accesarea de noi piețe</a:t>
            </a:r>
            <a:endParaRPr lang="en-US" sz="3500" dirty="0"/>
          </a:p>
        </p:txBody>
      </p:sp>
      <p:sp>
        <p:nvSpPr>
          <p:cNvPr id="3" name="Content Placeholder 2"/>
          <p:cNvSpPr>
            <a:spLocks noGrp="1"/>
          </p:cNvSpPr>
          <p:nvPr>
            <p:ph idx="1"/>
          </p:nvPr>
        </p:nvSpPr>
        <p:spPr>
          <a:xfrm>
            <a:off x="381000" y="2362200"/>
            <a:ext cx="8229600" cy="3962400"/>
          </a:xfrm>
        </p:spPr>
        <p:txBody>
          <a:bodyPr>
            <a:normAutofit/>
          </a:bodyPr>
          <a:lstStyle/>
          <a:p>
            <a:pPr lvl="0"/>
            <a:r>
              <a:rPr lang="en-US" sz="2200" dirty="0"/>
              <a:t>T</a:t>
            </a:r>
            <a:r>
              <a:rPr lang="ro-RO" sz="2200" dirty="0"/>
              <a:t>rebuie sa fie un obiectiv prioritar intrucat pentru a inversa raportul negativ din balanta externa de plati intre importuri-exporturi. Astazi, masa monetara disponibila pleaca, si sustine economiile altor state , noi nu traim intr-o economie de piata, ci intr-o </a:t>
            </a:r>
            <a:r>
              <a:rPr lang="ro-RO" sz="2200" b="1" u="sng" dirty="0"/>
              <a:t>hemoragie de piata</a:t>
            </a:r>
            <a:r>
              <a:rPr lang="ro-RO" sz="2200" dirty="0"/>
              <a:t> care nu poate fi rezolvata decat prin imprumuturi care nu pot fi rambursate decat prin cresterei de taxe, totul ne arata azi ca directia in care mergem va duce la axfixiereaimm -urilor , incepand cu microintreprinderile, continuand cu companiile mici si apoi cele mijlocii, este o chestiune de timp.</a:t>
            </a:r>
            <a:endParaRPr lang="en-US" sz="2200" dirty="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b="1" dirty="0"/>
              <a:t>Noile piete nu pot fi accesate doar participand la targuri</a:t>
            </a:r>
            <a:endParaRPr lang="en-US" dirty="0"/>
          </a:p>
        </p:txBody>
      </p:sp>
      <p:sp>
        <p:nvSpPr>
          <p:cNvPr id="3" name="Content Placeholder 2"/>
          <p:cNvSpPr>
            <a:spLocks noGrp="1"/>
          </p:cNvSpPr>
          <p:nvPr>
            <p:ph idx="1"/>
          </p:nvPr>
        </p:nvSpPr>
        <p:spPr/>
        <p:txBody>
          <a:bodyPr>
            <a:normAutofit/>
          </a:bodyPr>
          <a:lstStyle/>
          <a:p>
            <a:pPr lvl="0"/>
            <a:r>
              <a:rPr lang="en-US" sz="2200" dirty="0"/>
              <a:t>Este</a:t>
            </a:r>
            <a:r>
              <a:rPr lang="ro-RO" sz="2200" b="1" dirty="0"/>
              <a:t> </a:t>
            </a:r>
            <a:r>
              <a:rPr lang="ro-RO" sz="2200" dirty="0"/>
              <a:t>nevoie de structuri permanente care sa sustina companiile romanesti/ locale. Ungaria are 67 de birouri de afaceri in toata lumea , AFB are 2 , autoritatile locale, judetene si nationale probabil ca nu au niciunul. Ori cresterea veniturilor din taxe si impozite se face nu numai prin atragerea de investitii ci si prin promovarea companiilor existente pe pieteleinvecinate si de ce nu la nivel global, dar drumul e lung si trebuie inceput cu primul pas.</a:t>
            </a:r>
            <a:endParaRPr lang="en-US" sz="2200" dirty="0"/>
          </a:p>
          <a:p>
            <a:r>
              <a:rPr lang="ro-RO" sz="2400" dirty="0"/>
              <a:t>Cresterea Cifrei de Afaceri a companiilor va avea ca principal efect cresterea competitivitatii si implicit cresterea salariilor prin mecanisme de stimularea economca si nu de </a:t>
            </a:r>
            <a:r>
              <a:rPr lang="ro-RO" sz="2400" b="1" i="1" dirty="0"/>
              <a:t>canibalizare.</a:t>
            </a:r>
            <a:endParaRPr lang="en-US" sz="2400" dirty="0"/>
          </a:p>
          <a:p>
            <a:pPr lvl="0"/>
            <a:endParaRPr lang="en-US" sz="2200" dirty="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7772400" cy="1143000"/>
          </a:xfrm>
        </p:spPr>
        <p:txBody>
          <a:bodyPr>
            <a:noAutofit/>
          </a:bodyPr>
          <a:lstStyle/>
          <a:p>
            <a:r>
              <a:rPr lang="ro-RO" sz="4000" b="1" dirty="0"/>
              <a:t>ORADEA 2050- top 10 </a:t>
            </a:r>
            <a:r>
              <a:rPr lang="ro-RO" sz="4000" b="1" dirty="0" smtClean="0"/>
              <a:t>Oras</a:t>
            </a:r>
            <a:r>
              <a:rPr lang="en-US" sz="4000" b="1" dirty="0" smtClean="0"/>
              <a:t>e ale</a:t>
            </a:r>
            <a:r>
              <a:rPr lang="ro-RO" sz="4000" b="1" dirty="0" smtClean="0"/>
              <a:t> </a:t>
            </a:r>
            <a:r>
              <a:rPr lang="ro-RO" sz="4000" b="1" dirty="0"/>
              <a:t>Europei Centrale</a:t>
            </a:r>
            <a:endParaRPr lang="en-US" sz="4000" dirty="0"/>
          </a:p>
        </p:txBody>
      </p:sp>
      <p:sp>
        <p:nvSpPr>
          <p:cNvPr id="3" name="Content Placeholder 2"/>
          <p:cNvSpPr>
            <a:spLocks noGrp="1"/>
          </p:cNvSpPr>
          <p:nvPr>
            <p:ph idx="1"/>
          </p:nvPr>
        </p:nvSpPr>
        <p:spPr>
          <a:xfrm>
            <a:off x="381000" y="2667000"/>
            <a:ext cx="8229600" cy="3733800"/>
          </a:xfrm>
        </p:spPr>
        <p:txBody>
          <a:bodyPr>
            <a:normAutofit/>
          </a:bodyPr>
          <a:lstStyle/>
          <a:p>
            <a:r>
              <a:rPr lang="ro-RO" sz="2000" dirty="0"/>
              <a:t>Cel mai indraznet obiectiv pe care il propunem este ca </a:t>
            </a:r>
            <a:r>
              <a:rPr lang="ro-RO" sz="2000" dirty="0" smtClean="0"/>
              <a:t>O</a:t>
            </a:r>
            <a:r>
              <a:rPr lang="en-US" sz="2000" dirty="0" smtClean="0"/>
              <a:t>RADEA</a:t>
            </a:r>
            <a:r>
              <a:rPr lang="ro-RO" sz="2000" dirty="0" smtClean="0"/>
              <a:t> </a:t>
            </a:r>
            <a:r>
              <a:rPr lang="ro-RO" sz="2000" dirty="0"/>
              <a:t>SA REDEVINA CEEA CE A FOST </a:t>
            </a:r>
            <a:r>
              <a:rPr lang="en-US" sz="2000" dirty="0" smtClean="0"/>
              <a:t>ODATA</a:t>
            </a:r>
            <a:r>
              <a:rPr lang="ro-RO" sz="2000" dirty="0" smtClean="0"/>
              <a:t>. </a:t>
            </a:r>
            <a:r>
              <a:rPr lang="ro-RO" sz="2000" dirty="0"/>
              <a:t>Adica unul din cele mai importante orase ale Europei Centrale. Daca vom sta cu spatele la Europa si vom privi doar spre Romania, vom trai cu sentimentul ca suntem cei mai buni, frumosi si </a:t>
            </a:r>
            <a:r>
              <a:rPr lang="ro-RO" sz="2000" dirty="0" smtClean="0"/>
              <a:t>performanti</a:t>
            </a:r>
            <a:r>
              <a:rPr lang="en-US" sz="2000" dirty="0" smtClean="0"/>
              <a:t>, </a:t>
            </a:r>
            <a:r>
              <a:rPr lang="ro-RO" sz="2000" dirty="0" smtClean="0"/>
              <a:t>adica </a:t>
            </a:r>
            <a:r>
              <a:rPr lang="ro-RO" sz="2000" dirty="0"/>
              <a:t>vom fi autosuficienti. Competitia generaza dezvoltare si telul pe care trebuie sa ni-l propunem este cel de a intra in topul Europei Centrale ATAT ECONOMIC CAT SI SOCIAL.</a:t>
            </a:r>
            <a:endParaRPr lang="en-US" sz="2000" dirty="0"/>
          </a:p>
          <a:p>
            <a:r>
              <a:rPr lang="ro-RO" sz="2000" dirty="0"/>
              <a:t>Telul este totdeauna un obiectiv clar precis dar greu de atins care necesita strategie , timp, si sinergie.</a:t>
            </a:r>
            <a:r>
              <a:rPr lang="ro-RO" sz="2400" dirty="0"/>
              <a:t> </a:t>
            </a:r>
            <a:endParaRPr lang="en-US" sz="2400" dirty="0"/>
          </a:p>
          <a:p>
            <a:endParaRPr lang="en-US" sz="2200" dirty="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90600"/>
            <a:ext cx="8229600" cy="1143000"/>
          </a:xfrm>
        </p:spPr>
        <p:txBody>
          <a:bodyPr>
            <a:noAutofit/>
          </a:bodyPr>
          <a:lstStyle/>
          <a:p>
            <a:r>
              <a:rPr lang="ro-RO" sz="4000" dirty="0"/>
              <a:t>Masuri de stabilizare economica ale Oradiei</a:t>
            </a:r>
            <a:endParaRPr lang="en-US" sz="4000" dirty="0"/>
          </a:p>
        </p:txBody>
      </p:sp>
      <p:sp>
        <p:nvSpPr>
          <p:cNvPr id="3" name="Content Placeholder 2"/>
          <p:cNvSpPr>
            <a:spLocks noGrp="1"/>
          </p:cNvSpPr>
          <p:nvPr>
            <p:ph idx="1"/>
          </p:nvPr>
        </p:nvSpPr>
        <p:spPr>
          <a:xfrm>
            <a:off x="457200" y="2819400"/>
            <a:ext cx="8229600" cy="3200400"/>
          </a:xfrm>
        </p:spPr>
        <p:txBody>
          <a:bodyPr/>
          <a:lstStyle/>
          <a:p>
            <a:pPr lvl="0"/>
            <a:r>
              <a:rPr lang="ro-RO" b="1" dirty="0"/>
              <a:t>Atragerea forței de muncă calificată</a:t>
            </a:r>
            <a:r>
              <a:rPr lang="ro-RO" dirty="0"/>
              <a:t> prin pachete de stimulente pentru companii care aduc forța de muncă din spațiul european și </a:t>
            </a:r>
            <a:r>
              <a:rPr lang="ro-RO" dirty="0" smtClean="0"/>
              <a:t>diaspora</a:t>
            </a:r>
            <a:endParaRPr lang="en-US" dirty="0" smtClean="0"/>
          </a:p>
          <a:p>
            <a:pPr lvl="0"/>
            <a:r>
              <a:rPr lang="en-US" dirty="0" err="1" smtClean="0"/>
              <a:t>Pachete</a:t>
            </a:r>
            <a:r>
              <a:rPr lang="en-US" dirty="0" smtClean="0"/>
              <a:t> de </a:t>
            </a:r>
            <a:r>
              <a:rPr lang="en-US" dirty="0" err="1" smtClean="0"/>
              <a:t>stimulente</a:t>
            </a:r>
            <a:r>
              <a:rPr lang="en-US" dirty="0" smtClean="0"/>
              <a:t> </a:t>
            </a:r>
            <a:r>
              <a:rPr lang="en-US" dirty="0" err="1" smtClean="0"/>
              <a:t>pentru</a:t>
            </a:r>
            <a:r>
              <a:rPr lang="en-US" dirty="0" smtClean="0"/>
              <a:t> </a:t>
            </a:r>
            <a:r>
              <a:rPr lang="en-US" dirty="0" err="1" smtClean="0"/>
              <a:t>cei</a:t>
            </a:r>
            <a:r>
              <a:rPr lang="en-US" dirty="0" smtClean="0"/>
              <a:t> care </a:t>
            </a:r>
            <a:r>
              <a:rPr lang="en-US" dirty="0" err="1" smtClean="0"/>
              <a:t>aleg</a:t>
            </a:r>
            <a:r>
              <a:rPr lang="en-US" dirty="0" smtClean="0"/>
              <a:t> </a:t>
            </a:r>
            <a:r>
              <a:rPr lang="en-US" dirty="0" err="1" smtClean="0"/>
              <a:t>sa</a:t>
            </a:r>
            <a:r>
              <a:rPr lang="en-US" dirty="0" smtClean="0"/>
              <a:t> se mute </a:t>
            </a:r>
            <a:r>
              <a:rPr lang="en-US" smtClean="0"/>
              <a:t>in Oradea</a:t>
            </a:r>
            <a:endParaRPr lang="en-US" dirty="0"/>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1600200"/>
            <a:ext cx="6400800" cy="3029712"/>
          </a:xfrm>
        </p:spPr>
        <p:txBody>
          <a:bodyPr>
            <a:normAutofit/>
          </a:bodyPr>
          <a:lstStyle/>
          <a:p>
            <a:pPr algn="ctr"/>
            <a:r>
              <a:rPr lang="en-US" dirty="0" smtClean="0"/>
              <a:t>DIAGNOSTIC AL ECONOMIEI LOCALE 2018-2023</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600200"/>
            <a:ext cx="8153400" cy="4678362"/>
          </a:xfrm>
        </p:spPr>
        <p:txBody>
          <a:bodyPr>
            <a:normAutofit fontScale="90000"/>
          </a:bodyPr>
          <a:lstStyle/>
          <a:p>
            <a:r>
              <a:rPr lang="ro-RO" b="1" dirty="0"/>
              <a:t>Orașul familiei tinere</a:t>
            </a:r>
            <a:r>
              <a:rPr lang="ro-RO" dirty="0"/>
              <a:t>- construirea unui brand local:</a:t>
            </a:r>
            <a:br>
              <a:rPr lang="ro-RO" dirty="0"/>
            </a:br>
            <a:r>
              <a:rPr lang="ro-RO" dirty="0"/>
              <a:t>viziunea AFB raportata la orasul Oradea credem ca pe langa un oras turistic balnear, si cu forta de munca ieftina trebuie sa devenim orasul familiilor tinere</a:t>
            </a:r>
            <a:r>
              <a:rPr lang="en-US" dirty="0"/>
              <a:t/>
            </a:r>
            <a:br>
              <a:rPr lang="en-US" dirty="0"/>
            </a:br>
            <a:endParaRPr lang="en-US"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19200"/>
            <a:ext cx="8229600" cy="4525963"/>
          </a:xfrm>
        </p:spPr>
        <p:txBody>
          <a:bodyPr>
            <a:normAutofit/>
          </a:bodyPr>
          <a:lstStyle/>
          <a:p>
            <a:pPr marL="342900" lvl="1" indent="-342900">
              <a:buFont typeface="Arial" pitchFamily="34" charset="0"/>
              <a:buChar char="•"/>
            </a:pPr>
            <a:r>
              <a:rPr lang="ro-RO" sz="3000" dirty="0"/>
              <a:t>Modernizarea instituțiilor de învățământ</a:t>
            </a:r>
            <a:endParaRPr lang="en-US" sz="3000" dirty="0"/>
          </a:p>
          <a:p>
            <a:pPr marL="342900" lvl="1" indent="-342900">
              <a:buFont typeface="Arial" pitchFamily="34" charset="0"/>
              <a:buChar char="•"/>
            </a:pPr>
            <a:r>
              <a:rPr lang="ro-RO" sz="3000" dirty="0"/>
              <a:t>Un act educațional calitativ</a:t>
            </a:r>
            <a:endParaRPr lang="en-US" sz="3000" dirty="0"/>
          </a:p>
          <a:p>
            <a:pPr marL="342900" lvl="1" indent="-342900">
              <a:buFont typeface="Arial" pitchFamily="34" charset="0"/>
              <a:buChar char="•"/>
            </a:pPr>
            <a:r>
              <a:rPr lang="en-US" sz="3000" dirty="0" smtClean="0"/>
              <a:t>R</a:t>
            </a:r>
            <a:r>
              <a:rPr lang="ro-RO" sz="3000" dirty="0" smtClean="0"/>
              <a:t>efacerea </a:t>
            </a:r>
            <a:r>
              <a:rPr lang="ro-RO" sz="3000" dirty="0"/>
              <a:t>curiculei</a:t>
            </a:r>
            <a:endParaRPr lang="en-US" sz="3000" dirty="0"/>
          </a:p>
          <a:p>
            <a:pPr marL="342900" lvl="1" indent="-342900">
              <a:buFont typeface="Arial" pitchFamily="34" charset="0"/>
              <a:buChar char="•"/>
            </a:pPr>
            <a:r>
              <a:rPr lang="ro-RO" sz="3000" dirty="0"/>
              <a:t>Tehnologii </a:t>
            </a:r>
            <a:r>
              <a:rPr lang="ro-RO" sz="3000" dirty="0" smtClean="0"/>
              <a:t>moderne</a:t>
            </a:r>
            <a:endParaRPr lang="en-US" sz="3000" dirty="0" smtClean="0"/>
          </a:p>
          <a:p>
            <a:pPr marL="342900" lvl="1" indent="-342900">
              <a:buFont typeface="Arial" pitchFamily="34" charset="0"/>
              <a:buChar char="•"/>
            </a:pPr>
            <a:r>
              <a:rPr lang="ro-RO" sz="3000" dirty="0" smtClean="0"/>
              <a:t>Învățământ </a:t>
            </a:r>
            <a:r>
              <a:rPr lang="ro-RO" sz="3000" dirty="0"/>
              <a:t>adaptat nevoilor companiilor local</a:t>
            </a:r>
            <a:r>
              <a:rPr lang="en-US" sz="3000" dirty="0"/>
              <a:t>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93A0260B-59D1-2AE1-0F06-81FC1A682C12}"/>
              </a:ext>
            </a:extLst>
          </p:cNvPr>
          <p:cNvGraphicFramePr/>
          <p:nvPr>
            <p:extLst>
              <p:ext uri="{D42A27DB-BD31-4B8C-83A1-F6EECF244321}">
                <p14:modId xmlns:p14="http://schemas.microsoft.com/office/powerpoint/2010/main" val="3875215403"/>
              </p:ext>
            </p:extLst>
          </p:nvPr>
        </p:nvGraphicFramePr>
        <p:xfrm>
          <a:off x="0" y="685800"/>
          <a:ext cx="9144000" cy="6019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05CE9A01-1305-1AB7-626A-D7DB86ED2A80}"/>
              </a:ext>
            </a:extLst>
          </p:cNvPr>
          <p:cNvGraphicFramePr/>
          <p:nvPr>
            <p:extLst>
              <p:ext uri="{D42A27DB-BD31-4B8C-83A1-F6EECF244321}">
                <p14:modId xmlns:p14="http://schemas.microsoft.com/office/powerpoint/2010/main" val="3333728256"/>
              </p:ext>
            </p:extLst>
          </p:nvPr>
        </p:nvGraphicFramePr>
        <p:xfrm>
          <a:off x="0" y="990600"/>
          <a:ext cx="9144000" cy="5638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76A4FE0A-C3F1-3B61-FBF6-3CE93AE2C16E}"/>
              </a:ext>
            </a:extLst>
          </p:cNvPr>
          <p:cNvGraphicFramePr/>
          <p:nvPr>
            <p:extLst>
              <p:ext uri="{D42A27DB-BD31-4B8C-83A1-F6EECF244321}">
                <p14:modId xmlns:p14="http://schemas.microsoft.com/office/powerpoint/2010/main" val="2813016877"/>
              </p:ext>
            </p:extLst>
          </p:nvPr>
        </p:nvGraphicFramePr>
        <p:xfrm>
          <a:off x="0" y="1524000"/>
          <a:ext cx="9144000" cy="4953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94E0E634-97AE-1764-8840-EBAF535304F5}"/>
              </a:ext>
            </a:extLst>
          </p:cNvPr>
          <p:cNvGraphicFramePr/>
          <p:nvPr>
            <p:extLst>
              <p:ext uri="{D42A27DB-BD31-4B8C-83A1-F6EECF244321}">
                <p14:modId xmlns:p14="http://schemas.microsoft.com/office/powerpoint/2010/main" val="765632283"/>
              </p:ext>
            </p:extLst>
          </p:nvPr>
        </p:nvGraphicFramePr>
        <p:xfrm>
          <a:off x="0" y="1219200"/>
          <a:ext cx="9144000" cy="5257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1905000"/>
            <a:ext cx="4191000" cy="2514600"/>
          </a:xfrm>
        </p:spPr>
        <p:txBody>
          <a:bodyPr>
            <a:noAutofit/>
          </a:bodyPr>
          <a:lstStyle/>
          <a:p>
            <a:pPr algn="ctr"/>
            <a:r>
              <a:rPr lang="en-US" sz="5500" dirty="0" smtClean="0"/>
              <a:t>UNDE NE AFLAM IN REGIUNE?</a:t>
            </a:r>
            <a:endParaRPr lang="en-US" sz="55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93A0260B-59D1-2AE1-0F06-81FC1A682C12}"/>
              </a:ext>
            </a:extLst>
          </p:cNvPr>
          <p:cNvGraphicFramePr/>
          <p:nvPr>
            <p:extLst>
              <p:ext uri="{D42A27DB-BD31-4B8C-83A1-F6EECF244321}">
                <p14:modId xmlns:p14="http://schemas.microsoft.com/office/powerpoint/2010/main" val="3875215403"/>
              </p:ext>
            </p:extLst>
          </p:nvPr>
        </p:nvGraphicFramePr>
        <p:xfrm>
          <a:off x="0" y="1905000"/>
          <a:ext cx="4572000" cy="2667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a:extLst>
              <a:ext uri="{FF2B5EF4-FFF2-40B4-BE49-F238E27FC236}">
                <a16:creationId xmlns:a16="http://schemas.microsoft.com/office/drawing/2014/main" id="{93A0260B-59D1-2AE1-0F06-81FC1A682C12}"/>
              </a:ext>
            </a:extLst>
          </p:cNvPr>
          <p:cNvGraphicFramePr/>
          <p:nvPr>
            <p:extLst>
              <p:ext uri="{D42A27DB-BD31-4B8C-83A1-F6EECF244321}">
                <p14:modId xmlns:p14="http://schemas.microsoft.com/office/powerpoint/2010/main" val="3875215403"/>
              </p:ext>
            </p:extLst>
          </p:nvPr>
        </p:nvGraphicFramePr>
        <p:xfrm>
          <a:off x="4572000" y="1905000"/>
          <a:ext cx="4572000" cy="2667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14400"/>
            <a:ext cx="8534400" cy="5943600"/>
          </a:xfrm>
        </p:spPr>
        <p:txBody>
          <a:bodyPr>
            <a:normAutofit fontScale="92500"/>
          </a:bodyPr>
          <a:lstStyle/>
          <a:p>
            <a:r>
              <a:rPr lang="ro-RO" sz="2400" dirty="0"/>
              <a:t>Pentru ca dezvoltarea economica sa duca la cresterea bunastarii, </a:t>
            </a:r>
            <a:r>
              <a:rPr lang="ro-RO" sz="2400" dirty="0" smtClean="0"/>
              <a:t>sunt </a:t>
            </a:r>
            <a:r>
              <a:rPr lang="ro-RO" sz="2400" dirty="0"/>
              <a:t>necesare masuri urgente de stimulare a </a:t>
            </a:r>
            <a:r>
              <a:rPr lang="ro-RO" sz="2400" dirty="0" smtClean="0"/>
              <a:t>IMM-urilor</a:t>
            </a:r>
            <a:r>
              <a:rPr lang="en-US" sz="2400" dirty="0" smtClean="0"/>
              <a:t>.</a:t>
            </a:r>
            <a:endParaRPr lang="en-US" sz="2400" dirty="0"/>
          </a:p>
          <a:p>
            <a:r>
              <a:rPr lang="ro-RO" sz="2400" dirty="0"/>
              <a:t>Orasul Oradea trebuie sa isi revizuiasca strategia de dezvoltare economica pe termen scurt si sa elaboreze o strategie de dezvoltare pe termen lung.</a:t>
            </a:r>
            <a:endParaRPr lang="en-US" sz="2400" dirty="0"/>
          </a:p>
          <a:p>
            <a:r>
              <a:rPr lang="ro-RO" sz="2400" dirty="0"/>
              <a:t>In 2008 nivelul salarial pozitiona judetul Bihor pe locul 39.</a:t>
            </a:r>
            <a:endParaRPr lang="en-US" sz="2400" dirty="0"/>
          </a:p>
          <a:p>
            <a:r>
              <a:rPr lang="ro-RO" sz="2400" dirty="0"/>
              <a:t>In 2024, nivelul salariilor din judetul Bihor ne plaseaza pe locul 25 la nivel national. </a:t>
            </a:r>
            <a:endParaRPr lang="en-US" sz="2400" dirty="0"/>
          </a:p>
          <a:p>
            <a:r>
              <a:rPr lang="ro-RO" sz="2400" dirty="0"/>
              <a:t>Este cert ca oferta bazata pe forta de munca ieftina nu duce nicaieri. Iata de ce avem nevoie de o noua strategie de dezvoltare locala prin care sa fie implementate masuri de stimulare a cresterii productivitatii companiilor, </a:t>
            </a:r>
            <a:r>
              <a:rPr lang="en-US" sz="2400" dirty="0" err="1" smtClean="0"/>
              <a:t>respectiv</a:t>
            </a:r>
            <a:r>
              <a:rPr lang="en-US" sz="2400" dirty="0" smtClean="0"/>
              <a:t> a </a:t>
            </a:r>
            <a:r>
              <a:rPr lang="en-US" sz="2400" dirty="0" err="1" smtClean="0"/>
              <a:t>profitabilitatii</a:t>
            </a:r>
            <a:r>
              <a:rPr lang="ro-RO" sz="2400" dirty="0" smtClean="0"/>
              <a:t>.</a:t>
            </a:r>
            <a:endParaRPr lang="en-US" sz="2400" dirty="0"/>
          </a:p>
          <a:p>
            <a:r>
              <a:rPr lang="ro-RO" sz="2400" dirty="0"/>
              <a:t>Trebuie sa renuntam definitiv la indicatorul legat de cresterea numarului de locuri de </a:t>
            </a:r>
            <a:r>
              <a:rPr lang="ro-RO" sz="2400" dirty="0" smtClean="0"/>
              <a:t>munca</a:t>
            </a:r>
            <a:r>
              <a:rPr lang="en-US" sz="2400" dirty="0" smtClean="0"/>
              <a:t> </a:t>
            </a:r>
            <a:r>
              <a:rPr lang="en-US" sz="2400" dirty="0" err="1" smtClean="0"/>
              <a:t>si</a:t>
            </a:r>
            <a:r>
              <a:rPr lang="en-US" sz="2400" dirty="0" smtClean="0"/>
              <a:t> </a:t>
            </a:r>
            <a:r>
              <a:rPr lang="en-US" sz="2400" dirty="0" err="1" smtClean="0"/>
              <a:t>sa</a:t>
            </a:r>
            <a:r>
              <a:rPr lang="en-US" sz="2400" dirty="0" smtClean="0"/>
              <a:t> </a:t>
            </a:r>
            <a:r>
              <a:rPr lang="en-US" sz="2400" dirty="0" err="1" smtClean="0"/>
              <a:t>premiem</a:t>
            </a:r>
            <a:r>
              <a:rPr lang="en-US" sz="2400" dirty="0" smtClean="0"/>
              <a:t> </a:t>
            </a:r>
            <a:r>
              <a:rPr lang="en-US" sz="2400" dirty="0" err="1" smtClean="0"/>
              <a:t>productivitatea</a:t>
            </a:r>
            <a:r>
              <a:rPr lang="en-US" sz="2400" dirty="0" smtClean="0"/>
              <a:t> </a:t>
            </a:r>
            <a:r>
              <a:rPr lang="en-US" sz="2400" dirty="0" err="1" smtClean="0"/>
              <a:t>muncii</a:t>
            </a:r>
            <a:r>
              <a:rPr lang="en-US" sz="2400" dirty="0" smtClean="0"/>
              <a:t> </a:t>
            </a:r>
            <a:r>
              <a:rPr lang="en-US" sz="2400" dirty="0" err="1" smtClean="0"/>
              <a:t>si</a:t>
            </a:r>
            <a:r>
              <a:rPr lang="en-US" sz="2400" dirty="0" smtClean="0"/>
              <a:t> </a:t>
            </a:r>
            <a:r>
              <a:rPr lang="en-US" sz="2400" dirty="0" err="1" smtClean="0"/>
              <a:t>profitabilitatea</a:t>
            </a:r>
            <a:r>
              <a:rPr lang="en-US" sz="2400" dirty="0" smtClean="0"/>
              <a:t>.</a:t>
            </a:r>
            <a:endParaRPr lang="en-US" sz="2400" dirty="0"/>
          </a:p>
          <a:p>
            <a:endParaRPr lang="en-US" sz="2000" dirty="0"/>
          </a:p>
          <a:p>
            <a:endParaRPr lang="en-US" sz="2000" dirty="0"/>
          </a:p>
          <a:p>
            <a:endParaRPr lang="en-US" sz="2200" dirty="0"/>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194</TotalTime>
  <Words>1064</Words>
  <Application>Microsoft Office PowerPoint</Application>
  <PresentationFormat>On-screen Show (4:3)</PresentationFormat>
  <Paragraphs>60</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Constantia</vt:lpstr>
      <vt:lpstr>Wingdings 2</vt:lpstr>
      <vt:lpstr>Flow</vt:lpstr>
      <vt:lpstr>Oradea 2050  Top 10 Orase  ale Europei Centrale</vt:lpstr>
      <vt:lpstr>DIAGNOSTIC AL ECONOMIEI LOCALE 2018-2023</vt:lpstr>
      <vt:lpstr>PowerPoint Presentation</vt:lpstr>
      <vt:lpstr>PowerPoint Presentation</vt:lpstr>
      <vt:lpstr>PowerPoint Presentation</vt:lpstr>
      <vt:lpstr>PowerPoint Presentation</vt:lpstr>
      <vt:lpstr>UNDE NE AFLAM IN REGIUNE?</vt:lpstr>
      <vt:lpstr>PowerPoint Presentation</vt:lpstr>
      <vt:lpstr>PowerPoint Presentation</vt:lpstr>
      <vt:lpstr>Obiective pe termen scurt:</vt:lpstr>
      <vt:lpstr>Obiective pe termen lung:</vt:lpstr>
      <vt:lpstr>Masuri menite sa duca la atingerea obiectivelor pe termen scurt. </vt:lpstr>
      <vt:lpstr>Program de facilități locale</vt:lpstr>
      <vt:lpstr>Sprijinirea IMM-urilor </vt:lpstr>
      <vt:lpstr>„Din proximitate in proximitate” - Lanțul scurt alimentar si nealimentar.</vt:lpstr>
      <vt:lpstr>Programe care sa stimuleze accesarea de noi piețe</vt:lpstr>
      <vt:lpstr>Noile piete nu pot fi accesate doar participand la targuri</vt:lpstr>
      <vt:lpstr>ORADEA 2050- top 10 Orase ale Europei Centrale</vt:lpstr>
      <vt:lpstr>Masuri de stabilizare economica ale Oradiei</vt:lpstr>
      <vt:lpstr>Orașul familiei tinere- construirea unui brand local: viziunea AFB raportata la orasul Oradea credem ca pe langa un oras turistic balnear, si cu forta de munca ieftina trebuie sa devenim orasul familiilor tinere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Lenovo</cp:lastModifiedBy>
  <cp:revision>46</cp:revision>
  <dcterms:created xsi:type="dcterms:W3CDTF">2006-08-16T00:00:00Z</dcterms:created>
  <dcterms:modified xsi:type="dcterms:W3CDTF">2024-06-21T11:34:18Z</dcterms:modified>
</cp:coreProperties>
</file>