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8.xml" ContentType="application/vnd.openxmlformats-officedocument.drawingml.chart+xml"/>
  <Override PartName="/ppt/notesSlides/notesSlide16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4.xml" ContentType="application/vnd.openxmlformats-officedocument.drawingml.chartshapes+xml"/>
  <Override PartName="/ppt/charts/chart22.xml" ContentType="application/vnd.openxmlformats-officedocument.drawingml.chart+xml"/>
  <Override PartName="/ppt/drawings/drawing5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19.xml" ContentType="application/vnd.openxmlformats-officedocument.presentationml.notesSlide+xml"/>
  <Override PartName="/ppt/charts/chart2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3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1.xml" ContentType="application/vnd.openxmlformats-officedocument.drawingml.chart+xml"/>
  <Override PartName="/ppt/notesSlides/notesSlide22.xml" ContentType="application/vnd.openxmlformats-officedocument.presentationml.notesSl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4"/>
  </p:notesMasterIdLst>
  <p:handoutMasterIdLst>
    <p:handoutMasterId r:id="rId35"/>
  </p:handoutMasterIdLst>
  <p:sldIdLst>
    <p:sldId id="332" r:id="rId3"/>
    <p:sldId id="333" r:id="rId4"/>
    <p:sldId id="334" r:id="rId5"/>
    <p:sldId id="335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286" r:id="rId19"/>
    <p:sldId id="287" r:id="rId20"/>
    <p:sldId id="289" r:id="rId21"/>
    <p:sldId id="290" r:id="rId22"/>
    <p:sldId id="329" r:id="rId23"/>
    <p:sldId id="291" r:id="rId24"/>
    <p:sldId id="288" r:id="rId25"/>
    <p:sldId id="293" r:id="rId26"/>
    <p:sldId id="292" r:id="rId27"/>
    <p:sldId id="303" r:id="rId28"/>
    <p:sldId id="294" r:id="rId29"/>
    <p:sldId id="321" r:id="rId30"/>
    <p:sldId id="323" r:id="rId31"/>
    <p:sldId id="283" r:id="rId32"/>
    <p:sldId id="259" r:id="rId33"/>
  </p:sldIdLst>
  <p:sldSz cx="12192000" cy="6858000"/>
  <p:notesSz cx="9926638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AC"/>
    <a:srgbClr val="003964"/>
    <a:srgbClr val="00487E"/>
    <a:srgbClr val="004A82"/>
    <a:srgbClr val="2FA6FF"/>
    <a:srgbClr val="5F5F5F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830" autoAdjust="0"/>
  </p:normalViewPr>
  <p:slideViewPr>
    <p:cSldViewPr>
      <p:cViewPr varScale="1">
        <p:scale>
          <a:sx n="72" d="100"/>
          <a:sy n="72" d="100"/>
        </p:scale>
        <p:origin x="110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4\volum%20acte%20activitate%20directia%20economica%20202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3\analiza%20exec%20bugetara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mona.vlad\Desktop\executii%20bugetare\executii%202024\raport%202024\analiza%20exec%20bugetara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simona.vlad\Desktop\executii%20bugetare\executii%202024\raport%202024\analiza%20exec%20bugetara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3\analiza%20exec%20bugetara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mona.vlad\Desktop\executii%20bugetare\executii%202024\raport%202024\analiza%20exec%20bugetara.xls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mona.vlad\Desktop\executii%20bugetare\executii%202024\raport%202024\analiza%20exec%20bugetara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.florea\Downloads\s%20grad%20de%20indatorare%2031.12.2024%20pt%20raiffaissen%2094,6%20(37.248+57.351)%20fara%20fd%20ue.xls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4\2%20ofelia%20analiza%20fiscalitate%202024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4\2%20ofelia%20analiza%20fiscalitate%20202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4\volum%20acte%20activitate%20directia%20economica%202024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4\2%20ofelia%20analiza%20fiscalitate%202024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\actele%20mele\+%20RAPOARTE%20ACTIVITATE%20+\2024\2%20ofelia%20analiza%20fiscalitate%202024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d\actele%20mele\+%20RAPOARTE%20ACTIVITATE%20+\2024\2%20ofelia%20analiza%20fiscalitate%202024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4\2%20ofelia%20analiza%20fiscalitate%202024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4\2%20ofelia%20analiza%20fiscalitate%202024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4\2%20ofelia%20analiza%20fiscalitate%202024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2\2%20ofelia%20analiza%20fiscalitate%202022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3\2%20ofelia%20analiza%20fiscalitate%202023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4\2%20ofelia%20analiza%20fiscalitate%202024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\actele%20mele\+%20RAPOARTE%20ACTIVITATE%20+\2024\2%20ofelia%20analiza%20fiscalitate%20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\actele%20mele\+%20RAPOARTE%20ACTIVITATE%20+\2024\Simo%20analiza%20exec%20bugetara.xls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\actele%20mele\+%20RAPOARTE%20ACTIVITATE%20+\2024\2%20ofelia%20analiza%20fiscalitate%2020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4\2%20ofelia%20analiza%20fiscalitate%202024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3\2%20ofelia%20analiza%20fiscalitate%202023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4\2%20ofelia%20analiza%20fiscalitate%20202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3\analiza%20exec%20bugetar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mona.vlad\Desktop\executii%20bugetare\executii%202024\raport%202024\analiza%20exec%20bugetara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mona.vlad\Desktop\executii%20bugetare\executii%202024\raport%202024\analiza%20exec%20bugetara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mona.vlad\Desktop\executii%20bugetare\executii%202024\raport%202024\analiza%20exec%20bugetara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3\analiza%20exec%20bugetara.xls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mona.vlad\Desktop\executii%20bugetare\executii%202024\raport%202024\analiza%20exec%20bugetara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INTRARI: adrese/cereri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1347112860892376E-2"/>
          <c:y val="1.899335232668565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5363836244614041E-2"/>
          <c:y val="0.34449355110942659"/>
          <c:w val="0.56646216627344992"/>
          <c:h val="0.45540207635668989"/>
        </c:manualLayout>
      </c:layout>
      <c:pieChart>
        <c:varyColors val="1"/>
        <c:ser>
          <c:idx val="0"/>
          <c:order val="0"/>
          <c:explosion val="25"/>
          <c:dPt>
            <c:idx val="1"/>
            <c:bubble3D val="0"/>
            <c:explosion val="0"/>
            <c:extLst>
              <c:ext xmlns:c16="http://schemas.microsoft.com/office/drawing/2014/chart" uri="{C3380CC4-5D6E-409C-BE32-E72D297353CC}">
                <c16:uniqueId val="{00000000-042F-4858-A9AD-AC2BB55E0BDC}"/>
              </c:ext>
            </c:extLst>
          </c:dPt>
          <c:dLbls>
            <c:dLbl>
              <c:idx val="0"/>
              <c:layout>
                <c:manualLayout>
                  <c:x val="0.14272279050963105"/>
                  <c:y val="0.2484209155434004"/>
                </c:manualLayout>
              </c:layout>
              <c:numFmt formatCode="0.00%" sourceLinked="0"/>
              <c:spPr>
                <a:ln>
                  <a:solidFill>
                    <a:srgbClr val="000000"/>
                  </a:solidFill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693367559804015"/>
                      <c:h val="0.10249175046987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42F-4858-A9AD-AC2BB55E0BDC}"/>
                </c:ext>
              </c:extLst>
            </c:dLbl>
            <c:dLbl>
              <c:idx val="1"/>
              <c:layout>
                <c:manualLayout>
                  <c:x val="6.7976535299047791E-2"/>
                  <c:y val="-8.0963292072232615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68070515-B600-4BBC-9121-F947AC58AACB}" type="CATEGORYNAME">
                      <a:rPr lang="en-US" sz="14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4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1E656FD8-A80F-4816-83C3-DA364E7DB649}" type="VALUE">
                      <a:rPr lang="en-US" sz="14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4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0C343B32-AB8D-449C-B8BB-A7C1E141AEDB}" type="PERCENTAGE">
                      <a:rPr lang="en-US" sz="18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40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0.00%" sourceLinked="0"/>
              <c:spPr>
                <a:ln>
                  <a:noFill/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55681335681554"/>
                      <c:h val="0.22100039942066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42F-4858-A9AD-AC2BB55E0BDC}"/>
                </c:ext>
              </c:extLst>
            </c:dLbl>
            <c:dLbl>
              <c:idx val="2"/>
              <c:layout>
                <c:manualLayout>
                  <c:x val="0.21509232285863028"/>
                  <c:y val="-0.30024811202775648"/>
                </c:manualLayout>
              </c:layout>
              <c:numFmt formatCode="0.00%" sourceLinked="0"/>
              <c:spPr>
                <a:ln>
                  <a:solidFill>
                    <a:srgbClr val="000000"/>
                  </a:solidFill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4817624970924"/>
                      <c:h val="0.107437294387870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42F-4858-A9AD-AC2BB55E0BDC}"/>
                </c:ext>
              </c:extLst>
            </c:dLbl>
            <c:dLbl>
              <c:idx val="3"/>
              <c:layout>
                <c:manualLayout>
                  <c:x val="0.17183317456976932"/>
                  <c:y val="-0.21667532109024587"/>
                </c:manualLayout>
              </c:layout>
              <c:numFmt formatCode="0.00%" sourceLinked="0"/>
              <c:spPr>
                <a:ln>
                  <a:solidFill>
                    <a:srgbClr val="000000"/>
                  </a:solidFill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830067603740913"/>
                      <c:h val="0.109793375405148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42F-4858-A9AD-AC2BB55E0BDC}"/>
                </c:ext>
              </c:extLst>
            </c:dLbl>
            <c:dLbl>
              <c:idx val="4"/>
              <c:layout>
                <c:manualLayout>
                  <c:x val="0.22060751062423617"/>
                  <c:y val="-0.1358839116213603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2F-4858-A9AD-AC2BB55E0BDC}"/>
                </c:ext>
              </c:extLst>
            </c:dLbl>
            <c:dLbl>
              <c:idx val="5"/>
              <c:layout>
                <c:manualLayout>
                  <c:x val="9.5964613263034307E-2"/>
                  <c:y val="-3.8062952629599758E-2"/>
                </c:manualLayout>
              </c:layout>
              <c:numFmt formatCode="0.00%" sourceLinked="0"/>
              <c:spPr>
                <a:ln>
                  <a:solidFill>
                    <a:srgbClr val="000000"/>
                  </a:solidFill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768433188230812"/>
                      <c:h val="0.115081571420700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42F-4858-A9AD-AC2BB55E0BDC}"/>
                </c:ext>
              </c:extLst>
            </c:dLbl>
            <c:dLbl>
              <c:idx val="6"/>
              <c:layout>
                <c:manualLayout>
                  <c:x val="0.14122215176319861"/>
                  <c:y val="7.8551926634234381E-2"/>
                </c:manualLayout>
              </c:layout>
              <c:numFmt formatCode="0.00%" sourceLinked="0"/>
              <c:spPr>
                <a:ln>
                  <a:solidFill>
                    <a:srgbClr val="000000"/>
                  </a:solidFill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802240596950998"/>
                      <c:h val="0.119056669685047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042F-4858-A9AD-AC2BB55E0BDC}"/>
                </c:ext>
              </c:extLst>
            </c:dLbl>
            <c:dLbl>
              <c:idx val="7"/>
              <c:layout>
                <c:manualLayout>
                  <c:x val="0.20895592649616188"/>
                  <c:y val="0.1881289878294501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2F-4858-A9AD-AC2BB55E0BDC}"/>
                </c:ext>
              </c:extLst>
            </c:dLbl>
            <c:numFmt formatCode="0.00%" sourceLinked="0"/>
            <c:spPr>
              <a:ln>
                <a:solidFill>
                  <a:srgbClr val="000000"/>
                </a:solidFill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o-RO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ARHITECT SEF</c:v>
                </c:pt>
                <c:pt idx="1">
                  <c:v>DIRECTIA ECONOMICA</c:v>
                </c:pt>
                <c:pt idx="2">
                  <c:v>DIR TEHNICA</c:v>
                </c:pt>
                <c:pt idx="3">
                  <c:v>DIR JURIDICA</c:v>
                </c:pt>
                <c:pt idx="4">
                  <c:v>DMPFI</c:v>
                </c:pt>
                <c:pt idx="5">
                  <c:v>POLITIA LOCALA</c:v>
                </c:pt>
                <c:pt idx="6">
                  <c:v>DIR LOGISTICA</c:v>
                </c:pt>
                <c:pt idx="7">
                  <c:v>DPI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23037</c:v>
                </c:pt>
                <c:pt idx="1">
                  <c:v>366689</c:v>
                </c:pt>
                <c:pt idx="2">
                  <c:v>11832</c:v>
                </c:pt>
                <c:pt idx="3">
                  <c:v>14107</c:v>
                </c:pt>
                <c:pt idx="4">
                  <c:v>8035</c:v>
                </c:pt>
                <c:pt idx="5">
                  <c:v>5963</c:v>
                </c:pt>
                <c:pt idx="6">
                  <c:v>2331</c:v>
                </c:pt>
                <c:pt idx="7">
                  <c:v>9604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42F-4858-A9AD-AC2BB55E0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50337539048593"/>
          <c:y val="0.19126425629623872"/>
          <c:w val="0.67304098294560777"/>
          <c:h val="0.56999029943365809"/>
        </c:manualLayout>
      </c:layout>
      <c:ofPieChart>
        <c:ofPieType val="pie"/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plitType val="percent"/>
        <c:splitPos val="4"/>
        <c:secondPieSize val="49"/>
        <c:serLines/>
      </c:of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30886828761141"/>
          <c:y val="0.30931693904589774"/>
          <c:w val="0.57723541691526736"/>
          <c:h val="0.4884895393657171"/>
        </c:manualLayout>
      </c:layout>
      <c:ofPieChart>
        <c:ofPieType val="pie"/>
        <c:varyColors val="1"/>
        <c:ser>
          <c:idx val="0"/>
          <c:order val="0"/>
          <c:tx>
            <c:strRef>
              <c:f>'CH OP'!$AI$4</c:f>
              <c:strCache>
                <c:ptCount val="1"/>
                <c:pt idx="0">
                  <c:v>exec 2024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CFB-41D4-B7CF-A2B91171382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CFB-41D4-B7CF-A2B91171382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CFB-41D4-B7CF-A2B91171382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6CFB-41D4-B7CF-A2B911713827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6CFB-41D4-B7CF-A2B911713827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6CFB-41D4-B7CF-A2B911713827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6CFB-41D4-B7CF-A2B911713827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6CFB-41D4-B7CF-A2B911713827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6CFB-41D4-B7CF-A2B911713827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6CFB-41D4-B7CF-A2B911713827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A-6CFB-41D4-B7CF-A2B911713827}"/>
              </c:ext>
            </c:extLst>
          </c:dPt>
          <c:dLbls>
            <c:dLbl>
              <c:idx val="0"/>
              <c:layout>
                <c:manualLayout>
                  <c:x val="1.454398845305627E-2"/>
                  <c:y val="4.809588977700193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FB-41D4-B7CF-A2B911713827}"/>
                </c:ext>
              </c:extLst>
            </c:dLbl>
            <c:dLbl>
              <c:idx val="1"/>
              <c:layout>
                <c:manualLayout>
                  <c:x val="-1.8531548620798002E-2"/>
                  <c:y val="7.4937590900843768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FB-41D4-B7CF-A2B911713827}"/>
                </c:ext>
              </c:extLst>
            </c:dLbl>
            <c:dLbl>
              <c:idx val="2"/>
              <c:layout>
                <c:manualLayout>
                  <c:x val="7.0056204414036941E-2"/>
                  <c:y val="2.619280698020855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FB-41D4-B7CF-A2B911713827}"/>
                </c:ext>
              </c:extLst>
            </c:dLbl>
            <c:dLbl>
              <c:idx val="3"/>
              <c:layout>
                <c:manualLayout>
                  <c:x val="-5.3179610099676304E-2"/>
                  <c:y val="-1.991916757072735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FB-41D4-B7CF-A2B911713827}"/>
                </c:ext>
              </c:extLst>
            </c:dLbl>
            <c:dLbl>
              <c:idx val="4"/>
              <c:layout>
                <c:manualLayout>
                  <c:x val="0.22592514624617938"/>
                  <c:y val="-0.2003276003276003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FB-41D4-B7CF-A2B911713827}"/>
                </c:ext>
              </c:extLst>
            </c:dLbl>
            <c:dLbl>
              <c:idx val="5"/>
              <c:layout>
                <c:manualLayout>
                  <c:x val="-3.4821616258844994E-2"/>
                  <c:y val="1.783666342670929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FB-41D4-B7CF-A2B911713827}"/>
                </c:ext>
              </c:extLst>
            </c:dLbl>
            <c:dLbl>
              <c:idx val="6"/>
              <c:layout>
                <c:manualLayout>
                  <c:x val="-0.1225518838098922"/>
                  <c:y val="-2.270880284792015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FB-41D4-B7CF-A2B911713827}"/>
                </c:ext>
              </c:extLst>
            </c:dLbl>
            <c:dLbl>
              <c:idx val="7"/>
              <c:layout>
                <c:manualLayout>
                  <c:x val="-6.6123379821738285E-2"/>
                  <c:y val="-0.1549878140232471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FB-41D4-B7CF-A2B911713827}"/>
                </c:ext>
              </c:extLst>
            </c:dLbl>
            <c:dLbl>
              <c:idx val="8"/>
              <c:layout>
                <c:manualLayout>
                  <c:x val="5.9595571119162808E-3"/>
                  <c:y val="-4.112802852960393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CFB-41D4-B7CF-A2B911713827}"/>
                </c:ext>
              </c:extLst>
            </c:dLbl>
            <c:dLbl>
              <c:idx val="9"/>
              <c:layout>
                <c:manualLayout>
                  <c:x val="3.791639749218529E-2"/>
                  <c:y val="-0.1464369202837886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FB-41D4-B7CF-A2B91171382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CFB-41D4-B7CF-A2B911713827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 Narrow" panose="020B0606020202030204" pitchFamily="34" charset="0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'CH OP'!$B$5:$B$14</c:f>
              <c:strCache>
                <c:ptCount val="10"/>
                <c:pt idx="0">
                  <c:v>Institutii publice</c:v>
                </c:pt>
                <c:pt idx="1">
                  <c:v>Invatamant</c:v>
                </c:pt>
                <c:pt idx="2">
                  <c:v>Sanatate</c:v>
                </c:pt>
                <c:pt idx="3">
                  <c:v>Sport+cultura</c:v>
                </c:pt>
                <c:pt idx="4">
                  <c:v>Fin progr cult, mediu, sport, etc</c:v>
                </c:pt>
                <c:pt idx="5">
                  <c:v>Servicii publice</c:v>
                </c:pt>
                <c:pt idx="6">
                  <c:v>Asistenta sociala</c:v>
                </c:pt>
                <c:pt idx="7">
                  <c:v>Datoria publica</c:v>
                </c:pt>
                <c:pt idx="8">
                  <c:v>Fd garantare</c:v>
                </c:pt>
                <c:pt idx="9">
                  <c:v>Altele</c:v>
                </c:pt>
              </c:strCache>
            </c:strRef>
          </c:cat>
          <c:val>
            <c:numRef>
              <c:f>'CH OP'!$AI$5:$AI$14</c:f>
              <c:numCache>
                <c:formatCode>#,##0</c:formatCode>
                <c:ptCount val="10"/>
                <c:pt idx="0">
                  <c:v>120306297</c:v>
                </c:pt>
                <c:pt idx="1">
                  <c:v>67242749.219999999</c:v>
                </c:pt>
                <c:pt idx="2">
                  <c:v>12092400</c:v>
                </c:pt>
                <c:pt idx="3">
                  <c:v>31874150</c:v>
                </c:pt>
                <c:pt idx="4">
                  <c:v>6941714</c:v>
                </c:pt>
                <c:pt idx="5">
                  <c:v>220647861.25999999</c:v>
                </c:pt>
                <c:pt idx="6">
                  <c:v>109059925</c:v>
                </c:pt>
                <c:pt idx="7">
                  <c:v>112597559.12</c:v>
                </c:pt>
                <c:pt idx="8">
                  <c:v>7114248</c:v>
                </c:pt>
                <c:pt idx="9">
                  <c:v>28707425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CFB-41D4-B7CF-A2B9117138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ercent"/>
        <c:splitPos val="4"/>
        <c:secondPieSize val="49"/>
        <c:serLines/>
      </c:of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Cheltuieli operationale 2022 - 2024</a:t>
            </a:r>
          </a:p>
        </c:rich>
      </c:tx>
      <c:layout>
        <c:manualLayout>
          <c:xMode val="edge"/>
          <c:yMode val="edge"/>
          <c:x val="0.17001184062518501"/>
          <c:y val="4.313482475340401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342607405400372E-2"/>
          <c:y val="0.23743122006408382"/>
          <c:w val="0.95461251770065181"/>
          <c:h val="0.53352191802635296"/>
        </c:manualLayout>
      </c:layout>
      <c:barChart>
        <c:barDir val="col"/>
        <c:grouping val="stacked"/>
        <c:varyColors val="0"/>
        <c:ser>
          <c:idx val="0"/>
          <c:order val="0"/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E660-4F42-BEA4-E02AC38BED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660-4F42-BEA4-E02AC38BED9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E660-4F42-BEA4-E02AC38BED9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60-4F42-BEA4-E02AC38BED9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60-4F42-BEA4-E02AC38BED9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660-4F42-BEA4-E02AC38BED9C}"/>
              </c:ext>
            </c:extLst>
          </c:dPt>
          <c:dLbls>
            <c:dLbl>
              <c:idx val="0"/>
              <c:layout>
                <c:manualLayout>
                  <c:x val="2.3738977169037324E-3"/>
                  <c:y val="-0.205526432063298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60-4F42-BEA4-E02AC38BED9C}"/>
                </c:ext>
              </c:extLst>
            </c:dLbl>
            <c:dLbl>
              <c:idx val="1"/>
              <c:layout>
                <c:manualLayout>
                  <c:x val="-2.1517786322812096E-3"/>
                  <c:y val="-0.24302855563125236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60-4F42-BEA4-E02AC38BED9C}"/>
                </c:ext>
              </c:extLst>
            </c:dLbl>
            <c:dLbl>
              <c:idx val="2"/>
              <c:layout>
                <c:manualLayout>
                  <c:x val="-1.1837781770741569E-3"/>
                  <c:y val="-0.2963269107873099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660-4F42-BEA4-E02AC38BED9C}"/>
                </c:ext>
              </c:extLst>
            </c:dLbl>
            <c:dLbl>
              <c:idx val="3"/>
              <c:layout>
                <c:manualLayout>
                  <c:x val="6.4073933633678262E-4"/>
                  <c:y val="-0.2820056078615344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60-4F42-BEA4-E02AC38BED9C}"/>
                </c:ext>
              </c:extLst>
            </c:dLbl>
            <c:dLbl>
              <c:idx val="4"/>
              <c:layout>
                <c:manualLayout>
                  <c:x val="-7.0145695633159998E-3"/>
                  <c:y val="-0.3266701909611122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60-4F42-BEA4-E02AC38BED9C}"/>
                </c:ext>
              </c:extLst>
            </c:dLbl>
            <c:dLbl>
              <c:idx val="5"/>
              <c:layout>
                <c:manualLayout>
                  <c:x val="1.1916614480787426E-2"/>
                  <c:y val="-0.3252288741389641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60-4F42-BEA4-E02AC38BED9C}"/>
                </c:ext>
              </c:extLst>
            </c:dLbl>
            <c:dLbl>
              <c:idx val="6"/>
              <c:layout>
                <c:manualLayout>
                  <c:x val="0.12303222735664945"/>
                  <c:y val="-0.233664522727967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60-4F42-BEA4-E02AC38BED9C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('CH OP'!$AC$4,'CH OP'!$AF$4,'CH OP'!$AH$4,'CH OP'!$AI$4)</c:f>
              <c:strCache>
                <c:ptCount val="4"/>
                <c:pt idx="0">
                  <c:v>exec 2022</c:v>
                </c:pt>
                <c:pt idx="1">
                  <c:v>exec 2023</c:v>
                </c:pt>
                <c:pt idx="2">
                  <c:v>buget final  2024</c:v>
                </c:pt>
                <c:pt idx="3">
                  <c:v>exec 2024</c:v>
                </c:pt>
              </c:strCache>
            </c:strRef>
          </c:cat>
          <c:val>
            <c:numRef>
              <c:f>('CH OP'!$AC$15,'CH OP'!$AF$15,'CH OP'!$AH$15,'CH OP'!$AI$15)</c:f>
              <c:numCache>
                <c:formatCode>#,##0</c:formatCode>
                <c:ptCount val="4"/>
                <c:pt idx="0">
                  <c:v>448253715.13</c:v>
                </c:pt>
                <c:pt idx="1">
                  <c:v>500928875.44999999</c:v>
                </c:pt>
                <c:pt idx="2">
                  <c:v>784860170</c:v>
                </c:pt>
                <c:pt idx="3">
                  <c:v>716584328.60000002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660-4F42-BEA4-E02AC38BE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118123424"/>
        <c:axId val="-1118103296"/>
      </c:barChart>
      <c:catAx>
        <c:axId val="-1118123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o-RO"/>
          </a:p>
        </c:txPr>
        <c:crossAx val="-1118103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11810329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-11181234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164204297784331"/>
          <c:y val="0.2368121533883504"/>
          <c:w val="0.33608675927061887"/>
          <c:h val="0.5576862975584988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8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81456708891755"/>
          <c:y val="0.17674723886093122"/>
          <c:w val="0.28586732993386221"/>
          <c:h val="0.65972484756994898"/>
        </c:manualLayout>
      </c:layout>
      <c:pieChart>
        <c:varyColors val="1"/>
        <c:ser>
          <c:idx val="1"/>
          <c:order val="0"/>
          <c:tx>
            <c:strRef>
              <c:f>'inv”13-”24'!$AO$4</c:f>
              <c:strCache>
                <c:ptCount val="1"/>
                <c:pt idx="0">
                  <c:v>exec 2024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5DF-4360-9F82-77EC928530D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75DF-4360-9F82-77EC928530D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75DF-4360-9F82-77EC928530D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75DF-4360-9F82-77EC928530D9}"/>
              </c:ext>
            </c:extLst>
          </c:dPt>
          <c:dLbls>
            <c:dLbl>
              <c:idx val="0"/>
              <c:layout>
                <c:manualLayout>
                  <c:x val="3.5850418972731571E-2"/>
                  <c:y val="5.174232253226411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DF-4360-9F82-77EC928530D9}"/>
                </c:ext>
              </c:extLst>
            </c:dLbl>
            <c:dLbl>
              <c:idx val="1"/>
              <c:layout>
                <c:manualLayout>
                  <c:x val="-2.6308443052812727E-2"/>
                  <c:y val="4.93198369021345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DF-4360-9F82-77EC928530D9}"/>
                </c:ext>
              </c:extLst>
            </c:dLbl>
            <c:dLbl>
              <c:idx val="2"/>
              <c:layout>
                <c:manualLayout>
                  <c:x val="-4.6212977469623558E-2"/>
                  <c:y val="2.421973212078234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DF-4360-9F82-77EC928530D9}"/>
                </c:ext>
              </c:extLst>
            </c:dLbl>
            <c:dLbl>
              <c:idx val="3"/>
              <c:layout>
                <c:manualLayout>
                  <c:x val="-2.2555883813363174E-2"/>
                  <c:y val="-3.590821624463966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DF-4360-9F82-77EC928530D9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o-RO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'inv”13-”24'!$A$5:$B$8</c:f>
              <c:strCache>
                <c:ptCount val="4"/>
                <c:pt idx="0">
                  <c:v>Buget local</c:v>
                </c:pt>
                <c:pt idx="1">
                  <c:v>Credite bancare</c:v>
                </c:pt>
                <c:pt idx="2">
                  <c:v>Fd neramb</c:v>
                </c:pt>
                <c:pt idx="3">
                  <c:v>Buget de stat</c:v>
                </c:pt>
              </c:strCache>
            </c:strRef>
          </c:cat>
          <c:val>
            <c:numRef>
              <c:f>'inv”13-”24'!$AO$5:$AO$8</c:f>
              <c:numCache>
                <c:formatCode>#,##0</c:formatCode>
                <c:ptCount val="4"/>
                <c:pt idx="0">
                  <c:v>458799515.80000001</c:v>
                </c:pt>
                <c:pt idx="1">
                  <c:v>75105226.409999996</c:v>
                </c:pt>
                <c:pt idx="2">
                  <c:v>57463934.32</c:v>
                </c:pt>
                <c:pt idx="3">
                  <c:v>73479192.620000005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DF-4360-9F82-77EC92853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160836691135488E-2"/>
          <c:y val="2.5418091618364294E-2"/>
          <c:w val="0.9489161136978046"/>
          <c:h val="0.826923060648144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'inv”13-”24'!$AE$4</c:f>
              <c:strCache>
                <c:ptCount val="1"/>
                <c:pt idx="0">
                  <c:v>exec 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6816479400749135E-3"/>
                  <c:y val="-2.32558139534883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F8-41DF-BC81-6591DB3F6B18}"/>
                </c:ext>
              </c:extLst>
            </c:dLbl>
            <c:dLbl>
              <c:idx val="1"/>
              <c:layout>
                <c:manualLayout>
                  <c:x val="-3.2851568680921368E-3"/>
                  <c:y val="-1.127182281259874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F8-41DF-BC81-6591DB3F6B18}"/>
                </c:ext>
              </c:extLst>
            </c:dLbl>
            <c:dLbl>
              <c:idx val="2"/>
              <c:layout>
                <c:manualLayout>
                  <c:x val="-1.2633613100227922E-2"/>
                  <c:y val="-2.37809310784609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F8-41DF-BC81-6591DB3F6B18}"/>
                </c:ext>
              </c:extLst>
            </c:dLbl>
            <c:dLbl>
              <c:idx val="3"/>
              <c:layout>
                <c:manualLayout>
                  <c:x val="-9.3632958801499275E-3"/>
                  <c:y val="-2.32558139534883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F8-41DF-BC81-6591DB3F6B18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 Narrow" panose="020B0606020202030204" pitchFamily="34" charset="0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'inv”13-”24'!$A$5:$A$8</c:f>
              <c:strCache>
                <c:ptCount val="4"/>
                <c:pt idx="0">
                  <c:v>Buget local</c:v>
                </c:pt>
                <c:pt idx="1">
                  <c:v>Credite bancare</c:v>
                </c:pt>
                <c:pt idx="2">
                  <c:v>Fd neramb</c:v>
                </c:pt>
                <c:pt idx="3">
                  <c:v>Buget de stat</c:v>
                </c:pt>
              </c:strCache>
            </c:strRef>
          </c:cat>
          <c:val>
            <c:numRef>
              <c:f>'inv”13-”24'!$AE$5:$AE$8</c:f>
              <c:numCache>
                <c:formatCode>#,##0</c:formatCode>
                <c:ptCount val="4"/>
                <c:pt idx="0">
                  <c:v>158585167.48000002</c:v>
                </c:pt>
                <c:pt idx="1">
                  <c:v>56032591.970000006</c:v>
                </c:pt>
                <c:pt idx="2">
                  <c:v>160834387.46000001</c:v>
                </c:pt>
                <c:pt idx="3">
                  <c:v>71616006.780000001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F8-41DF-BC81-6591DB3F6B18}"/>
            </c:ext>
          </c:extLst>
        </c:ser>
        <c:ser>
          <c:idx val="1"/>
          <c:order val="1"/>
          <c:tx>
            <c:strRef>
              <c:f>'inv”13-”24'!$AI$4</c:f>
              <c:strCache>
                <c:ptCount val="1"/>
                <c:pt idx="0">
                  <c:v>exec 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4324492041642157E-3"/>
                  <c:y val="-2.59712295223270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F8-41DF-BC81-6591DB3F6B18}"/>
                </c:ext>
              </c:extLst>
            </c:dLbl>
            <c:dLbl>
              <c:idx val="1"/>
              <c:layout>
                <c:manualLayout>
                  <c:x val="-1.0689048018233665E-3"/>
                  <c:y val="-9.1357704979354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ED-45AF-BAAB-98E77EAE40E7}"/>
                </c:ext>
              </c:extLst>
            </c:dLbl>
            <c:dLbl>
              <c:idx val="2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Calibri"/>
                      <a:cs typeface="Calibri"/>
                    </a:defRPr>
                  </a:pPr>
                  <a:endParaRPr lang="ro-R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27F8-41DF-BC81-6591DB3F6B18}"/>
                </c:ext>
              </c:extLst>
            </c:dLbl>
            <c:dLbl>
              <c:idx val="3"/>
              <c:layout>
                <c:manualLayout>
                  <c:x val="-8.0241511623537019E-3"/>
                  <c:y val="-6.472396196149880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F8-41DF-BC81-6591DB3F6B18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 Narrow" panose="020B0606020202030204" pitchFamily="34" charset="0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'inv”13-”24'!$A$5:$A$8</c:f>
              <c:strCache>
                <c:ptCount val="4"/>
                <c:pt idx="0">
                  <c:v>Buget local</c:v>
                </c:pt>
                <c:pt idx="1">
                  <c:v>Credite bancare</c:v>
                </c:pt>
                <c:pt idx="2">
                  <c:v>Fd neramb</c:v>
                </c:pt>
                <c:pt idx="3">
                  <c:v>Buget de stat</c:v>
                </c:pt>
              </c:strCache>
            </c:strRef>
          </c:cat>
          <c:val>
            <c:numRef>
              <c:f>'inv”13-”24'!$AI$5:$AI$8</c:f>
              <c:numCache>
                <c:formatCode>#,##0</c:formatCode>
                <c:ptCount val="4"/>
                <c:pt idx="0">
                  <c:v>221260559.81300008</c:v>
                </c:pt>
                <c:pt idx="1">
                  <c:v>58126096.939999998</c:v>
                </c:pt>
                <c:pt idx="2">
                  <c:v>162341619.88</c:v>
                </c:pt>
                <c:pt idx="3">
                  <c:v>86089083.950000003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F8-41DF-BC81-6591DB3F6B18}"/>
            </c:ext>
          </c:extLst>
        </c:ser>
        <c:ser>
          <c:idx val="2"/>
          <c:order val="2"/>
          <c:tx>
            <c:strRef>
              <c:f>'inv”13-”24'!$AK$4</c:f>
              <c:strCache>
                <c:ptCount val="1"/>
                <c:pt idx="0">
                  <c:v>exec 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3291755461514376E-3"/>
                  <c:y val="-8.92157285893337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7F8-41DF-BC81-6591DB3F6B18}"/>
                </c:ext>
              </c:extLst>
            </c:dLbl>
            <c:dLbl>
              <c:idx val="1"/>
              <c:layout>
                <c:manualLayout>
                  <c:x val="1.5605892076667421E-3"/>
                  <c:y val="-2.58234398558358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7F8-41DF-BC81-6591DB3F6B18}"/>
                </c:ext>
              </c:extLst>
            </c:dLbl>
            <c:dLbl>
              <c:idx val="2"/>
              <c:layout>
                <c:manualLayout>
                  <c:x val="-2.8006989122420743E-3"/>
                  <c:y val="-4.35157186876649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7F8-41DF-BC81-6591DB3F6B18}"/>
                </c:ext>
              </c:extLst>
            </c:dLbl>
            <c:dLbl>
              <c:idx val="3"/>
              <c:layout>
                <c:manualLayout>
                  <c:x val="-1.1443896097096622E-16"/>
                  <c:y val="-4.65116279069767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7F8-41DF-BC81-6591DB3F6B18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Arial Narrow" panose="020B0606020202030204" pitchFamily="34" charset="0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'inv”13-”24'!$A$5:$A$8</c:f>
              <c:strCache>
                <c:ptCount val="4"/>
                <c:pt idx="0">
                  <c:v>Buget local</c:v>
                </c:pt>
                <c:pt idx="1">
                  <c:v>Credite bancare</c:v>
                </c:pt>
                <c:pt idx="2">
                  <c:v>Fd neramb</c:v>
                </c:pt>
                <c:pt idx="3">
                  <c:v>Buget de stat</c:v>
                </c:pt>
              </c:strCache>
            </c:strRef>
          </c:cat>
          <c:val>
            <c:numRef>
              <c:f>'inv”13-”24'!$AK$5:$AK$8</c:f>
              <c:numCache>
                <c:formatCode>#,##0</c:formatCode>
                <c:ptCount val="4"/>
                <c:pt idx="0">
                  <c:v>244403856.09999999</c:v>
                </c:pt>
                <c:pt idx="1">
                  <c:v>403830208</c:v>
                </c:pt>
                <c:pt idx="2">
                  <c:v>194929833.49000001</c:v>
                </c:pt>
                <c:pt idx="3">
                  <c:v>75120134.969999999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7F8-41DF-BC81-6591DB3F6B18}"/>
            </c:ext>
          </c:extLst>
        </c:ser>
        <c:ser>
          <c:idx val="3"/>
          <c:order val="3"/>
          <c:tx>
            <c:strRef>
              <c:f>'inv”13-”24'!$AO$4</c:f>
              <c:strCache>
                <c:ptCount val="1"/>
                <c:pt idx="0">
                  <c:v>exec 2024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1378096036467329E-3"/>
                  <c:y val="-3.2243895875066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ED-45AF-BAAB-98E77EAE40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Arial Narrow" panose="020B0606020202030204" pitchFamily="34" charset="0"/>
                    <a:cs typeface="Arial" panose="020B0604020202020204" pitchFamily="34" charset="0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'inv”13-”24'!$A$5:$A$8</c:f>
              <c:strCache>
                <c:ptCount val="4"/>
                <c:pt idx="0">
                  <c:v>Buget local</c:v>
                </c:pt>
                <c:pt idx="1">
                  <c:v>Credite bancare</c:v>
                </c:pt>
                <c:pt idx="2">
                  <c:v>Fd neramb</c:v>
                </c:pt>
                <c:pt idx="3">
                  <c:v>Buget de stat</c:v>
                </c:pt>
              </c:strCache>
            </c:strRef>
          </c:cat>
          <c:val>
            <c:numRef>
              <c:f>'inv”13-”24'!$AO$5:$AO$8</c:f>
              <c:numCache>
                <c:formatCode>#,##0</c:formatCode>
                <c:ptCount val="4"/>
                <c:pt idx="0">
                  <c:v>458799515.80000001</c:v>
                </c:pt>
                <c:pt idx="1">
                  <c:v>75105226.409999996</c:v>
                </c:pt>
                <c:pt idx="2">
                  <c:v>57463934.32</c:v>
                </c:pt>
                <c:pt idx="3">
                  <c:v>73479192.620000005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7F8-41DF-BC81-6591DB3F6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-1118117440"/>
        <c:axId val="-1118131584"/>
      </c:barChart>
      <c:catAx>
        <c:axId val="-111811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o-RO"/>
          </a:p>
        </c:txPr>
        <c:crossAx val="-1118131584"/>
        <c:crosses val="autoZero"/>
        <c:auto val="1"/>
        <c:lblAlgn val="ctr"/>
        <c:lblOffset val="100"/>
        <c:noMultiLvlLbl val="0"/>
      </c:catAx>
      <c:valAx>
        <c:axId val="-111813158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-1118117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371241579218474"/>
          <c:y val="8.7653042139640619E-2"/>
          <c:w val="8.7479673975618885E-2"/>
          <c:h val="0.45681306749468314"/>
        </c:manualLayout>
      </c:layout>
      <c:overlay val="0"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o-RO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'inv”13-”24'!$J$86:$R$86</c:f>
              <c:strCache>
                <c:ptCount val="9"/>
                <c:pt idx="0">
                  <c:v>exec 2016</c:v>
                </c:pt>
                <c:pt idx="1">
                  <c:v>exec 2017</c:v>
                </c:pt>
                <c:pt idx="2">
                  <c:v>exec 2018</c:v>
                </c:pt>
                <c:pt idx="3">
                  <c:v>exec 2019</c:v>
                </c:pt>
                <c:pt idx="4">
                  <c:v>exec 2020</c:v>
                </c:pt>
                <c:pt idx="5">
                  <c:v>exec 2021</c:v>
                </c:pt>
                <c:pt idx="6">
                  <c:v>exec 2022</c:v>
                </c:pt>
                <c:pt idx="7">
                  <c:v>exec 2023</c:v>
                </c:pt>
                <c:pt idx="8">
                  <c:v>exec 2024</c:v>
                </c:pt>
              </c:strCache>
            </c:strRef>
          </c:cat>
          <c:val>
            <c:numRef>
              <c:f>'inv”13-”24'!$J$87:$R$87</c:f>
              <c:numCache>
                <c:formatCode>#,##0</c:formatCode>
                <c:ptCount val="9"/>
                <c:pt idx="0">
                  <c:v>115882342.35000002</c:v>
                </c:pt>
                <c:pt idx="1">
                  <c:v>214697351.29999998</c:v>
                </c:pt>
                <c:pt idx="2">
                  <c:v>216481151.34999999</c:v>
                </c:pt>
                <c:pt idx="3">
                  <c:v>216587226.13000003</c:v>
                </c:pt>
                <c:pt idx="4">
                  <c:v>397096865.75000012</c:v>
                </c:pt>
                <c:pt idx="5">
                  <c:v>447068153.69000006</c:v>
                </c:pt>
                <c:pt idx="6">
                  <c:v>527817360.58300006</c:v>
                </c:pt>
                <c:pt idx="7">
                  <c:v>918284032.56000006</c:v>
                </c:pt>
                <c:pt idx="8">
                  <c:v>664847869.1500001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4-4EC0-9DD0-C9B3572AA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-1118116352"/>
        <c:axId val="-1118115808"/>
      </c:barChart>
      <c:catAx>
        <c:axId val="-111811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o-RO"/>
          </a:p>
        </c:txPr>
        <c:crossAx val="-1118115808"/>
        <c:crosses val="autoZero"/>
        <c:auto val="1"/>
        <c:lblAlgn val="ctr"/>
        <c:lblOffset val="100"/>
        <c:noMultiLvlLbl val="0"/>
      </c:catAx>
      <c:valAx>
        <c:axId val="-111811580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-11181163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Grad de îndatorare </a:t>
            </a:r>
          </a:p>
        </c:rich>
      </c:tx>
      <c:layout>
        <c:manualLayout>
          <c:xMode val="edge"/>
          <c:yMode val="edge"/>
          <c:x val="0.42203285656432438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o-RO"/>
        </a:p>
      </c:txPr>
    </c:title>
    <c:autoTitleDeleted val="0"/>
    <c:plotArea>
      <c:layout>
        <c:manualLayout>
          <c:layoutTarget val="inner"/>
          <c:xMode val="edge"/>
          <c:yMode val="edge"/>
          <c:x val="1.2596360261046264E-2"/>
          <c:y val="0.21977619808436266"/>
          <c:w val="0.9748871093176027"/>
          <c:h val="0.562077423000083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'[s grad de indatorare 31.12.2024 pt raiffaissen 94,6 (37.248+57.351) fara fd ue.xls]grafic'!$B$44</c:f>
              <c:strCache>
                <c:ptCount val="1"/>
                <c:pt idx="0">
                  <c:v>non 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2"/>
              <c:layout>
                <c:manualLayout>
                  <c:x val="5.1321529381573687E-3"/>
                  <c:y val="-7.407407407407415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o-R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3E-4675-94B6-F4A649AFF40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'[s grad de indatorare 31.12.2024 pt raiffaissen 94,6 (37.248+57.351) fara fd ue.xls]grafic'!$C$41:$Y$41</c:f>
              <c:numCache>
                <c:formatCode>General</c:formatCode>
                <c:ptCount val="2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</c:numCache>
            </c:numRef>
          </c:cat>
          <c:val>
            <c:numRef>
              <c:f>'[s grad de indatorare 31.12.2024 pt raiffaissen 94,6 (37.248+57.351) fara fd ue.xls]grafic'!$C$44:$Y$44</c:f>
              <c:numCache>
                <c:formatCode>0.00%</c:formatCode>
                <c:ptCount val="23"/>
                <c:pt idx="0">
                  <c:v>0.12522036912447931</c:v>
                </c:pt>
                <c:pt idx="1">
                  <c:v>8.4122962317526848E-2</c:v>
                </c:pt>
                <c:pt idx="2">
                  <c:v>7.7023093352118835E-2</c:v>
                </c:pt>
                <c:pt idx="3">
                  <c:v>7.6027638525357849E-2</c:v>
                </c:pt>
                <c:pt idx="4">
                  <c:v>7.677308501213817E-2</c:v>
                </c:pt>
                <c:pt idx="5">
                  <c:v>7.8243781666730905E-2</c:v>
                </c:pt>
                <c:pt idx="6">
                  <c:v>6.8388246498497965E-2</c:v>
                </c:pt>
                <c:pt idx="7">
                  <c:v>6.6561785418037492E-2</c:v>
                </c:pt>
                <c:pt idx="8">
                  <c:v>6.3841165346088857E-2</c:v>
                </c:pt>
                <c:pt idx="9">
                  <c:v>6.1614340461030932E-2</c:v>
                </c:pt>
                <c:pt idx="10">
                  <c:v>5.9830898676969849E-2</c:v>
                </c:pt>
                <c:pt idx="11">
                  <c:v>4.7928450172920169E-2</c:v>
                </c:pt>
                <c:pt idx="12">
                  <c:v>4.6540799235101495E-2</c:v>
                </c:pt>
                <c:pt idx="13">
                  <c:v>4.5087135810739191E-2</c:v>
                </c:pt>
                <c:pt idx="14">
                  <c:v>4.3666478629648696E-2</c:v>
                </c:pt>
                <c:pt idx="15">
                  <c:v>4.2245821448558207E-2</c:v>
                </c:pt>
                <c:pt idx="16">
                  <c:v>3.8800537278832689E-2</c:v>
                </c:pt>
                <c:pt idx="17">
                  <c:v>3.5430049640470036E-2</c:v>
                </c:pt>
                <c:pt idx="18">
                  <c:v>3.0188460171908654E-2</c:v>
                </c:pt>
                <c:pt idx="19">
                  <c:v>2.3119008272224732E-2</c:v>
                </c:pt>
                <c:pt idx="20">
                  <c:v>2.0653606686699775E-2</c:v>
                </c:pt>
                <c:pt idx="21">
                  <c:v>1.7504210222675745E-2</c:v>
                </c:pt>
                <c:pt idx="22">
                  <c:v>3.37290405153405E-3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3E-4675-94B6-F4A649AFF400}"/>
            </c:ext>
          </c:extLst>
        </c:ser>
        <c:ser>
          <c:idx val="1"/>
          <c:order val="1"/>
          <c:tx>
            <c:strRef>
              <c:f>'[s grad de indatorare 31.12.2024 pt raiffaissen 94,6 (37.248+57.351) fara fd ue.xls]grafic'!$B$45</c:f>
              <c:strCache>
                <c:ptCount val="1"/>
                <c:pt idx="0">
                  <c:v>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3E-4675-94B6-F4A649AFF40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3E-4675-94B6-F4A649AFF40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3E-4675-94B6-F4A649AFF400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3E-4675-94B6-F4A649AFF400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3E-4675-94B6-F4A649AFF400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3E-4675-94B6-F4A649AFF400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E3E-4675-94B6-F4A649AFF400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3E-4675-94B6-F4A649AFF400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E3E-4675-94B6-F4A649AFF400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E3E-4675-94B6-F4A649AFF400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E3E-4675-94B6-F4A649AFF400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E3E-4675-94B6-F4A649AFF400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E3E-4675-94B6-F4A649AFF40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'[s grad de indatorare 31.12.2024 pt raiffaissen 94,6 (37.248+57.351) fara fd ue.xls]grafic'!$C$41:$Y$41</c:f>
              <c:numCache>
                <c:formatCode>General</c:formatCode>
                <c:ptCount val="2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</c:numCache>
            </c:numRef>
          </c:cat>
          <c:val>
            <c:numRef>
              <c:f>'[s grad de indatorare 31.12.2024 pt raiffaissen 94,6 (37.248+57.351) fara fd ue.xls]grafic'!$C$45:$Y$45</c:f>
              <c:numCache>
                <c:formatCode>0.00%</c:formatCode>
                <c:ptCount val="23"/>
                <c:pt idx="0">
                  <c:v>0.11033644334935291</c:v>
                </c:pt>
                <c:pt idx="1">
                  <c:v>0.13308929898414062</c:v>
                </c:pt>
                <c:pt idx="2">
                  <c:v>0.13752282065180488</c:v>
                </c:pt>
                <c:pt idx="3">
                  <c:v>0.1307627670066305</c:v>
                </c:pt>
                <c:pt idx="4">
                  <c:v>0.12405158400005289</c:v>
                </c:pt>
                <c:pt idx="5">
                  <c:v>7.3864616206739925E-2</c:v>
                </c:pt>
                <c:pt idx="6">
                  <c:v>4.9238008855160817E-2</c:v>
                </c:pt>
                <c:pt idx="7">
                  <c:v>4.504619449659783E-2</c:v>
                </c:pt>
                <c:pt idx="8">
                  <c:v>2.2077888238555249E-2</c:v>
                </c:pt>
                <c:pt idx="9">
                  <c:v>1.0561418549683572E-2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E3E-4675-94B6-F4A649AFF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-656428272"/>
        <c:axId val="-656423920"/>
      </c:barChart>
      <c:catAx>
        <c:axId val="-65642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-656423920"/>
        <c:crosses val="autoZero"/>
        <c:auto val="1"/>
        <c:lblAlgn val="ctr"/>
        <c:lblOffset val="100"/>
        <c:noMultiLvlLbl val="0"/>
      </c:catAx>
      <c:valAx>
        <c:axId val="-65642392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-65642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313768004271925"/>
          <c:y val="0.8806903431440134"/>
          <c:w val="0.13079263594367652"/>
          <c:h val="9.35596629386623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000"/>
              <a:t>Situaţia contribuabililor înregistraţi cu debite</a:t>
            </a:r>
          </a:p>
        </c:rich>
      </c:tx>
      <c:layout>
        <c:manualLayout>
          <c:xMode val="edge"/>
          <c:yMode val="edge"/>
          <c:x val="0.21621794088994703"/>
          <c:y val="1.687670903949740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4545922664858489E-2"/>
          <c:y val="0.19207983079773297"/>
          <c:w val="0.94366673288269443"/>
          <c:h val="0.58843503720575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 ofelia analiza fiscalitate 2024.xlsx]statistica nr pf, pj'!$A$3</c:f>
              <c:strCache>
                <c:ptCount val="1"/>
                <c:pt idx="0">
                  <c:v>Persoane Fizice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0415613719000367E-3"/>
                  <c:y val="1.81076027703894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CC-48E3-A2FA-C49FDA86A098}"/>
                </c:ext>
              </c:extLst>
            </c:dLbl>
            <c:dLbl>
              <c:idx val="2"/>
              <c:layout>
                <c:manualLayout>
                  <c:x val="4.6286141253864301E-3"/>
                  <c:y val="-1.65570273615463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CC-48E3-A2FA-C49FDA86A098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'[2 ofelia analiza fiscalitate 2024.xlsx]statistica nr pf, pj'!$B$2:$D$2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'[2 ofelia analiza fiscalitate 2024.xlsx]statistica nr pf, pj'!$B$3:$D$3</c:f>
              <c:numCache>
                <c:formatCode>#,##0;[Red]#,##0</c:formatCode>
                <c:ptCount val="3"/>
                <c:pt idx="0">
                  <c:v>146176</c:v>
                </c:pt>
                <c:pt idx="1">
                  <c:v>147976</c:v>
                </c:pt>
                <c:pt idx="2">
                  <c:v>148760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CC-48E3-A2FA-C49FDA86A098}"/>
            </c:ext>
          </c:extLst>
        </c:ser>
        <c:ser>
          <c:idx val="1"/>
          <c:order val="1"/>
          <c:tx>
            <c:strRef>
              <c:f>'[2 ofelia analiza fiscalitate 2024.xlsx]statistica nr pf, pj'!$A$4</c:f>
              <c:strCache>
                <c:ptCount val="1"/>
                <c:pt idx="0">
                  <c:v>Persoane Juridice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24814030287937E-2"/>
                  <c:y val="-1.0944267418077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CC-48E3-A2FA-C49FDA86A098}"/>
                </c:ext>
              </c:extLst>
            </c:dLbl>
            <c:dLbl>
              <c:idx val="1"/>
              <c:layout>
                <c:manualLayout>
                  <c:x val="2.3644372705870741E-2"/>
                  <c:y val="-1.40703482298826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CC-48E3-A2FA-C49FDA86A098}"/>
                </c:ext>
              </c:extLst>
            </c:dLbl>
            <c:dLbl>
              <c:idx val="2"/>
              <c:layout>
                <c:manualLayout>
                  <c:x val="2.1295888316334131E-2"/>
                  <c:y val="-2.39057575996979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CC-48E3-A2FA-C49FDA86A098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'[2 ofelia analiza fiscalitate 2024.xlsx]statistica nr pf, pj'!$B$2:$D$2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'[2 ofelia analiza fiscalitate 2024.xlsx]statistica nr pf, pj'!$B$4:$D$4</c:f>
              <c:numCache>
                <c:formatCode>#,##0;[Red]#,##0</c:formatCode>
                <c:ptCount val="3"/>
                <c:pt idx="0">
                  <c:v>13766</c:v>
                </c:pt>
                <c:pt idx="1">
                  <c:v>13930</c:v>
                </c:pt>
                <c:pt idx="2">
                  <c:v>13617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5CC-48E3-A2FA-C49FDA86A0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18117984"/>
        <c:axId val="-1118703824"/>
      </c:barChart>
      <c:catAx>
        <c:axId val="-1118117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o-RO"/>
          </a:p>
        </c:txPr>
        <c:crossAx val="-1118703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118703824"/>
        <c:scaling>
          <c:orientation val="minMax"/>
          <c:max val="160000"/>
        </c:scaling>
        <c:delete val="1"/>
        <c:axPos val="l"/>
        <c:numFmt formatCode="#,##0;[Red]#,##0" sourceLinked="1"/>
        <c:majorTickMark val="out"/>
        <c:minorTickMark val="none"/>
        <c:tickLblPos val="nextTo"/>
        <c:crossAx val="-1118117984"/>
        <c:crosses val="autoZero"/>
        <c:crossBetween val="between"/>
        <c:majorUnit val="20000"/>
      </c:valAx>
    </c:plotArea>
    <c:legend>
      <c:legendPos val="r"/>
      <c:layout>
        <c:manualLayout>
          <c:xMode val="edge"/>
          <c:yMode val="edge"/>
          <c:x val="6.9374057103388564E-2"/>
          <c:y val="0.87948022616841759"/>
          <c:w val="0.81726023368138234"/>
          <c:h val="7.8176020103859337E-2"/>
        </c:manualLayout>
      </c:layout>
      <c:overlay val="0"/>
      <c:txPr>
        <a:bodyPr/>
        <a:lstStyle/>
        <a:p>
          <a:pPr>
            <a:defRPr sz="2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o-R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vi-VN" sz="1400"/>
              <a:t>Clădiri: persoane fizice şi juridice</a:t>
            </a:r>
          </a:p>
        </c:rich>
      </c:tx>
      <c:layout>
        <c:manualLayout>
          <c:xMode val="edge"/>
          <c:yMode val="edge"/>
          <c:x val="0.17155416588757538"/>
          <c:y val="2.339646909807915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86843008560521E-3"/>
          <c:y val="0.2156781273529359"/>
          <c:w val="0.93412085415720125"/>
          <c:h val="0.5672605681450465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'[2 ofelia analiza fiscalitate 2024.xlsx]statistica nr pf, pj'!$A$21</c:f>
              <c:strCache>
                <c:ptCount val="1"/>
                <c:pt idx="0">
                  <c:v>Clădiri Persoane Fizice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C74B-49F5-A822-855687AB1A82}"/>
              </c:ext>
            </c:extLst>
          </c:dPt>
          <c:dLbls>
            <c:dLbl>
              <c:idx val="0"/>
              <c:layout>
                <c:manualLayout>
                  <c:x val="0"/>
                  <c:y val="1.472952159760366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o-R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4B-49F5-A822-855687AB1A82}"/>
                </c:ext>
              </c:extLst>
            </c:dLbl>
            <c:dLbl>
              <c:idx val="1"/>
              <c:layout>
                <c:manualLayout>
                  <c:x val="0"/>
                  <c:y val="2.9725920227613115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o-R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4B-49F5-A822-855687AB1A82}"/>
                </c:ext>
              </c:extLst>
            </c:dLbl>
            <c:dLbl>
              <c:idx val="2"/>
              <c:layout>
                <c:manualLayout>
                  <c:x val="-1.1571786683864797E-3"/>
                  <c:y val="5.2362123060690845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o-R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4B-49F5-A822-855687AB1A82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ro-R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'[2 ofelia analiza fiscalitate 2024.xlsx]statistica nr pf, pj'!$B$18:$D$18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'[2 ofelia analiza fiscalitate 2024.xlsx]statistica nr pf, pj'!$B$21:$D$21</c:f>
              <c:numCache>
                <c:formatCode>#,##0</c:formatCode>
                <c:ptCount val="3"/>
                <c:pt idx="0">
                  <c:v>115107</c:v>
                </c:pt>
                <c:pt idx="1">
                  <c:v>118869</c:v>
                </c:pt>
                <c:pt idx="2">
                  <c:v>123846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4B-49F5-A822-855687AB1A82}"/>
            </c:ext>
          </c:extLst>
        </c:ser>
        <c:ser>
          <c:idx val="2"/>
          <c:order val="1"/>
          <c:tx>
            <c:strRef>
              <c:f>'[2 ofelia analiza fiscalitate 2024.xlsx]statistica nr pf, pj'!$A$22</c:f>
              <c:strCache>
                <c:ptCount val="1"/>
                <c:pt idx="0">
                  <c:v>Clădiri Persoane Juridice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4017251423440916E-2"/>
                  <c:y val="2.08813751679010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4B-49F5-A822-855687AB1A82}"/>
                </c:ext>
              </c:extLst>
            </c:dLbl>
            <c:dLbl>
              <c:idx val="1"/>
              <c:layout>
                <c:manualLayout>
                  <c:x val="2.107193149556634E-2"/>
                  <c:y val="-4.497224632086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4B-49F5-A822-855687AB1A82}"/>
                </c:ext>
              </c:extLst>
            </c:dLbl>
            <c:dLbl>
              <c:idx val="2"/>
              <c:layout>
                <c:manualLayout>
                  <c:x val="1.9017776344667617E-2"/>
                  <c:y val="-2.05723973364561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4B-49F5-A822-855687AB1A82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'[2 ofelia analiza fiscalitate 2024.xlsx]statistica nr pf, pj'!$B$18:$D$18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'[2 ofelia analiza fiscalitate 2024.xlsx]statistica nr pf, pj'!$B$22:$D$22</c:f>
              <c:numCache>
                <c:formatCode>#,##0</c:formatCode>
                <c:ptCount val="3"/>
                <c:pt idx="0">
                  <c:v>13839</c:v>
                </c:pt>
                <c:pt idx="1">
                  <c:v>14073</c:v>
                </c:pt>
                <c:pt idx="2">
                  <c:v>14322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4B-49F5-A822-855687AB1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18721232"/>
        <c:axId val="-1254901904"/>
      </c:barChart>
      <c:catAx>
        <c:axId val="-111872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o-RO"/>
          </a:p>
        </c:txPr>
        <c:crossAx val="-1254901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254901904"/>
        <c:scaling>
          <c:orientation val="minMax"/>
          <c:max val="110000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-1118721232"/>
        <c:crosses val="autoZero"/>
        <c:crossBetween val="between"/>
        <c:majorUnit val="20000"/>
      </c:valAx>
    </c:plotArea>
    <c:legend>
      <c:legendPos val="r"/>
      <c:layout>
        <c:manualLayout>
          <c:xMode val="edge"/>
          <c:yMode val="edge"/>
          <c:x val="9.7791420582094321E-2"/>
          <c:y val="0.89718758158679723"/>
          <c:w val="0.87966101694915255"/>
          <c:h val="7.3846264793066094E-2"/>
        </c:manualLayout>
      </c:layout>
      <c:overlay val="0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o-R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IEȘIRI:</a:t>
            </a:r>
            <a:r>
              <a:rPr lang="ro-RO" baseline="0" dirty="0">
                <a:latin typeface="Arial" panose="020B0604020202020204" pitchFamily="34" charset="0"/>
                <a:cs typeface="Arial" panose="020B0604020202020204" pitchFamily="34" charset="0"/>
              </a:rPr>
              <a:t> răspunsuri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8.5693350831146098E-3"/>
          <c:y val="1.582779360557138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3888888888888889E-3"/>
          <c:y val="0.15916828060310126"/>
          <c:w val="0.46388888888888891"/>
          <c:h val="0.77314814814814814"/>
        </c:manualLayout>
      </c:layout>
      <c:pieChart>
        <c:varyColors val="1"/>
        <c:ser>
          <c:idx val="0"/>
          <c:order val="0"/>
          <c:explosion val="25"/>
          <c:dPt>
            <c:idx val="1"/>
            <c:bubble3D val="0"/>
            <c:explosion val="0"/>
            <c:extLst>
              <c:ext xmlns:c16="http://schemas.microsoft.com/office/drawing/2014/chart" uri="{C3380CC4-5D6E-409C-BE32-E72D297353CC}">
                <c16:uniqueId val="{00000000-BE38-4988-A4F0-9A83C880DC05}"/>
              </c:ext>
            </c:extLst>
          </c:dPt>
          <c:dLbls>
            <c:dLbl>
              <c:idx val="0"/>
              <c:layout>
                <c:manualLayout>
                  <c:x val="0.1691851066467655"/>
                  <c:y val="0.18861406735135733"/>
                </c:manualLayout>
              </c:layout>
              <c:numFmt formatCode="0.00%" sourceLinked="0"/>
              <c:spPr>
                <a:ln>
                  <a:solidFill>
                    <a:srgbClr val="000000"/>
                  </a:solidFill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53833632011902"/>
                      <c:h val="0.107754410041656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E38-4988-A4F0-9A83C880DC05}"/>
                </c:ext>
              </c:extLst>
            </c:dLbl>
            <c:dLbl>
              <c:idx val="1"/>
              <c:layout>
                <c:manualLayout>
                  <c:x val="3.0326944349178594E-2"/>
                  <c:y val="-5.3025130583879303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DE2BFFC0-4D78-4013-B641-082077C4AF4D}" type="CATEGORYNAME">
                      <a:rPr lang="en-US" sz="12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C986465B-5CA5-48E6-B37E-706D2B948409}" type="VALUE">
                      <a:rPr lang="en-US" sz="12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A3B846EE-1FF6-463A-A903-C63C0BC86A6C}" type="PERCENTAGE">
                      <a:rPr lang="en-US" sz="16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20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0.00%" sourceLinked="0"/>
              <c:spPr>
                <a:ln>
                  <a:noFill/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515905640114063"/>
                      <c:h val="0.174013803263450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E38-4988-A4F0-9A83C880DC05}"/>
                </c:ext>
              </c:extLst>
            </c:dLbl>
            <c:dLbl>
              <c:idx val="2"/>
              <c:layout>
                <c:manualLayout>
                  <c:x val="0.34600583832070186"/>
                  <c:y val="-0.1277571380495656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38-4988-A4F0-9A83C880DC05}"/>
                </c:ext>
              </c:extLst>
            </c:dLbl>
            <c:dLbl>
              <c:idx val="3"/>
              <c:layout>
                <c:manualLayout>
                  <c:x val="0.21031992822053588"/>
                  <c:y val="-3.5534776108357841E-2"/>
                </c:manualLayout>
              </c:layout>
              <c:numFmt formatCode="0.00%" sourceLinked="0"/>
              <c:spPr>
                <a:ln>
                  <a:solidFill>
                    <a:srgbClr val="000000"/>
                  </a:solidFill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423192914152851"/>
                      <c:h val="0.110170428204025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E38-4988-A4F0-9A83C880DC05}"/>
                </c:ext>
              </c:extLst>
            </c:dLbl>
            <c:dLbl>
              <c:idx val="4"/>
              <c:layout>
                <c:manualLayout>
                  <c:x val="0.19240796916284655"/>
                  <c:y val="-1.62870062167762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38-4988-A4F0-9A83C880DC05}"/>
                </c:ext>
              </c:extLst>
            </c:dLbl>
            <c:dLbl>
              <c:idx val="5"/>
              <c:layout>
                <c:manualLayout>
                  <c:x val="0.109419504918133"/>
                  <c:y val="3.3603578598492598E-2"/>
                </c:manualLayout>
              </c:layout>
              <c:numFmt formatCode="0.00%" sourceLinked="0"/>
              <c:spPr>
                <a:ln>
                  <a:solidFill>
                    <a:srgbClr val="000000"/>
                  </a:solidFill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189387974605072"/>
                      <c:h val="0.104275343887845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E38-4988-A4F0-9A83C880DC05}"/>
                </c:ext>
              </c:extLst>
            </c:dLbl>
            <c:dLbl>
              <c:idx val="6"/>
              <c:layout>
                <c:manualLayout>
                  <c:x val="0.10736558659343814"/>
                  <c:y val="0.15248441810963512"/>
                </c:manualLayout>
              </c:layout>
              <c:numFmt formatCode="0.00%" sourceLinked="0"/>
              <c:spPr>
                <a:ln>
                  <a:solidFill>
                    <a:srgbClr val="000000"/>
                  </a:solidFill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263494072317251"/>
                      <c:h val="0.108406734945495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BE38-4988-A4F0-9A83C880DC05}"/>
                </c:ext>
              </c:extLst>
            </c:dLbl>
            <c:dLbl>
              <c:idx val="7"/>
              <c:layout>
                <c:manualLayout>
                  <c:x val="0.20564059709951704"/>
                  <c:y val="0.2569920421688385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38-4988-A4F0-9A83C880DC05}"/>
                </c:ext>
              </c:extLst>
            </c:dLbl>
            <c:numFmt formatCode="0.00%" sourceLinked="0"/>
            <c:spPr>
              <a:ln>
                <a:solidFill>
                  <a:srgbClr val="000000"/>
                </a:solidFill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o-RO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ARHITECT SEF</c:v>
                </c:pt>
                <c:pt idx="1">
                  <c:v>DIRECTIA ECONOMICA</c:v>
                </c:pt>
                <c:pt idx="2">
                  <c:v>DIR TEHNICA</c:v>
                </c:pt>
                <c:pt idx="3">
                  <c:v>DIR JURIDICA</c:v>
                </c:pt>
                <c:pt idx="4">
                  <c:v>DMPFI</c:v>
                </c:pt>
                <c:pt idx="5">
                  <c:v>POLITIA LOCALA</c:v>
                </c:pt>
                <c:pt idx="6">
                  <c:v>DIR LOGISTICA</c:v>
                </c:pt>
                <c:pt idx="7">
                  <c:v>DPI</c:v>
                </c:pt>
              </c:strCache>
            </c:strRef>
          </c:cat>
          <c:val>
            <c:numRef>
              <c:f>Sheet1!$E$2:$E$9</c:f>
              <c:numCache>
                <c:formatCode>#,##0</c:formatCode>
                <c:ptCount val="8"/>
                <c:pt idx="0">
                  <c:v>13113</c:v>
                </c:pt>
                <c:pt idx="1">
                  <c:v>42198</c:v>
                </c:pt>
                <c:pt idx="2">
                  <c:v>4129</c:v>
                </c:pt>
                <c:pt idx="3">
                  <c:v>5270</c:v>
                </c:pt>
                <c:pt idx="4">
                  <c:v>5501</c:v>
                </c:pt>
                <c:pt idx="5">
                  <c:v>915</c:v>
                </c:pt>
                <c:pt idx="6">
                  <c:v>14</c:v>
                </c:pt>
                <c:pt idx="7">
                  <c:v>2343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38-4988-A4F0-9A83C880D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Auto: persoane fizice şi juridice</a:t>
            </a:r>
          </a:p>
        </c:rich>
      </c:tx>
      <c:layout>
        <c:manualLayout>
          <c:xMode val="edge"/>
          <c:yMode val="edge"/>
          <c:x val="0.13853623801611953"/>
          <c:y val="1.58602312115565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45690675805405E-3"/>
          <c:y val="0.18589147131703834"/>
          <c:w val="0.9280878633376346"/>
          <c:h val="0.59439047247429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 ofelia analiza fiscalitate 2024.xlsx]statistica nr pf, pj'!$A$38</c:f>
              <c:strCache>
                <c:ptCount val="1"/>
                <c:pt idx="0">
                  <c:v>persoane fizice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'[2 ofelia analiza fiscalitate 2024.xlsx]statistica nr pf, pj'!$B$37:$D$37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'[2 ofelia analiza fiscalitate 2024.xlsx]statistica nr pf, pj'!$B$38:$D$38</c:f>
              <c:numCache>
                <c:formatCode>#,##0;[Red]#,##0</c:formatCode>
                <c:ptCount val="3"/>
                <c:pt idx="0">
                  <c:v>84341</c:v>
                </c:pt>
                <c:pt idx="1">
                  <c:v>85077</c:v>
                </c:pt>
                <c:pt idx="2">
                  <c:v>86558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68-44B1-9895-2B688929950F}"/>
            </c:ext>
          </c:extLst>
        </c:ser>
        <c:ser>
          <c:idx val="1"/>
          <c:order val="1"/>
          <c:tx>
            <c:strRef>
              <c:f>'[2 ofelia analiza fiscalitate 2024.xlsx]statistica nr pf, pj'!$A$39</c:f>
              <c:strCache>
                <c:ptCount val="1"/>
                <c:pt idx="0">
                  <c:v>persoane juridice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448643075408451E-2"/>
                  <c:y val="-1.01011656285619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68-44B1-9895-2B688929950F}"/>
                </c:ext>
              </c:extLst>
            </c:dLbl>
            <c:dLbl>
              <c:idx val="1"/>
              <c:layout>
                <c:manualLayout>
                  <c:x val="2.294138409326028E-2"/>
                  <c:y val="-1.47325867009279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68-44B1-9895-2B688929950F}"/>
                </c:ext>
              </c:extLst>
            </c:dLbl>
            <c:dLbl>
              <c:idx val="2"/>
              <c:layout>
                <c:manualLayout>
                  <c:x val="2.2941366288315553E-2"/>
                  <c:y val="-1.35007517973480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68-44B1-9895-2B688929950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'[2 ofelia analiza fiscalitate 2024.xlsx]statistica nr pf, pj'!$B$37:$D$37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'[2 ofelia analiza fiscalitate 2024.xlsx]statistica nr pf, pj'!$B$39:$D$39</c:f>
              <c:numCache>
                <c:formatCode>#,##0;[Red]#,##0</c:formatCode>
                <c:ptCount val="3"/>
                <c:pt idx="0">
                  <c:v>34017</c:v>
                </c:pt>
                <c:pt idx="1">
                  <c:v>34127</c:v>
                </c:pt>
                <c:pt idx="2">
                  <c:v>35233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68-44B1-9895-2B6889299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61045104"/>
        <c:axId val="-661067952"/>
      </c:barChart>
      <c:catAx>
        <c:axId val="-66104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o-RO"/>
          </a:p>
        </c:txPr>
        <c:crossAx val="-661067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661067952"/>
        <c:scaling>
          <c:orientation val="minMax"/>
        </c:scaling>
        <c:delete val="1"/>
        <c:axPos val="l"/>
        <c:numFmt formatCode="#,##0;[Red]#,##0" sourceLinked="1"/>
        <c:majorTickMark val="out"/>
        <c:minorTickMark val="none"/>
        <c:tickLblPos val="nextTo"/>
        <c:crossAx val="-661045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0101026707548644E-2"/>
          <c:y val="0.89206625764588809"/>
          <c:w val="0.93771197935076567"/>
          <c:h val="7.6190712396801821E-2"/>
        </c:manualLayout>
      </c:layout>
      <c:overlay val="0"/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o-R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Teren intravilan persoane fizice</a:t>
            </a:r>
          </a:p>
        </c:rich>
      </c:tx>
      <c:layout>
        <c:manualLayout>
          <c:xMode val="edge"/>
          <c:yMode val="edge"/>
          <c:x val="0.26012263922172768"/>
          <c:y val="1.531409851140870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108894172505773E-3"/>
          <c:y val="0.18714324847743546"/>
          <c:w val="0.98432265081138648"/>
          <c:h val="0.618279056137400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 ofelia analiza fiscalitate 2024.xlsx]statistica nr pf, pj'!$A$56</c:f>
              <c:strCache>
                <c:ptCount val="1"/>
                <c:pt idx="0">
                  <c:v>curţi construcţii (suprafeţe)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854294766853441E-3"/>
                  <c:y val="-2.75225178861520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DB-487C-9936-E32A6D2EC3A8}"/>
                </c:ext>
              </c:extLst>
            </c:dLbl>
            <c:dLbl>
              <c:idx val="1"/>
              <c:layout>
                <c:manualLayout>
                  <c:x val="-4.6001054086308182E-2"/>
                  <c:y val="-1.41632290792338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DB-487C-9936-E32A6D2EC3A8}"/>
                </c:ext>
              </c:extLst>
            </c:dLbl>
            <c:dLbl>
              <c:idx val="2"/>
              <c:layout>
                <c:manualLayout>
                  <c:x val="-3.8055163702551457E-2"/>
                  <c:y val="-9.32402140082772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DB-487C-9936-E32A6D2EC3A8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'[2 ofelia analiza fiscalitate 2024.xlsx]statistica nr pf, pj'!$B$55:$D$55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'[2 ofelia analiza fiscalitate 2024.xlsx]statistica nr pf, pj'!$B$56:$D$56</c:f>
              <c:numCache>
                <c:formatCode>#,##0</c:formatCode>
                <c:ptCount val="3"/>
                <c:pt idx="0" formatCode="#,##0;[Red]#,##0">
                  <c:v>10389071</c:v>
                </c:pt>
                <c:pt idx="1">
                  <c:v>10378718</c:v>
                </c:pt>
                <c:pt idx="2">
                  <c:v>10378002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DB-487C-9936-E32A6D2EC3A8}"/>
            </c:ext>
          </c:extLst>
        </c:ser>
        <c:ser>
          <c:idx val="1"/>
          <c:order val="1"/>
          <c:tx>
            <c:strRef>
              <c:f>'[2 ofelia analiza fiscalitate 2024.xlsx]statistica nr pf, pj'!$A$57</c:f>
              <c:strCache>
                <c:ptCount val="1"/>
                <c:pt idx="0">
                  <c:v>agricol (suprafeţe)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2.2993176020744042E-3"/>
                  <c:y val="-2.62350785387168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DB-487C-9936-E32A6D2EC3A8}"/>
                </c:ext>
              </c:extLst>
            </c:dLbl>
            <c:dLbl>
              <c:idx val="2"/>
              <c:layout>
                <c:manualLayout>
                  <c:x val="-2.8799717792473358E-3"/>
                  <c:y val="-3.0694542875751192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DB-487C-9936-E32A6D2EC3A8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'[2 ofelia analiza fiscalitate 2024.xlsx]statistica nr pf, pj'!$B$55:$D$55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'[2 ofelia analiza fiscalitate 2024.xlsx]statistica nr pf, pj'!$B$57:$D$57</c:f>
              <c:numCache>
                <c:formatCode>#,##0</c:formatCode>
                <c:ptCount val="3"/>
                <c:pt idx="0" formatCode="#,##0;[Red]#,##0">
                  <c:v>14267599</c:v>
                </c:pt>
                <c:pt idx="1">
                  <c:v>14397510</c:v>
                </c:pt>
                <c:pt idx="2">
                  <c:v>14436982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DB-487C-9936-E32A6D2EC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61039664"/>
        <c:axId val="-661054352"/>
      </c:barChart>
      <c:catAx>
        <c:axId val="-66103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o-RO"/>
          </a:p>
        </c:txPr>
        <c:crossAx val="-661054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661054352"/>
        <c:scaling>
          <c:orientation val="minMax"/>
        </c:scaling>
        <c:delete val="1"/>
        <c:axPos val="l"/>
        <c:numFmt formatCode="#,##0;[Red]#,##0" sourceLinked="1"/>
        <c:majorTickMark val="out"/>
        <c:minorTickMark val="none"/>
        <c:tickLblPos val="nextTo"/>
        <c:crossAx val="-661039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2024572604051799E-2"/>
          <c:y val="0.9057750759878419"/>
          <c:w val="0.87085663254089041"/>
          <c:h val="8.5106382978723402E-2"/>
        </c:manualLayout>
      </c:layout>
      <c:overlay val="0"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o-R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Teren intravilan persoane juridice</a:t>
            </a:r>
          </a:p>
        </c:rich>
      </c:tx>
      <c:layout>
        <c:manualLayout>
          <c:xMode val="edge"/>
          <c:yMode val="edge"/>
          <c:x val="0.26012283004098175"/>
          <c:y val="1.531400038409832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3555781908075444E-2"/>
          <c:y val="0.12241827435804101"/>
          <c:w val="0.98432265081138648"/>
          <c:h val="0.703346496678774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 ofelia analiza fiscalitate 2024.xlsx]statistica nr pf, pj'!$A$63</c:f>
              <c:strCache>
                <c:ptCount val="1"/>
                <c:pt idx="0">
                  <c:v>curţi construcţii (suprafeţe)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854294766853441E-3"/>
                  <c:y val="-2.75225178861520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67-47E9-A343-A91D38399A2D}"/>
                </c:ext>
              </c:extLst>
            </c:dLbl>
            <c:dLbl>
              <c:idx val="1"/>
              <c:layout>
                <c:manualLayout>
                  <c:x val="-2.3963483488983368E-3"/>
                  <c:y val="-6.05302986761693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67-47E9-A343-A91D38399A2D}"/>
                </c:ext>
              </c:extLst>
            </c:dLbl>
            <c:dLbl>
              <c:idx val="2"/>
              <c:layout>
                <c:manualLayout>
                  <c:x val="-6.5628242690594796E-3"/>
                  <c:y val="-9.32397136489323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67-47E9-A343-A91D38399A2D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'[2 ofelia analiza fiscalitate 2024.xlsx]statistica nr pf, pj'!$B$62:$D$62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'[2 ofelia analiza fiscalitate 2024.xlsx]statistica nr pf, pj'!$B$63:$D$63</c:f>
              <c:numCache>
                <c:formatCode>#,##0</c:formatCode>
                <c:ptCount val="3"/>
                <c:pt idx="0" formatCode="#,##0;[Red]#,##0">
                  <c:v>19567744.27</c:v>
                </c:pt>
                <c:pt idx="1">
                  <c:v>19282161</c:v>
                </c:pt>
                <c:pt idx="2">
                  <c:v>19477509.75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67-47E9-A343-A91D38399A2D}"/>
            </c:ext>
          </c:extLst>
        </c:ser>
        <c:ser>
          <c:idx val="1"/>
          <c:order val="1"/>
          <c:tx>
            <c:strRef>
              <c:f>'[2 ofelia analiza fiscalitate 2024.xlsx]statistica nr pf, pj'!$A$64</c:f>
              <c:strCache>
                <c:ptCount val="1"/>
                <c:pt idx="0">
                  <c:v>agricol (suprafeţe)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02713178294571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67-47E9-A343-A91D38399A2D}"/>
                </c:ext>
              </c:extLst>
            </c:dLbl>
            <c:dLbl>
              <c:idx val="1"/>
              <c:layout>
                <c:manualLayout>
                  <c:x val="4.3727873405359212E-2"/>
                  <c:y val="-1.40697741249496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67-47E9-A343-A91D38399A2D}"/>
                </c:ext>
              </c:extLst>
            </c:dLbl>
            <c:dLbl>
              <c:idx val="2"/>
              <c:layout>
                <c:manualLayout>
                  <c:x val="3.3457318561923945E-2"/>
                  <c:y val="-2.33452114106174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67-47E9-A343-A91D38399A2D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'[2 ofelia analiza fiscalitate 2024.xlsx]statistica nr pf, pj'!$B$62:$D$62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'[2 ofelia analiza fiscalitate 2024.xlsx]statistica nr pf, pj'!$B$64:$D$64</c:f>
              <c:numCache>
                <c:formatCode>#,##0</c:formatCode>
                <c:ptCount val="3"/>
                <c:pt idx="0" formatCode="#,##0;[Red]#,##0">
                  <c:v>11352251.73</c:v>
                </c:pt>
                <c:pt idx="1">
                  <c:v>11189084</c:v>
                </c:pt>
                <c:pt idx="2">
                  <c:v>12536716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567-47E9-A343-A91D38399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61043472"/>
        <c:axId val="-661041840"/>
      </c:barChart>
      <c:catAx>
        <c:axId val="-66104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o-RO"/>
          </a:p>
        </c:txPr>
        <c:crossAx val="-661041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661041840"/>
        <c:scaling>
          <c:orientation val="minMax"/>
        </c:scaling>
        <c:delete val="1"/>
        <c:axPos val="l"/>
        <c:numFmt formatCode="#,##0;[Red]#,##0" sourceLinked="1"/>
        <c:majorTickMark val="out"/>
        <c:minorTickMark val="none"/>
        <c:tickLblPos val="nextTo"/>
        <c:crossAx val="-661043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2397154430657538E-2"/>
          <c:y val="0.9057750759878419"/>
          <c:w val="0.87078810932399442"/>
          <c:h val="8.5106382978723402E-2"/>
        </c:manualLayout>
      </c:layout>
      <c:overlay val="0"/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o-R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/>
              <a:t>Situatia incasari-debite (cladiri, teren si auto)</a:t>
            </a:r>
          </a:p>
        </c:rich>
      </c:tx>
      <c:layout>
        <c:manualLayout>
          <c:xMode val="edge"/>
          <c:yMode val="edge"/>
          <c:x val="0.22929952304349052"/>
          <c:y val="3.623201791858129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5193380412490028E-2"/>
          <c:y val="0.11787072243346007"/>
          <c:w val="0.97513877920163261"/>
          <c:h val="0.745247148288973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 ofelia analiza fiscalitate 2024.xlsx]creante'!$C$84</c:f>
              <c:strCache>
                <c:ptCount val="1"/>
                <c:pt idx="0">
                  <c:v>debite</c:v>
                </c:pt>
              </c:strCache>
            </c:strRef>
          </c:tx>
          <c:spPr>
            <a:gradFill rotWithShape="0">
              <a:gsLst>
                <a:gs pos="0">
                  <a:srgbClr val="9999FF">
                    <a:gamma/>
                    <a:shade val="46275"/>
                    <a:invGamma/>
                  </a:srgbClr>
                </a:gs>
                <a:gs pos="5000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-2.7774691700922119E-3"/>
                  <c:y val="-2.273088629276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A5-4E2C-85E8-86788546BCCA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'[2 ofelia analiza fiscalitate 2024.xlsx]creante'!$D$83:$H$83</c:f>
              <c:numCache>
                <c:formatCode>0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'[2 ofelia analiza fiscalitate 2024.xlsx]creante'!$D$84:$H$84</c:f>
              <c:numCache>
                <c:formatCode>#,##0</c:formatCode>
                <c:ptCount val="5"/>
                <c:pt idx="0">
                  <c:v>139780702.83000001</c:v>
                </c:pt>
                <c:pt idx="1">
                  <c:v>150940447.69999999</c:v>
                </c:pt>
                <c:pt idx="2">
                  <c:v>152490370.15000001</c:v>
                </c:pt>
                <c:pt idx="3">
                  <c:v>155408873.89000002</c:v>
                </c:pt>
                <c:pt idx="4">
                  <c:v>163451489.94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A5-4E2C-85E8-86788546BCCA}"/>
            </c:ext>
          </c:extLst>
        </c:ser>
        <c:ser>
          <c:idx val="1"/>
          <c:order val="1"/>
          <c:tx>
            <c:strRef>
              <c:f>'[2 ofelia analiza fiscalitate 2024.xlsx]creante'!$C$85</c:f>
              <c:strCache>
                <c:ptCount val="1"/>
                <c:pt idx="0">
                  <c:v>incasari</c:v>
                </c:pt>
              </c:strCache>
            </c:strRef>
          </c:tx>
          <c:spPr>
            <a:gradFill rotWithShape="0">
              <a:gsLst>
                <a:gs pos="0">
                  <a:srgbClr val="993366">
                    <a:gamma/>
                    <a:shade val="46275"/>
                    <a:invGamma/>
                  </a:srgbClr>
                </a:gs>
                <a:gs pos="5000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3674972247178135E-2"/>
                  <c:y val="-1.4981503561619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A5-4E2C-85E8-86788546BCCA}"/>
                </c:ext>
              </c:extLst>
            </c:dLbl>
            <c:dLbl>
              <c:idx val="1"/>
              <c:layout>
                <c:manualLayout>
                  <c:x val="2.208252013993196E-2"/>
                  <c:y val="-1.646020439302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A5-4E2C-85E8-86788546BCCA}"/>
                </c:ext>
              </c:extLst>
            </c:dLbl>
            <c:dLbl>
              <c:idx val="2"/>
              <c:layout>
                <c:manualLayout>
                  <c:x val="2.4452772963983776E-2"/>
                  <c:y val="-4.99960176203151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A5-4E2C-85E8-86788546BCCA}"/>
                </c:ext>
              </c:extLst>
            </c:dLbl>
            <c:dLbl>
              <c:idx val="3"/>
              <c:layout>
                <c:manualLayout>
                  <c:x val="2.7026524611876022E-2"/>
                  <c:y val="-2.0591736875374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A5-4E2C-85E8-86788546BCCA}"/>
                </c:ext>
              </c:extLst>
            </c:dLbl>
            <c:dLbl>
              <c:idx val="4"/>
              <c:layout>
                <c:manualLayout>
                  <c:x val="1.8536544933327719E-2"/>
                  <c:y val="-1.13654431463842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A5-4E2C-85E8-86788546BCCA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l">
                  <a:defRPr sz="1200" b="1" i="0" u="none" strike="noStrike" baseline="0">
                    <a:solidFill>
                      <a:srgbClr val="993366"/>
                    </a:solidFill>
                    <a:latin typeface="Arial"/>
                    <a:ea typeface="Arial"/>
                    <a:cs typeface="Arial"/>
                  </a:defRPr>
                </a:pPr>
                <a:endParaRPr lang="ro-R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'[2 ofelia analiza fiscalitate 2024.xlsx]creante'!$D$83:$H$83</c:f>
              <c:numCache>
                <c:formatCode>0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'[2 ofelia analiza fiscalitate 2024.xlsx]creante'!$D$85:$H$85</c:f>
              <c:numCache>
                <c:formatCode>#,##0</c:formatCode>
                <c:ptCount val="5"/>
                <c:pt idx="0">
                  <c:v>111579538.16</c:v>
                </c:pt>
                <c:pt idx="1">
                  <c:v>126796696.02</c:v>
                </c:pt>
                <c:pt idx="2">
                  <c:v>129599980.09</c:v>
                </c:pt>
                <c:pt idx="3">
                  <c:v>136580087.13999999</c:v>
                </c:pt>
                <c:pt idx="4">
                  <c:v>148901780.48000002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A5-4E2C-85E8-86788546B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61042384"/>
        <c:axId val="-661041296"/>
      </c:barChart>
      <c:catAx>
        <c:axId val="-66104238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o-RO"/>
          </a:p>
        </c:txPr>
        <c:crossAx val="-661041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66104129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-6610423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7283105901618985"/>
          <c:y val="0.59297663342448559"/>
          <c:w val="8.9876824709765421E-2"/>
          <c:h val="0.1293190548366225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o-RO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o-RO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/>
              <a:t>Evolutia gradului de incasare principalele impozite locale (cladiri, teren si auto)</a:t>
            </a:r>
          </a:p>
        </c:rich>
      </c:tx>
      <c:layout>
        <c:manualLayout>
          <c:xMode val="edge"/>
          <c:yMode val="edge"/>
          <c:x val="0.10749025013517512"/>
          <c:y val="5.670792202307748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0864290558360336E-2"/>
          <c:y val="0.34990250556595004"/>
          <c:w val="0.93210157486248213"/>
          <c:h val="0.48137647379053594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3"/>
            <c:marker>
              <c:spPr>
                <a:solidFill>
                  <a:srgbClr val="333399"/>
                </a:solidFill>
                <a:ln>
                  <a:solidFill>
                    <a:srgbClr val="333399"/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805-497C-A9C2-BEBED536DA5A}"/>
              </c:ext>
            </c:extLst>
          </c:dPt>
          <c:dPt>
            <c:idx val="4"/>
            <c:marker>
              <c:spPr>
                <a:solidFill>
                  <a:srgbClr val="FF8080"/>
                </a:solidFill>
                <a:ln>
                  <a:solidFill>
                    <a:srgbClr val="FF8080"/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805-497C-A9C2-BEBED536DA5A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o-R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'[2 ofelia analiza fiscalitate 2024.xlsx]creante'!$D$83:$H$83</c:f>
              <c:numCache>
                <c:formatCode>0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'[2 ofelia analiza fiscalitate 2024.xlsx]creante'!$D$87:$H$87</c:f>
              <c:numCache>
                <c:formatCode>0%</c:formatCode>
                <c:ptCount val="5"/>
                <c:pt idx="0">
                  <c:v>0.79824708204323447</c:v>
                </c:pt>
                <c:pt idx="1">
                  <c:v>0.8400445205516639</c:v>
                </c:pt>
                <c:pt idx="2">
                  <c:v>0.84988960261894941</c:v>
                </c:pt>
                <c:pt idx="3">
                  <c:v>0.87884355456222385</c:v>
                </c:pt>
                <c:pt idx="4">
                  <c:v>0.91098454064052337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5805-497C-A9C2-BEBED536D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61046192"/>
        <c:axId val="-661070672"/>
      </c:lineChart>
      <c:catAx>
        <c:axId val="-66104619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o-RO"/>
          </a:p>
        </c:txPr>
        <c:crossAx val="-661070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6610706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6610461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4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o-RO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/>
              <a:t>Evolutia gradului de incasare principalele impozite locale    (cladiri, teren si auto)</a:t>
            </a:r>
          </a:p>
        </c:rich>
      </c:tx>
      <c:layout>
        <c:manualLayout>
          <c:xMode val="edge"/>
          <c:yMode val="edge"/>
          <c:x val="0.11316117790782002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569389168787816E-2"/>
          <c:y val="0.22040816326530618"/>
          <c:w val="0.87320676165188782"/>
          <c:h val="0.61224489795918413"/>
        </c:manualLayout>
      </c:layout>
      <c:lineChart>
        <c:grouping val="standard"/>
        <c:varyColors val="0"/>
        <c:ser>
          <c:idx val="1"/>
          <c:order val="0"/>
          <c:tx>
            <c:strRef>
              <c:f>'[2 ofelia analiza fiscalitate 2024.xlsx]creante'!$C$88</c:f>
              <c:strCache>
                <c:ptCount val="1"/>
                <c:pt idx="0">
                  <c:v>debite an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3"/>
              <c:layout>
                <c:manualLayout>
                  <c:x val="-1.1968363546859005E-2"/>
                  <c:y val="-5.6154218967964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8C-4BE8-AAFC-CAFCB39C393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ro-R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'[2 ofelia analiza fiscalitate 2024.xlsx]creante'!$D$83:$H$83</c:f>
              <c:numCache>
                <c:formatCode>0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'[2 ofelia analiza fiscalitate 2024.xlsx]creante'!$D$88:$H$88</c:f>
              <c:numCache>
                <c:formatCode>0%</c:formatCode>
                <c:ptCount val="5"/>
                <c:pt idx="0">
                  <c:v>0.91704297120204337</c:v>
                </c:pt>
                <c:pt idx="1">
                  <c:v>0.95639609883272214</c:v>
                </c:pt>
                <c:pt idx="2">
                  <c:v>0.95378121661304505</c:v>
                </c:pt>
                <c:pt idx="3">
                  <c:v>0.96850563504148723</c:v>
                </c:pt>
                <c:pt idx="4">
                  <c:v>0.97091254123447623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8C-4BE8-AAFC-CAFCB39C393F}"/>
            </c:ext>
          </c:extLst>
        </c:ser>
        <c:ser>
          <c:idx val="2"/>
          <c:order val="1"/>
          <c:tx>
            <c:strRef>
              <c:f>'[2 ofelia analiza fiscalitate 2024.xlsx]creante'!$C$89</c:f>
              <c:strCache>
                <c:ptCount val="1"/>
                <c:pt idx="0">
                  <c:v>ramasita</c:v>
                </c:pt>
              </c:strCache>
            </c:strRef>
          </c:tx>
          <c:spPr>
            <a:ln w="25400">
              <a:solidFill>
                <a:srgbClr val="008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8000"/>
                    </a:solidFill>
                    <a:latin typeface="Arial"/>
                    <a:ea typeface="Arial"/>
                    <a:cs typeface="Arial"/>
                  </a:defRPr>
                </a:pPr>
                <a:endParaRPr lang="ro-R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'[2 ofelia analiza fiscalitate 2024.xlsx]creante'!$D$83:$H$83</c:f>
              <c:numCache>
                <c:formatCode>0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'[2 ofelia analiza fiscalitate 2024.xlsx]creante'!$D$89:$H$89</c:f>
              <c:numCache>
                <c:formatCode>0%</c:formatCode>
                <c:ptCount val="5"/>
                <c:pt idx="0">
                  <c:v>0.40766908127791157</c:v>
                </c:pt>
                <c:pt idx="1">
                  <c:v>0.48922531428070565</c:v>
                </c:pt>
                <c:pt idx="2">
                  <c:v>0.48394105551296157</c:v>
                </c:pt>
                <c:pt idx="3">
                  <c:v>0.47389430361282603</c:v>
                </c:pt>
                <c:pt idx="4">
                  <c:v>0.50720932609847547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8C-4BE8-AAFC-CAFCB39C393F}"/>
            </c:ext>
          </c:extLst>
        </c:ser>
        <c:ser>
          <c:idx val="3"/>
          <c:order val="2"/>
          <c:tx>
            <c:strRef>
              <c:f>'[2 ofelia analiza fiscalitate 2024.xlsx]creante'!$C$90</c:f>
              <c:strCache>
                <c:ptCount val="1"/>
                <c:pt idx="0">
                  <c:v>majorari</c:v>
                </c:pt>
              </c:strCache>
            </c:strRef>
          </c:tx>
          <c:spPr>
            <a:ln w="25400">
              <a:solidFill>
                <a:srgbClr val="333399"/>
              </a:solidFill>
              <a:prstDash val="solid"/>
            </a:ln>
          </c:spPr>
          <c:marker>
            <c:symbol val="x"/>
            <c:size val="7"/>
            <c:spPr>
              <a:noFill/>
              <a:ln>
                <a:solidFill>
                  <a:srgbClr val="333399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333399"/>
                    </a:solidFill>
                    <a:latin typeface="Arial"/>
                    <a:ea typeface="Arial"/>
                    <a:cs typeface="Arial"/>
                  </a:defRPr>
                </a:pPr>
                <a:endParaRPr lang="ro-R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'[2 ofelia analiza fiscalitate 2024.xlsx]creante'!$D$83:$H$83</c:f>
              <c:numCache>
                <c:formatCode>0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'[2 ofelia analiza fiscalitate 2024.xlsx]creante'!$D$90:$H$90</c:f>
              <c:numCache>
                <c:formatCode>0%</c:formatCode>
                <c:ptCount val="5"/>
                <c:pt idx="0">
                  <c:v>0.19263868120948197</c:v>
                </c:pt>
                <c:pt idx="1">
                  <c:v>0.21739513810689692</c:v>
                </c:pt>
                <c:pt idx="2">
                  <c:v>0.23971824580235668</c:v>
                </c:pt>
                <c:pt idx="3">
                  <c:v>0.22555090110821027</c:v>
                </c:pt>
                <c:pt idx="4">
                  <c:v>0.29907136589736072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48C-4BE8-AAFC-CAFCB39C3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61053808"/>
        <c:axId val="-661040752"/>
      </c:lineChart>
      <c:catAx>
        <c:axId val="-66105380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o-RO"/>
          </a:p>
        </c:txPr>
        <c:crossAx val="-661040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661040752"/>
        <c:scaling>
          <c:orientation val="minMax"/>
          <c:min val="0.15000000000000002"/>
        </c:scaling>
        <c:delete val="1"/>
        <c:axPos val="l"/>
        <c:numFmt formatCode="0%" sourceLinked="1"/>
        <c:majorTickMark val="out"/>
        <c:minorTickMark val="none"/>
        <c:tickLblPos val="nextTo"/>
        <c:crossAx val="-6610538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942288941417752E-3"/>
          <c:y val="0.32051877790807537"/>
          <c:w val="0.16784553709475147"/>
          <c:h val="0.36210206451602406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o-RO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o-RO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2022
</a:t>
            </a:r>
          </a:p>
        </c:rich>
      </c:tx>
      <c:layout>
        <c:manualLayout>
          <c:xMode val="edge"/>
          <c:yMode val="edge"/>
          <c:x val="0.10979363230250902"/>
          <c:y val="7.8714643117855088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7622348435953703"/>
          <c:y val="0.37038246856697499"/>
          <c:w val="0.42930737214333564"/>
          <c:h val="0.44805441896182191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360-4E88-BDAF-2234F90745D7}"/>
              </c:ext>
            </c:extLst>
          </c:dPt>
          <c:dPt>
            <c:idx val="1"/>
            <c:bubble3D val="0"/>
            <c:explosion val="3"/>
            <c:extLst>
              <c:ext xmlns:c16="http://schemas.microsoft.com/office/drawing/2014/chart" uri="{C3380CC4-5D6E-409C-BE32-E72D297353CC}">
                <c16:uniqueId val="{00000001-7360-4E88-BDAF-2234F90745D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7360-4E88-BDAF-2234F90745D7}"/>
              </c:ext>
            </c:extLst>
          </c:dPt>
          <c:dPt>
            <c:idx val="3"/>
            <c:bubble3D val="0"/>
            <c:explosion val="17"/>
            <c:extLst>
              <c:ext xmlns:c16="http://schemas.microsoft.com/office/drawing/2014/chart" uri="{C3380CC4-5D6E-409C-BE32-E72D297353CC}">
                <c16:uniqueId val="{00000003-7360-4E88-BDAF-2234F90745D7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7360-4E88-BDAF-2234F90745D7}"/>
              </c:ext>
            </c:extLst>
          </c:dPt>
          <c:dLbls>
            <c:dLbl>
              <c:idx val="0"/>
              <c:layout>
                <c:manualLayout>
                  <c:x val="8.0381222838948413E-2"/>
                  <c:y val="-6.576923517748058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60-4E88-BDAF-2234F90745D7}"/>
                </c:ext>
              </c:extLst>
            </c:dLbl>
            <c:dLbl>
              <c:idx val="1"/>
              <c:layout>
                <c:manualLayout>
                  <c:x val="0.11207284540252141"/>
                  <c:y val="9.409649394262398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000000"/>
                      </a:solidFill>
                      <a:latin typeface="Arial Narrow" pitchFamily="34" charset="0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60-4E88-BDAF-2234F90745D7}"/>
                </c:ext>
              </c:extLst>
            </c:dLbl>
            <c:dLbl>
              <c:idx val="2"/>
              <c:layout>
                <c:manualLayout>
                  <c:x val="6.0237296157652422E-2"/>
                  <c:y val="0.2369878164792719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60-4E88-BDAF-2234F90745D7}"/>
                </c:ext>
              </c:extLst>
            </c:dLbl>
            <c:dLbl>
              <c:idx val="3"/>
              <c:layout>
                <c:manualLayout>
                  <c:x val="-2.5096596531990877E-2"/>
                  <c:y val="-3.639010189228529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60-4E88-BDAF-2234F90745D7}"/>
                </c:ext>
              </c:extLst>
            </c:dLbl>
            <c:dLbl>
              <c:idx val="4"/>
              <c:layout>
                <c:manualLayout>
                  <c:x val="-5.5584628672016079E-2"/>
                  <c:y val="1.998908552272549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60-4E88-BDAF-2234F90745D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60-4E88-BDAF-2234F90745D7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 Narrow" pitchFamily="34" charset="0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('modalitati de incasare'!$I$5:$I$8,'modalitati de incasare'!$I$11)</c:f>
              <c:strCache>
                <c:ptCount val="5"/>
                <c:pt idx="0">
                  <c:v>Posta</c:v>
                </c:pt>
                <c:pt idx="1">
                  <c:v>CEC</c:v>
                </c:pt>
                <c:pt idx="2">
                  <c:v>POS</c:v>
                </c:pt>
                <c:pt idx="3">
                  <c:v>On-line</c:v>
                </c:pt>
                <c:pt idx="4">
                  <c:v>Casierie</c:v>
                </c:pt>
              </c:strCache>
            </c:strRef>
          </c:cat>
          <c:val>
            <c:numRef>
              <c:f>('modalitati de incasare'!$Q$5:$Q$8,'modalitati de incasare'!$Q$11)</c:f>
              <c:numCache>
                <c:formatCode>#,##0</c:formatCode>
                <c:ptCount val="5"/>
                <c:pt idx="0">
                  <c:v>4002222.74</c:v>
                </c:pt>
                <c:pt idx="1">
                  <c:v>2693588.28</c:v>
                </c:pt>
                <c:pt idx="2">
                  <c:v>17993865.699999999</c:v>
                </c:pt>
                <c:pt idx="3">
                  <c:v>86378476.25</c:v>
                </c:pt>
                <c:pt idx="4">
                  <c:v>42495064.469999999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360-4E88-BDAF-2234F9074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202</a:t>
            </a:r>
            <a:r>
              <a:rPr lang="ro-RO"/>
              <a:t>3</a:t>
            </a:r>
            <a:r>
              <a:rPr lang="en-US"/>
              <a:t>
</a:t>
            </a:r>
          </a:p>
        </c:rich>
      </c:tx>
      <c:layout>
        <c:manualLayout>
          <c:xMode val="edge"/>
          <c:yMode val="edge"/>
          <c:x val="0.1487107532611055"/>
          <c:y val="4.2710700442313782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7622348435953703"/>
          <c:y val="0.37038246856697499"/>
          <c:w val="0.42930737214333564"/>
          <c:h val="0.44805441896182191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DD6-487C-BF94-C56306985B32}"/>
              </c:ext>
            </c:extLst>
          </c:dPt>
          <c:dPt>
            <c:idx val="1"/>
            <c:bubble3D val="0"/>
            <c:explosion val="3"/>
            <c:extLst>
              <c:ext xmlns:c16="http://schemas.microsoft.com/office/drawing/2014/chart" uri="{C3380CC4-5D6E-409C-BE32-E72D297353CC}">
                <c16:uniqueId val="{00000001-DDD6-487C-BF94-C56306985B3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DDD6-487C-BF94-C56306985B32}"/>
              </c:ext>
            </c:extLst>
          </c:dPt>
          <c:dPt>
            <c:idx val="3"/>
            <c:bubble3D val="0"/>
            <c:explosion val="17"/>
            <c:extLst>
              <c:ext xmlns:c16="http://schemas.microsoft.com/office/drawing/2014/chart" uri="{C3380CC4-5D6E-409C-BE32-E72D297353CC}">
                <c16:uniqueId val="{00000003-DDD6-487C-BF94-C56306985B3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DDD6-487C-BF94-C56306985B32}"/>
              </c:ext>
            </c:extLst>
          </c:dPt>
          <c:dLbls>
            <c:dLbl>
              <c:idx val="0"/>
              <c:layout>
                <c:manualLayout>
                  <c:x val="8.0381222838948413E-2"/>
                  <c:y val="-6.576923517748058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D6-487C-BF94-C56306985B32}"/>
                </c:ext>
              </c:extLst>
            </c:dLbl>
            <c:dLbl>
              <c:idx val="1"/>
              <c:layout>
                <c:manualLayout>
                  <c:x val="0.11207284540252141"/>
                  <c:y val="9.409649394262398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000000"/>
                      </a:solidFill>
                      <a:latin typeface="Arial Narrow" pitchFamily="34" charset="0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D6-487C-BF94-C56306985B32}"/>
                </c:ext>
              </c:extLst>
            </c:dLbl>
            <c:dLbl>
              <c:idx val="2"/>
              <c:layout>
                <c:manualLayout>
                  <c:x val="6.0237296157652422E-2"/>
                  <c:y val="0.2369878164792719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D6-487C-BF94-C56306985B32}"/>
                </c:ext>
              </c:extLst>
            </c:dLbl>
            <c:dLbl>
              <c:idx val="3"/>
              <c:layout>
                <c:manualLayout>
                  <c:x val="-2.5096596531990877E-2"/>
                  <c:y val="-3.639010189228529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D6-487C-BF94-C56306985B32}"/>
                </c:ext>
              </c:extLst>
            </c:dLbl>
            <c:dLbl>
              <c:idx val="4"/>
              <c:layout>
                <c:manualLayout>
                  <c:x val="-4.8010774968918403E-2"/>
                  <c:y val="-2.7573803683704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D6-487C-BF94-C56306985B3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D6-487C-BF94-C56306985B32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 Narrow" pitchFamily="34" charset="0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('modalitati de incasare'!$I$5:$I$8,'modalitati de incasare'!$I$11)</c:f>
              <c:strCache>
                <c:ptCount val="5"/>
                <c:pt idx="0">
                  <c:v>Posta</c:v>
                </c:pt>
                <c:pt idx="1">
                  <c:v>CEC</c:v>
                </c:pt>
                <c:pt idx="2">
                  <c:v>POS</c:v>
                </c:pt>
                <c:pt idx="3">
                  <c:v>On-line</c:v>
                </c:pt>
                <c:pt idx="4">
                  <c:v>Casierie</c:v>
                </c:pt>
              </c:strCache>
            </c:strRef>
          </c:cat>
          <c:val>
            <c:numRef>
              <c:f>('modalitati de incasare'!$Q$5:$Q$8,'modalitati de incasare'!$Q$11)</c:f>
              <c:numCache>
                <c:formatCode>#,##0</c:formatCode>
                <c:ptCount val="5"/>
                <c:pt idx="0">
                  <c:v>3634818.85</c:v>
                </c:pt>
                <c:pt idx="1">
                  <c:v>2329153.9099999997</c:v>
                </c:pt>
                <c:pt idx="2">
                  <c:v>19997162.369999997</c:v>
                </c:pt>
                <c:pt idx="3">
                  <c:v>95455023.639999986</c:v>
                </c:pt>
                <c:pt idx="4">
                  <c:v>40835490.359999999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D6-487C-BF94-C56306985B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202</a:t>
            </a:r>
            <a:r>
              <a:rPr lang="ro-RO"/>
              <a:t>4</a:t>
            </a:r>
            <a:r>
              <a:rPr lang="en-US"/>
              <a:t>
</a:t>
            </a:r>
          </a:p>
        </c:rich>
      </c:tx>
      <c:layout>
        <c:manualLayout>
          <c:xMode val="edge"/>
          <c:yMode val="edge"/>
          <c:x val="0.15355028897249912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7622348435953703"/>
          <c:y val="0.37038246856697499"/>
          <c:w val="0.42930737214333564"/>
          <c:h val="0.44805441896182191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363-4A36-BAAE-F64B42151D2B}"/>
              </c:ext>
            </c:extLst>
          </c:dPt>
          <c:dPt>
            <c:idx val="1"/>
            <c:bubble3D val="0"/>
            <c:explosion val="3"/>
            <c:extLst>
              <c:ext xmlns:c16="http://schemas.microsoft.com/office/drawing/2014/chart" uri="{C3380CC4-5D6E-409C-BE32-E72D297353CC}">
                <c16:uniqueId val="{00000001-7363-4A36-BAAE-F64B42151D2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7363-4A36-BAAE-F64B42151D2B}"/>
              </c:ext>
            </c:extLst>
          </c:dPt>
          <c:dPt>
            <c:idx val="3"/>
            <c:bubble3D val="0"/>
            <c:explosion val="17"/>
            <c:extLst>
              <c:ext xmlns:c16="http://schemas.microsoft.com/office/drawing/2014/chart" uri="{C3380CC4-5D6E-409C-BE32-E72D297353CC}">
                <c16:uniqueId val="{00000003-7363-4A36-BAAE-F64B42151D2B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7363-4A36-BAAE-F64B42151D2B}"/>
              </c:ext>
            </c:extLst>
          </c:dPt>
          <c:dLbls>
            <c:dLbl>
              <c:idx val="0"/>
              <c:layout>
                <c:manualLayout>
                  <c:x val="8.0381222838948413E-2"/>
                  <c:y val="-6.576923517748058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63-4A36-BAAE-F64B42151D2B}"/>
                </c:ext>
              </c:extLst>
            </c:dLbl>
            <c:dLbl>
              <c:idx val="1"/>
              <c:layout>
                <c:manualLayout>
                  <c:x val="0.11207284540252141"/>
                  <c:y val="9.409649394262398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000000"/>
                      </a:solidFill>
                      <a:latin typeface="Arial Narrow" pitchFamily="34" charset="0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63-4A36-BAAE-F64B42151D2B}"/>
                </c:ext>
              </c:extLst>
            </c:dLbl>
            <c:dLbl>
              <c:idx val="2"/>
              <c:layout>
                <c:manualLayout>
                  <c:x val="6.0237296157652422E-2"/>
                  <c:y val="0.2369878164792719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63-4A36-BAAE-F64B42151D2B}"/>
                </c:ext>
              </c:extLst>
            </c:dLbl>
            <c:dLbl>
              <c:idx val="3"/>
              <c:layout>
                <c:manualLayout>
                  <c:x val="-2.5096596531990877E-2"/>
                  <c:y val="-3.639010189228529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63-4A36-BAAE-F64B42151D2B}"/>
                </c:ext>
              </c:extLst>
            </c:dLbl>
            <c:dLbl>
              <c:idx val="4"/>
              <c:layout>
                <c:manualLayout>
                  <c:x val="-6.5295372561188475E-2"/>
                  <c:y val="-3.506140583839965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63-4A36-BAAE-F64B42151D2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63-4A36-BAAE-F64B42151D2B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 Narrow" pitchFamily="34" charset="0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'[2 ofelia analiza fiscalitate 2024.xlsx]modalitati de incasare'!$I$5:$I$8,'[2 ofelia analiza fiscalitate 2024.xlsx]modalitati de incasare'!$I$11</c:f>
              <c:strCache>
                <c:ptCount val="5"/>
                <c:pt idx="0">
                  <c:v>Posta</c:v>
                </c:pt>
                <c:pt idx="1">
                  <c:v>CEC</c:v>
                </c:pt>
                <c:pt idx="2">
                  <c:v>POS</c:v>
                </c:pt>
                <c:pt idx="3">
                  <c:v>On-line</c:v>
                </c:pt>
                <c:pt idx="4">
                  <c:v>Casierie</c:v>
                </c:pt>
              </c:strCache>
            </c:strRef>
          </c:cat>
          <c:val>
            <c:numRef>
              <c:f>'[2 ofelia analiza fiscalitate 2024.xlsx]modalitati de incasare'!$Q$5:$Q$8,'[2 ofelia analiza fiscalitate 2024.xlsx]modalitati de incasare'!$Q$11</c:f>
              <c:numCache>
                <c:formatCode>#,##0</c:formatCode>
                <c:ptCount val="5"/>
                <c:pt idx="0">
                  <c:v>3785227.51</c:v>
                </c:pt>
                <c:pt idx="1">
                  <c:v>631058.49</c:v>
                </c:pt>
                <c:pt idx="2">
                  <c:v>24268306.41</c:v>
                </c:pt>
                <c:pt idx="3">
                  <c:v>111606934.78000002</c:v>
                </c:pt>
                <c:pt idx="4">
                  <c:v>38119564.159999996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363-4A36-BAAE-F64B42151D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Evoluția sumelor plătite online</a:t>
            </a:r>
          </a:p>
        </c:rich>
      </c:tx>
      <c:layout>
        <c:manualLayout>
          <c:xMode val="edge"/>
          <c:yMode val="edge"/>
          <c:x val="2.1263361184751469E-2"/>
          <c:y val="1.39887535561632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title>
    <c:autoTitleDeleted val="0"/>
    <c:plotArea>
      <c:layout>
        <c:manualLayout>
          <c:layoutTarget val="inner"/>
          <c:xMode val="edge"/>
          <c:yMode val="edge"/>
          <c:x val="2.9713668287412211E-2"/>
          <c:y val="9.5988612836438919E-2"/>
          <c:w val="0.84873041599135601"/>
          <c:h val="0.8755434782608695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 ofelia analiza fiscalitate 2024.xlsx]plăți online'!$C$25:$C$40</c:f>
              <c:numCache>
                <c:formatCode>General</c:formatCode>
                <c:ptCount val="16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2012</c:v>
                </c:pt>
                <c:pt idx="13">
                  <c:v>2011</c:v>
                </c:pt>
                <c:pt idx="14">
                  <c:v>2010</c:v>
                </c:pt>
                <c:pt idx="15">
                  <c:v>2009</c:v>
                </c:pt>
              </c:numCache>
            </c:numRef>
          </c:cat>
          <c:val>
            <c:numRef>
              <c:f>'[2 ofelia analiza fiscalitate 2024.xlsx]plăți online'!$D$25:$D$40</c:f>
              <c:numCache>
                <c:formatCode>#,##0</c:formatCode>
                <c:ptCount val="16"/>
                <c:pt idx="0">
                  <c:v>111606934.78</c:v>
                </c:pt>
                <c:pt idx="1">
                  <c:v>95455023.639999986</c:v>
                </c:pt>
                <c:pt idx="2">
                  <c:v>86378476.25</c:v>
                </c:pt>
                <c:pt idx="3">
                  <c:v>71821427.579999998</c:v>
                </c:pt>
                <c:pt idx="4">
                  <c:v>59687819.260000005</c:v>
                </c:pt>
                <c:pt idx="5">
                  <c:v>35355488.420000002</c:v>
                </c:pt>
                <c:pt idx="6">
                  <c:v>12813069.380000001</c:v>
                </c:pt>
                <c:pt idx="7">
                  <c:v>7386819.1699999999</c:v>
                </c:pt>
                <c:pt idx="8">
                  <c:v>4540407.67</c:v>
                </c:pt>
                <c:pt idx="9">
                  <c:v>3044872.4</c:v>
                </c:pt>
                <c:pt idx="10">
                  <c:v>2276095.1</c:v>
                </c:pt>
                <c:pt idx="11">
                  <c:v>1920512.67</c:v>
                </c:pt>
                <c:pt idx="12">
                  <c:v>1458836.1099999999</c:v>
                </c:pt>
                <c:pt idx="13">
                  <c:v>981304.9</c:v>
                </c:pt>
                <c:pt idx="14">
                  <c:v>664101.35</c:v>
                </c:pt>
                <c:pt idx="15">
                  <c:v>8920.41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1C-4D4F-9DE5-1632386C23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661057616"/>
        <c:axId val="-661052176"/>
      </c:barChart>
      <c:catAx>
        <c:axId val="-661057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661052176"/>
        <c:crosses val="autoZero"/>
        <c:auto val="1"/>
        <c:lblAlgn val="ctr"/>
        <c:lblOffset val="100"/>
        <c:noMultiLvlLbl val="0"/>
      </c:catAx>
      <c:valAx>
        <c:axId val="-661052176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66105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986301369863015E-2"/>
          <c:y val="2.7989174042390347E-2"/>
          <c:w val="0.98287671232876717"/>
          <c:h val="0.7824149940130108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1A1-452F-99B4-D3AD3CAD536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1A1-452F-99B4-D3AD3CAD5365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1A1-452F-99B4-D3AD3CAD5365}"/>
              </c:ext>
            </c:extLst>
          </c:dPt>
          <c:dLbls>
            <c:spPr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 Narrow" panose="020B0606020202030204" pitchFamily="34" charset="0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(VEN!$Y$5,VEN!$AB$5,VEN!$AE$5,VEN!$AF$5,VEN!$AG$5,VEN!$AH$5)</c:f>
              <c:strCache>
                <c:ptCount val="6"/>
                <c:pt idx="0">
                  <c:v>exec 2021</c:v>
                </c:pt>
                <c:pt idx="1">
                  <c:v>exec.2022</c:v>
                </c:pt>
                <c:pt idx="2">
                  <c:v>exec.2023</c:v>
                </c:pt>
                <c:pt idx="3">
                  <c:v>buget initial 2024</c:v>
                </c:pt>
                <c:pt idx="4">
                  <c:v>Buget final 2024</c:v>
                </c:pt>
                <c:pt idx="5">
                  <c:v>exec.2024</c:v>
                </c:pt>
              </c:strCache>
            </c:strRef>
          </c:cat>
          <c:val>
            <c:numRef>
              <c:f>(VEN!$Y$12,VEN!$AB$12,VEN!$AE$12,VEN!$AF$12,VEN!$AG$12,VEN!$AH$12)</c:f>
              <c:numCache>
                <c:formatCode>#,##0</c:formatCode>
                <c:ptCount val="6"/>
                <c:pt idx="0">
                  <c:v>884781687.75</c:v>
                </c:pt>
                <c:pt idx="1">
                  <c:v>938433624.57999992</c:v>
                </c:pt>
                <c:pt idx="2">
                  <c:v>1469805319</c:v>
                </c:pt>
                <c:pt idx="3">
                  <c:v>1953282350</c:v>
                </c:pt>
                <c:pt idx="4">
                  <c:v>2071816500</c:v>
                </c:pt>
                <c:pt idx="5">
                  <c:v>1361029418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1A1-452F-99B4-D3AD3CAD5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1118110912"/>
        <c:axId val="-1118120704"/>
      </c:barChart>
      <c:catAx>
        <c:axId val="-111811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o-RO"/>
          </a:p>
        </c:txPr>
        <c:crossAx val="-1118120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118120704"/>
        <c:scaling>
          <c:orientation val="minMax"/>
          <c:min val="300000000"/>
        </c:scaling>
        <c:delete val="1"/>
        <c:axPos val="l"/>
        <c:numFmt formatCode="#,##0" sourceLinked="1"/>
        <c:majorTickMark val="out"/>
        <c:minorTickMark val="none"/>
        <c:tickLblPos val="nextTo"/>
        <c:crossAx val="-11181109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%plăți</a:t>
            </a:r>
            <a:r>
              <a:rPr lang="ro-RO" baseline="0"/>
              <a:t> online în total (fără Trezo)</a:t>
            </a:r>
            <a:endParaRPr lang="ro-R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title>
    <c:autoTitleDeleted val="0"/>
    <c:plotArea>
      <c:layout>
        <c:manualLayout>
          <c:layoutTarget val="inner"/>
          <c:xMode val="edge"/>
          <c:yMode val="edge"/>
          <c:x val="1.8832391713747645E-2"/>
          <c:y val="0.19562236286919832"/>
          <c:w val="0.96233521657250487"/>
          <c:h val="0.682023904448652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ro-R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 ofelia analiza fiscalitate 2024.xlsx]plăți online'!$C$1:$Q$1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'[2 ofelia analiza fiscalitate 2024.xlsx]plăți online'!$C$10:$Q$10</c:f>
              <c:numCache>
                <c:formatCode>0.0%</c:formatCode>
                <c:ptCount val="15"/>
                <c:pt idx="0">
                  <c:v>1.5286140290575324E-2</c:v>
                </c:pt>
                <c:pt idx="1">
                  <c:v>2.1581758249824896E-2</c:v>
                </c:pt>
                <c:pt idx="2">
                  <c:v>3.1113803425969942E-2</c:v>
                </c:pt>
                <c:pt idx="3">
                  <c:v>3.7656243967939165E-2</c:v>
                </c:pt>
                <c:pt idx="4">
                  <c:v>4.5471434219154568E-2</c:v>
                </c:pt>
                <c:pt idx="5">
                  <c:v>5.5516101320513746E-2</c:v>
                </c:pt>
                <c:pt idx="6">
                  <c:v>5.9319046359926325E-2</c:v>
                </c:pt>
                <c:pt idx="7">
                  <c:v>9.0719613673549193E-2</c:v>
                </c:pt>
                <c:pt idx="8">
                  <c:v>0.14007412646339484</c:v>
                </c:pt>
                <c:pt idx="9">
                  <c:v>0.31956466531659994</c:v>
                </c:pt>
                <c:pt idx="10">
                  <c:v>0.49645952813685423</c:v>
                </c:pt>
                <c:pt idx="11">
                  <c:v>0.51738029262114449</c:v>
                </c:pt>
                <c:pt idx="12">
                  <c:v>0.56249457187721164</c:v>
                </c:pt>
                <c:pt idx="13">
                  <c:v>0.58831465906099456</c:v>
                </c:pt>
                <c:pt idx="14">
                  <c:v>0.62556051832592474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98-4A59-9747-250322225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61053264"/>
        <c:axId val="-661055984"/>
      </c:lineChart>
      <c:catAx>
        <c:axId val="-66105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ro-RO"/>
          </a:p>
        </c:txPr>
        <c:crossAx val="-661055984"/>
        <c:crosses val="autoZero"/>
        <c:auto val="1"/>
        <c:lblAlgn val="ctr"/>
        <c:lblOffset val="100"/>
        <c:noMultiLvlLbl val="0"/>
      </c:catAx>
      <c:valAx>
        <c:axId val="-66105598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-66105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000" b="0" i="0" u="none" strike="noStrike" baseline="0" dirty="0" err="1">
                <a:solidFill>
                  <a:srgbClr val="333333"/>
                </a:solidFill>
                <a:latin typeface="Calibri"/>
                <a:cs typeface="Calibri"/>
              </a:rPr>
              <a:t>Sumele</a:t>
            </a:r>
            <a:r>
              <a:rPr lang="en-US" sz="2000" b="0" i="0" u="none" strike="noStrike" baseline="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lang="en-US" sz="2000" b="0" i="0" u="none" strike="noStrike" baseline="0" dirty="0" err="1">
                <a:solidFill>
                  <a:srgbClr val="333333"/>
                </a:solidFill>
                <a:latin typeface="Calibri"/>
                <a:cs typeface="Calibri"/>
              </a:rPr>
              <a:t>suplimentare</a:t>
            </a:r>
            <a:r>
              <a:rPr lang="en-US" sz="2000" b="0" i="0" u="none" strike="noStrike" baseline="0" dirty="0">
                <a:solidFill>
                  <a:srgbClr val="333333"/>
                </a:solidFill>
                <a:latin typeface="Calibri"/>
                <a:cs typeface="Calibri"/>
              </a:rPr>
              <a:t> din </a:t>
            </a:r>
            <a:r>
              <a:rPr lang="en-US" sz="2000" b="0" i="0" u="none" strike="noStrike" baseline="0" dirty="0" err="1">
                <a:solidFill>
                  <a:srgbClr val="333333"/>
                </a:solidFill>
                <a:latin typeface="Calibri"/>
                <a:cs typeface="Calibri"/>
              </a:rPr>
              <a:t>activitatea</a:t>
            </a:r>
            <a:r>
              <a:rPr lang="en-US" sz="2000" b="0" i="0" u="none" strike="noStrike" baseline="0" dirty="0">
                <a:solidFill>
                  <a:srgbClr val="333333"/>
                </a:solidFill>
                <a:latin typeface="Calibri"/>
                <a:cs typeface="Calibri"/>
              </a:rPr>
              <a:t> de </a:t>
            </a:r>
          </a:p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000" b="0" i="0" u="none" strike="noStrike" baseline="0" dirty="0" err="1">
                <a:solidFill>
                  <a:srgbClr val="333333"/>
                </a:solidFill>
                <a:latin typeface="Calibri"/>
                <a:cs typeface="Calibri"/>
              </a:rPr>
              <a:t>inspecție</a:t>
            </a:r>
            <a:r>
              <a:rPr lang="en-US" sz="2000" b="0" i="0" u="none" strike="noStrike" baseline="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lang="en-US" sz="2000" b="0" i="0" u="none" strike="noStrike" baseline="0" dirty="0" err="1">
                <a:solidFill>
                  <a:srgbClr val="333333"/>
                </a:solidFill>
                <a:latin typeface="Calibri"/>
                <a:cs typeface="Calibri"/>
              </a:rPr>
              <a:t>fiscală</a:t>
            </a:r>
            <a:r>
              <a:rPr lang="ro-RO" sz="2000" b="0" i="0" u="none" strike="noStrike" baseline="0" dirty="0">
                <a:solidFill>
                  <a:srgbClr val="333333"/>
                </a:solidFill>
                <a:latin typeface="Calibri"/>
                <a:cs typeface="Calibri"/>
              </a:rPr>
              <a:t> persoane juridice</a:t>
            </a:r>
            <a:endParaRPr lang="en-US" sz="2000" b="0" i="0" u="none" strike="noStrike" baseline="0" dirty="0">
              <a:solidFill>
                <a:srgbClr val="333333"/>
              </a:solidFill>
              <a:latin typeface="Calibri"/>
              <a:cs typeface="Calibri"/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903362039357358E-2"/>
          <c:y val="0.29554714295598539"/>
          <c:w val="0.9487752237755418"/>
          <c:h val="0.461539373931264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'insp si exec'!$D$3</c:f>
              <c:strCache>
                <c:ptCount val="1"/>
                <c:pt idx="0">
                  <c:v>valoare debite constatate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dLbl>
              <c:idx val="2"/>
              <c:layout>
                <c:manualLayout>
                  <c:x val="-1.2304511137358821E-2"/>
                  <c:y val="-3.0123589735683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E9-4032-8CC1-459E3E83F19D}"/>
                </c:ext>
              </c:extLst>
            </c:dLbl>
            <c:dLbl>
              <c:idx val="3"/>
              <c:layout>
                <c:manualLayout>
                  <c:x val="-8.2030074249058813E-3"/>
                  <c:y val="-3.3889038452643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E9-4032-8CC1-459E3E83F19D}"/>
                </c:ext>
              </c:extLst>
            </c:dLbl>
            <c:dLbl>
              <c:idx val="4"/>
              <c:layout>
                <c:manualLayout>
                  <c:x val="-2.05075185622647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E9-4032-8CC1-459E3E83F19D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'insp si exec'!$A$5:$A$9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'insp si exec'!$D$5:$D$9</c:f>
              <c:numCache>
                <c:formatCode>#,##0</c:formatCode>
                <c:ptCount val="5"/>
                <c:pt idx="0">
                  <c:v>364814</c:v>
                </c:pt>
                <c:pt idx="1">
                  <c:v>405033</c:v>
                </c:pt>
                <c:pt idx="2">
                  <c:v>498275</c:v>
                </c:pt>
                <c:pt idx="3">
                  <c:v>410269</c:v>
                </c:pt>
                <c:pt idx="4">
                  <c:v>229768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E9-4032-8CC1-459E3E83F19D}"/>
            </c:ext>
          </c:extLst>
        </c:ser>
        <c:ser>
          <c:idx val="1"/>
          <c:order val="1"/>
          <c:tx>
            <c:strRef>
              <c:f>'insp si exec'!$E$3</c:f>
              <c:strCache>
                <c:ptCount val="1"/>
                <c:pt idx="0">
                  <c:v>sume incasate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dLbl>
              <c:idx val="2"/>
              <c:layout>
                <c:manualLayout>
                  <c:x val="2.1874686466415681E-2"/>
                  <c:y val="-7.53089743392085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E9-4032-8CC1-459E3E83F19D}"/>
                </c:ext>
              </c:extLst>
            </c:dLbl>
            <c:dLbl>
              <c:idx val="4"/>
              <c:layout>
                <c:manualLayout>
                  <c:x val="1.5038846945660682E-2"/>
                  <c:y val="-7.5308974339208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E9-4032-8CC1-459E3E83F19D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'insp si exec'!$A$5:$A$9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'insp si exec'!$E$5:$E$9</c:f>
              <c:numCache>
                <c:formatCode>#,##0</c:formatCode>
                <c:ptCount val="5"/>
                <c:pt idx="0">
                  <c:v>549501</c:v>
                </c:pt>
                <c:pt idx="1">
                  <c:v>343309</c:v>
                </c:pt>
                <c:pt idx="2">
                  <c:v>472827</c:v>
                </c:pt>
                <c:pt idx="3">
                  <c:v>398911</c:v>
                </c:pt>
                <c:pt idx="4">
                  <c:v>220013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E9-4032-8CC1-459E3E83F19D}"/>
            </c:ext>
          </c:extLst>
        </c:ser>
        <c:ser>
          <c:idx val="2"/>
          <c:order val="2"/>
          <c:tx>
            <c:strRef>
              <c:f>'insp si exec'!$F$3</c:f>
              <c:strCache>
                <c:ptCount val="1"/>
                <c:pt idx="0">
                  <c:v>valoare contestatii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dLbls>
            <c:dLbl>
              <c:idx val="4"/>
              <c:layout>
                <c:manualLayout>
                  <c:x val="1.9140350658113623E-2"/>
                  <c:y val="3.765448716960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E9-4032-8CC1-459E3E83F19D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'insp si exec'!$A$5:$A$9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'insp si exec'!$F$5:$F$9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4">
                  <c:v>100831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E9-4032-8CC1-459E3E83F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661048912"/>
        <c:axId val="-661058704"/>
      </c:barChart>
      <c:catAx>
        <c:axId val="-66104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o-RO"/>
          </a:p>
        </c:txPr>
        <c:crossAx val="-661058704"/>
        <c:crosses val="autoZero"/>
        <c:auto val="1"/>
        <c:lblAlgn val="ctr"/>
        <c:lblOffset val="100"/>
        <c:noMultiLvlLbl val="0"/>
      </c:catAx>
      <c:valAx>
        <c:axId val="-66105870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-6610489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262638617895E-2"/>
          <c:y val="0.88664142886795627"/>
          <c:w val="0.89697146656302584"/>
          <c:h val="7.28746379891470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o-R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/>
              <a:t>Încasari din activitatea de executare</a:t>
            </a:r>
          </a:p>
        </c:rich>
      </c:tx>
      <c:layout>
        <c:manualLayout>
          <c:xMode val="edge"/>
          <c:yMode val="edge"/>
          <c:x val="0.27227490757934941"/>
          <c:y val="2.243086889885724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6925594974785452E-2"/>
          <c:y val="0.260280701754386"/>
          <c:w val="0.89187590315255527"/>
          <c:h val="0.576924437076944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'insp si exec'!$B$11</c:f>
              <c:strCache>
                <c:ptCount val="1"/>
                <c:pt idx="0">
                  <c:v>incasari din executarea silita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3.7453183520598909E-3"/>
                  <c:y val="-3.216337113605050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A9-488C-90AA-7358D8AFAF68}"/>
                </c:ext>
              </c:extLst>
            </c:dLbl>
            <c:dLbl>
              <c:idx val="2"/>
              <c:layout>
                <c:manualLayout>
                  <c:x val="-1.4981273408239701E-2"/>
                  <c:y val="-6.77506775067753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A9-488C-90AA-7358D8AFAF68}"/>
                </c:ext>
              </c:extLst>
            </c:dLbl>
            <c:dLbl>
              <c:idx val="3"/>
              <c:layout>
                <c:manualLayout>
                  <c:x val="3.745318352059856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A9-488C-90AA-7358D8AFAF68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'insp si exec'!$A$12:$A$16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'insp si exec'!$B$12:$B$16</c:f>
              <c:numCache>
                <c:formatCode>#,##0</c:formatCode>
                <c:ptCount val="5"/>
                <c:pt idx="0">
                  <c:v>22899246</c:v>
                </c:pt>
                <c:pt idx="1">
                  <c:v>10384792</c:v>
                </c:pt>
                <c:pt idx="2">
                  <c:v>22240691</c:v>
                </c:pt>
                <c:pt idx="3">
                  <c:v>19040711</c:v>
                </c:pt>
                <c:pt idx="4">
                  <c:v>22747038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A9-488C-90AA-7358D8AFA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661068496"/>
        <c:axId val="-661040208"/>
      </c:barChart>
      <c:catAx>
        <c:axId val="-66106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o-RO"/>
          </a:p>
        </c:txPr>
        <c:crossAx val="-661040208"/>
        <c:crosses val="autoZero"/>
        <c:auto val="1"/>
        <c:lblAlgn val="ctr"/>
        <c:lblOffset val="100"/>
        <c:noMultiLvlLbl val="0"/>
      </c:catAx>
      <c:valAx>
        <c:axId val="-661040208"/>
        <c:scaling>
          <c:orientation val="minMax"/>
          <c:min val="5000000"/>
        </c:scaling>
        <c:delete val="1"/>
        <c:axPos val="l"/>
        <c:numFmt formatCode="#,##0" sourceLinked="1"/>
        <c:majorTickMark val="out"/>
        <c:minorTickMark val="none"/>
        <c:tickLblPos val="nextTo"/>
        <c:crossAx val="-661068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/>
              <a:t>Popriri, sechestre și dosare de insolvabilitate</a:t>
            </a:r>
          </a:p>
        </c:rich>
      </c:tx>
      <c:layout>
        <c:manualLayout>
          <c:xMode val="edge"/>
          <c:yMode val="edge"/>
          <c:x val="0.21862463784871047"/>
          <c:y val="2.336446162533118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5171884050160362E-2"/>
          <c:y val="0.15048568822481867"/>
          <c:w val="0.92965627498001602"/>
          <c:h val="0.6023969788586552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'insp si exec'!$D$11</c:f>
              <c:strCache>
                <c:ptCount val="1"/>
                <c:pt idx="0">
                  <c:v>popriri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dLbls>
            <c:dLbl>
              <c:idx val="4"/>
              <c:layout>
                <c:manualLayout>
                  <c:x val="-4.9211143507282232E-3"/>
                  <c:y val="-4.62961117202121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ED-4A48-B3F2-060E2DB01C76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'insp si exec'!$A$13:$A$16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'insp si exec'!$D$13:$D$16</c:f>
              <c:numCache>
                <c:formatCode>#,##0</c:formatCode>
                <c:ptCount val="4"/>
                <c:pt idx="0">
                  <c:v>5063</c:v>
                </c:pt>
                <c:pt idx="1">
                  <c:v>6137</c:v>
                </c:pt>
                <c:pt idx="2">
                  <c:v>6631</c:v>
                </c:pt>
                <c:pt idx="3">
                  <c:v>6719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ED-4A48-B3F2-060E2DB01C76}"/>
            </c:ext>
          </c:extLst>
        </c:ser>
        <c:ser>
          <c:idx val="0"/>
          <c:order val="1"/>
          <c:tx>
            <c:strRef>
              <c:f>'insp si exec'!$E$11</c:f>
              <c:strCache>
                <c:ptCount val="1"/>
                <c:pt idx="0">
                  <c:v>nr sechestre instituite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1.1825572801182557E-2"/>
                  <c:y val="-2.1733224667210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ED-4A48-B3F2-060E2DB01C76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'insp si exec'!$A$13:$A$16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'insp si exec'!$E$13:$E$16</c:f>
              <c:numCache>
                <c:formatCode>#,##0</c:formatCode>
                <c:ptCount val="4"/>
                <c:pt idx="0">
                  <c:v>233</c:v>
                </c:pt>
                <c:pt idx="1">
                  <c:v>1086</c:v>
                </c:pt>
                <c:pt idx="2">
                  <c:v>995</c:v>
                </c:pt>
                <c:pt idx="3">
                  <c:v>1951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ED-4A48-B3F2-060E2DB01C76}"/>
            </c:ext>
          </c:extLst>
        </c:ser>
        <c:ser>
          <c:idx val="3"/>
          <c:order val="2"/>
          <c:tx>
            <c:strRef>
              <c:f>'insp si exec'!$F$11</c:f>
              <c:strCache>
                <c:ptCount val="1"/>
                <c:pt idx="0">
                  <c:v>dosare de insolvabilitate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73835920177380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ED-4A48-B3F2-060E2DB01C76}"/>
                </c:ext>
              </c:extLst>
            </c:dLbl>
            <c:dLbl>
              <c:idx val="1"/>
              <c:layout>
                <c:manualLayout>
                  <c:x val="8.869179600886918E-3"/>
                  <c:y val="-1.0313992431813665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ED-4A48-B3F2-060E2DB01C76}"/>
                </c:ext>
              </c:extLst>
            </c:dLbl>
            <c:dLbl>
              <c:idx val="3"/>
              <c:layout>
                <c:manualLayout>
                  <c:x val="1.77383592017739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ED-4A48-B3F2-060E2DB01C76}"/>
                </c:ext>
              </c:extLst>
            </c:dLbl>
            <c:dLbl>
              <c:idx val="4"/>
              <c:layout>
                <c:manualLayout>
                  <c:x val="-1.0839983176673342E-16"/>
                  <c:y val="-1.68776371308016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ED-4A48-B3F2-060E2DB01C76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'insp si exec'!$A$13:$A$16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'insp si exec'!$F$13:$F$16</c:f>
              <c:numCache>
                <c:formatCode>#,##0</c:formatCode>
                <c:ptCount val="4"/>
                <c:pt idx="0">
                  <c:v>1895</c:v>
                </c:pt>
                <c:pt idx="1">
                  <c:v>655</c:v>
                </c:pt>
                <c:pt idx="2">
                  <c:v>1121</c:v>
                </c:pt>
                <c:pt idx="3">
                  <c:v>1057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ED-4A48-B3F2-060E2DB01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661069040"/>
        <c:axId val="-661039120"/>
      </c:barChart>
      <c:catAx>
        <c:axId val="-66106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o-RO"/>
          </a:p>
        </c:txPr>
        <c:crossAx val="-661039120"/>
        <c:crosses val="autoZero"/>
        <c:auto val="1"/>
        <c:lblAlgn val="ctr"/>
        <c:lblOffset val="100"/>
        <c:noMultiLvlLbl val="0"/>
      </c:catAx>
      <c:valAx>
        <c:axId val="-66103912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-6610690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0258684405025872E-2"/>
          <c:y val="0.8607630404595219"/>
          <c:w val="0.89209257933667385"/>
          <c:h val="0.101266240054061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o-R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gency FB"/>
                <a:ea typeface="Agency FB"/>
                <a:cs typeface="Agency FB"/>
              </a:defRPr>
            </a:pPr>
            <a:r>
              <a:rPr lang="ro-RO"/>
              <a:t>Executie venituri proprii 2023</a:t>
            </a:r>
          </a:p>
        </c:rich>
      </c:tx>
      <c:layout>
        <c:manualLayout>
          <c:xMode val="edge"/>
          <c:yMode val="edge"/>
          <c:x val="2.1314988240231838E-2"/>
          <c:y val="2.547302855799741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6505123816044734"/>
          <c:y val="0.24396461058864208"/>
          <c:w val="0.42550427935638491"/>
          <c:h val="0.67706000017431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4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gency FB"/>
                <a:ea typeface="Agency FB"/>
                <a:cs typeface="Agency FB"/>
              </a:defRPr>
            </a:pPr>
            <a:r>
              <a:rPr lang="en-US"/>
              <a:t>Executie 2024</a:t>
            </a:r>
          </a:p>
        </c:rich>
      </c:tx>
      <c:layout>
        <c:manualLayout>
          <c:xMode val="edge"/>
          <c:yMode val="edge"/>
          <c:x val="3.6147550521702029E-2"/>
          <c:y val="3.258079680338465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3896421380091534"/>
          <c:y val="0.20245508435014109"/>
          <c:w val="0.47181630840728178"/>
          <c:h val="0.70424268124286959"/>
        </c:manualLayout>
      </c:layout>
      <c:pieChart>
        <c:varyColors val="1"/>
        <c:ser>
          <c:idx val="0"/>
          <c:order val="0"/>
          <c:tx>
            <c:strRef>
              <c:f>VEN!$AH$5</c:f>
              <c:strCache>
                <c:ptCount val="1"/>
                <c:pt idx="0">
                  <c:v>exec.2024</c:v>
                </c:pt>
              </c:strCache>
            </c:strRef>
          </c:tx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B6F-49F3-8107-B455673D6CE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4B6F-49F3-8107-B455673D6CE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4B6F-49F3-8107-B455673D6CE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4B6F-49F3-8107-B455673D6CE2}"/>
              </c:ext>
            </c:extLst>
          </c:dPt>
          <c:dLbls>
            <c:dLbl>
              <c:idx val="0"/>
              <c:layout>
                <c:manualLayout>
                  <c:x val="3.8815147993012923E-2"/>
                  <c:y val="-8.239458231426112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6F-49F3-8107-B455673D6CE2}"/>
                </c:ext>
              </c:extLst>
            </c:dLbl>
            <c:dLbl>
              <c:idx val="1"/>
              <c:layout>
                <c:manualLayout>
                  <c:x val="-5.6524563993489575E-2"/>
                  <c:y val="-2.252974213367536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6F-49F3-8107-B455673D6CE2}"/>
                </c:ext>
              </c:extLst>
            </c:dLbl>
            <c:dLbl>
              <c:idx val="2"/>
              <c:layout>
                <c:manualLayout>
                  <c:x val="-2.1945921101287048E-2"/>
                  <c:y val="-1.7203698783945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6F-49F3-8107-B455673D6CE2}"/>
                </c:ext>
              </c:extLst>
            </c:dLbl>
            <c:dLbl>
              <c:idx val="3"/>
              <c:layout>
                <c:manualLayout>
                  <c:x val="-1.5468785612754511E-2"/>
                  <c:y val="2.250602691282313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6F-49F3-8107-B455673D6CE2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o-RO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VEN!$A$6:$A$11</c:f>
              <c:strCache>
                <c:ptCount val="4"/>
                <c:pt idx="0">
                  <c:v>Venituri proprii </c:v>
                </c:pt>
                <c:pt idx="1">
                  <c:v>Prelevari BS</c:v>
                </c:pt>
                <c:pt idx="2">
                  <c:v>Credite bancare</c:v>
                </c:pt>
                <c:pt idx="3">
                  <c:v>Fd neramb</c:v>
                </c:pt>
              </c:strCache>
            </c:strRef>
          </c:cat>
          <c:val>
            <c:numRef>
              <c:f>VEN!$AH$6:$AH$11</c:f>
              <c:numCache>
                <c:formatCode>#,##0</c:formatCode>
                <c:ptCount val="4"/>
                <c:pt idx="0">
                  <c:v>741796218</c:v>
                </c:pt>
                <c:pt idx="1">
                  <c:v>301456851</c:v>
                </c:pt>
                <c:pt idx="2">
                  <c:v>75105226</c:v>
                </c:pt>
                <c:pt idx="3">
                  <c:v>242671123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6F-49F3-8107-B455673D6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6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gency FB"/>
                <a:ea typeface="Agency FB"/>
                <a:cs typeface="Agency FB"/>
              </a:defRPr>
            </a:pPr>
            <a:r>
              <a:rPr lang="en-US"/>
              <a:t>Executie venituri proprii 2024</a:t>
            </a:r>
          </a:p>
        </c:rich>
      </c:tx>
      <c:layout>
        <c:manualLayout>
          <c:xMode val="edge"/>
          <c:yMode val="edge"/>
          <c:x val="3.2842420309933416E-2"/>
          <c:y val="3.258021318763725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6505123816044734"/>
          <c:y val="0.24396461058864208"/>
          <c:w val="0.42550427935638491"/>
          <c:h val="0.677060000174318"/>
        </c:manualLayout>
      </c:layout>
      <c:pieChart>
        <c:varyColors val="1"/>
        <c:ser>
          <c:idx val="0"/>
          <c:order val="0"/>
          <c:tx>
            <c:strRef>
              <c:f>VEN!$AH$14</c:f>
              <c:strCache>
                <c:ptCount val="1"/>
                <c:pt idx="0">
                  <c:v>exec.2024</c:v>
                </c:pt>
              </c:strCache>
            </c:strRef>
          </c:tx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894-4086-B77E-B193EAF71DD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894-4086-B77E-B193EAF71DD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894-4086-B77E-B193EAF71DD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6894-4086-B77E-B193EAF71DD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6894-4086-B77E-B193EAF71DD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6894-4086-B77E-B193EAF71DD3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6894-4086-B77E-B193EAF71DD3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6894-4086-B77E-B193EAF71DD3}"/>
              </c:ext>
            </c:extLst>
          </c:dPt>
          <c:dLbls>
            <c:dLbl>
              <c:idx val="0"/>
              <c:layout>
                <c:manualLayout>
                  <c:x val="6.739558749367134E-3"/>
                  <c:y val="-6.9321318878912876E-3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924674086468436"/>
                      <c:h val="0.201667080786677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894-4086-B77E-B193EAF71DD3}"/>
                </c:ext>
              </c:extLst>
            </c:dLbl>
            <c:dLbl>
              <c:idx val="1"/>
              <c:layout>
                <c:manualLayout>
                  <c:x val="-0.111687738225623"/>
                  <c:y val="4.586122279320174E-2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94-4086-B77E-B193EAF71DD3}"/>
                </c:ext>
              </c:extLst>
            </c:dLbl>
            <c:dLbl>
              <c:idx val="2"/>
              <c:layout>
                <c:manualLayout>
                  <c:x val="0.12677417234232302"/>
                  <c:y val="2.7780861327800582E-2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985460562302398"/>
                      <c:h val="0.213374994442791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894-4086-B77E-B193EAF71DD3}"/>
                </c:ext>
              </c:extLst>
            </c:dLbl>
            <c:dLbl>
              <c:idx val="3"/>
              <c:layout>
                <c:manualLayout>
                  <c:x val="0.10696012631772171"/>
                  <c:y val="-5.0907577414303767E-2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94-4086-B77E-B193EAF71DD3}"/>
                </c:ext>
              </c:extLst>
            </c:dLbl>
            <c:dLbl>
              <c:idx val="4"/>
              <c:layout>
                <c:manualLayout>
                  <c:x val="3.9222496064974653E-2"/>
                  <c:y val="-0.15175230041165619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502585932806679"/>
                      <c:h val="0.201667080786677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894-4086-B77E-B193EAF71DD3}"/>
                </c:ext>
              </c:extLst>
            </c:dLbl>
            <c:dLbl>
              <c:idx val="5"/>
              <c:layout>
                <c:manualLayout>
                  <c:x val="0.12112993831716118"/>
                  <c:y val="-0.24308799154704241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94-4086-B77E-B193EAF71DD3}"/>
                </c:ext>
              </c:extLst>
            </c:dLbl>
            <c:dLbl>
              <c:idx val="6"/>
              <c:layout>
                <c:manualLayout>
                  <c:x val="6.2227251171411549E-2"/>
                  <c:y val="-5.8885956258562536E-2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549994356386147"/>
                      <c:h val="0.213374994442791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6894-4086-B77E-B193EAF71DD3}"/>
                </c:ext>
              </c:extLst>
            </c:dLbl>
            <c:dLbl>
              <c:idx val="7"/>
              <c:layout>
                <c:manualLayout>
                  <c:x val="-0.17004927836136302"/>
                  <c:y val="4.1587123038191655E-2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94-4086-B77E-B193EAF71DD3}"/>
                </c:ext>
              </c:extLst>
            </c:dLbl>
            <c:numFmt formatCode="General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ro-RO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VEN!$A$15:$A$22</c:f>
              <c:strCache>
                <c:ptCount val="8"/>
                <c:pt idx="0">
                  <c:v>Cote defalc IVG</c:v>
                </c:pt>
                <c:pt idx="1">
                  <c:v>Ven valorif active</c:v>
                </c:pt>
                <c:pt idx="2">
                  <c:v>Conces &amp; inch AIO</c:v>
                </c:pt>
                <c:pt idx="3">
                  <c:v>Fond IID Tmf</c:v>
                </c:pt>
                <c:pt idx="4">
                  <c:v>Imp si tx pe propr</c:v>
                </c:pt>
                <c:pt idx="5">
                  <c:v>Amenzi</c:v>
                </c:pt>
                <c:pt idx="6">
                  <c:v>Div+profit CAO</c:v>
                </c:pt>
                <c:pt idx="7">
                  <c:v>Alte tx </c:v>
                </c:pt>
              </c:strCache>
            </c:strRef>
          </c:cat>
          <c:val>
            <c:numRef>
              <c:f>VEN!$AH$15:$AH$22</c:f>
              <c:numCache>
                <c:formatCode>#,##0</c:formatCode>
                <c:ptCount val="8"/>
                <c:pt idx="0">
                  <c:v>351486542</c:v>
                </c:pt>
                <c:pt idx="1">
                  <c:v>31445317</c:v>
                </c:pt>
                <c:pt idx="2">
                  <c:v>73236457</c:v>
                </c:pt>
                <c:pt idx="3">
                  <c:v>62145504</c:v>
                </c:pt>
                <c:pt idx="4">
                  <c:v>191115865</c:v>
                </c:pt>
                <c:pt idx="5">
                  <c:v>14076568</c:v>
                </c:pt>
                <c:pt idx="6">
                  <c:v>16004332</c:v>
                </c:pt>
                <c:pt idx="7">
                  <c:v>2285633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94-4086-B77E-B193EAF71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4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25135020839977E-2"/>
          <c:y val="3.6124055921581181E-3"/>
          <c:w val="0.97725947116987"/>
          <c:h val="0.83918892052929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VEN!$A$15</c:f>
              <c:strCache>
                <c:ptCount val="1"/>
                <c:pt idx="0">
                  <c:v>Cote defalc IVG</c:v>
                </c:pt>
              </c:strCache>
            </c:strRef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EBE-4C83-AD1E-6189C67BB0D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EBE-4C83-AD1E-6189C67BB0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EBE-4C83-AD1E-6189C67BB0D5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EBE-4C83-AD1E-6189C67BB0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EBE-4C83-AD1E-6189C67BB0D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EBE-4C83-AD1E-6189C67BB0D5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EBE-4C83-AD1E-6189C67BB0D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1EBE-4C83-AD1E-6189C67BB0D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1EBE-4C83-AD1E-6189C67BB0D5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1EBE-4C83-AD1E-6189C67BB0D5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(VEN!$Y$14,VEN!$Z$14,VEN!$AA$14,VEN!$AB$14,VEN!$AC$14,VEN!$AD$14,VEN!$AE$14,VEN!$AF$14,VEN!$AG$14,VEN!$AH$14)</c:f>
              <c:strCache>
                <c:ptCount val="10"/>
                <c:pt idx="0">
                  <c:v>exec 2021</c:v>
                </c:pt>
                <c:pt idx="1">
                  <c:v>buget initial 2022</c:v>
                </c:pt>
                <c:pt idx="2">
                  <c:v>Buget final 2022</c:v>
                </c:pt>
                <c:pt idx="3">
                  <c:v>exec.2022</c:v>
                </c:pt>
                <c:pt idx="4">
                  <c:v>buget initial 2023</c:v>
                </c:pt>
                <c:pt idx="5">
                  <c:v>Buget final 2023</c:v>
                </c:pt>
                <c:pt idx="6">
                  <c:v>exec.2023</c:v>
                </c:pt>
                <c:pt idx="7">
                  <c:v>buget initial 2024</c:v>
                </c:pt>
                <c:pt idx="8">
                  <c:v>Buget final 2024</c:v>
                </c:pt>
                <c:pt idx="9">
                  <c:v>exec.2024</c:v>
                </c:pt>
              </c:strCache>
            </c:strRef>
          </c:cat>
          <c:val>
            <c:numRef>
              <c:f>(VEN!$Y$15,VEN!$Z$15,VEN!$AA$15,VEN!$AB$15,VEN!$AC$15,VEN!$AD$15,VEN!$AE$15,VEN!$AF$15,VEN!$AG$15,VEN!$AH$15)</c:f>
              <c:numCache>
                <c:formatCode>#,##0</c:formatCode>
                <c:ptCount val="10"/>
                <c:pt idx="0">
                  <c:v>271825014</c:v>
                </c:pt>
                <c:pt idx="1">
                  <c:v>315171000</c:v>
                </c:pt>
                <c:pt idx="2">
                  <c:v>319840030</c:v>
                </c:pt>
                <c:pt idx="3">
                  <c:v>319840028</c:v>
                </c:pt>
                <c:pt idx="4">
                  <c:v>363331000</c:v>
                </c:pt>
                <c:pt idx="5">
                  <c:v>399255090</c:v>
                </c:pt>
                <c:pt idx="6">
                  <c:v>399255085</c:v>
                </c:pt>
                <c:pt idx="7">
                  <c:v>386910000</c:v>
                </c:pt>
                <c:pt idx="8">
                  <c:v>386910000</c:v>
                </c:pt>
                <c:pt idx="9">
                  <c:v>351486542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EBE-4C83-AD1E-6189C67BB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18124512"/>
        <c:axId val="-1118107648"/>
      </c:barChart>
      <c:catAx>
        <c:axId val="-111812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Narrow" panose="020B0606020202030204" pitchFamily="34" charset="0"/>
                <a:ea typeface="Calibri"/>
                <a:cs typeface="Calibri"/>
              </a:defRPr>
            </a:pPr>
            <a:endParaRPr lang="ro-RO"/>
          </a:p>
        </c:txPr>
        <c:crossAx val="-1118107648"/>
        <c:crosses val="autoZero"/>
        <c:auto val="1"/>
        <c:lblAlgn val="ctr"/>
        <c:lblOffset val="100"/>
        <c:noMultiLvlLbl val="0"/>
      </c:catAx>
      <c:valAx>
        <c:axId val="-111810764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-1118124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o-R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1F-48FB-B802-5A6A1432B2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1F-48FB-B802-5A6A1432B25F}"/>
              </c:ext>
            </c:extLst>
          </c:dPt>
          <c:dLbls>
            <c:dLbl>
              <c:idx val="0"/>
              <c:layout>
                <c:manualLayout>
                  <c:x val="4.7438648293963256E-2"/>
                  <c:y val="-9.39071157771945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o-R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1F-48FB-B802-5A6A1432B25F}"/>
                </c:ext>
              </c:extLst>
            </c:dLbl>
            <c:dLbl>
              <c:idx val="1"/>
              <c:layout>
                <c:manualLayout>
                  <c:x val="-0.11523831807689157"/>
                  <c:y val="-6.59667444358034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o-R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1F-48FB-B802-5A6A1432B2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'CH OP'!$AC$205:$AC$206</c:f>
              <c:strCache>
                <c:ptCount val="2"/>
                <c:pt idx="0">
                  <c:v>Chelt. Operationale</c:v>
                </c:pt>
                <c:pt idx="1">
                  <c:v>Chelt .cu investitiile</c:v>
                </c:pt>
              </c:strCache>
            </c:strRef>
          </c:cat>
          <c:val>
            <c:numRef>
              <c:f>'CH OP'!$AD$205:$AD$206</c:f>
              <c:numCache>
                <c:formatCode>#,##0</c:formatCode>
                <c:ptCount val="2"/>
                <c:pt idx="0">
                  <c:v>716584328.60000002</c:v>
                </c:pt>
                <c:pt idx="1">
                  <c:v>664847869.1500001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1F-48FB-B802-5A6A1432B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0.69142</cdr:x>
      <cdr:y>0.42304</cdr:y>
    </cdr:from>
    <cdr:to>
      <cdr:x>0.77854</cdr:x>
      <cdr:y>0.52945</cdr:y>
    </cdr:to>
    <cdr:sp macro="" textlink="">
      <cdr:nvSpPr>
        <cdr:cNvPr id="6553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07678" y="934225"/>
          <a:ext cx="439306" cy="1826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o-R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0.82306</cdr:x>
      <cdr:y>0.4924</cdr:y>
    </cdr:from>
    <cdr:to>
      <cdr:x>0.93484</cdr:x>
      <cdr:y>0.58897</cdr:y>
    </cdr:to>
    <cdr:sp macro="" textlink="">
      <cdr:nvSpPr>
        <cdr:cNvPr id="8499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0474" y="1265769"/>
          <a:ext cx="571342" cy="2466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o-RO" sz="1000" b="1" i="0" u="none" strike="noStrike" baseline="0">
              <a:solidFill>
                <a:srgbClr val="FFFF00"/>
              </a:solidFill>
              <a:latin typeface="Arial"/>
              <a:cs typeface="Arial"/>
            </a:rPr>
            <a:t> </a:t>
          </a:r>
        </a:p>
      </cdr:txBody>
    </cdr:sp>
  </cdr:relSizeAnchor>
  <cdr:relSizeAnchor xmlns:cdr="http://schemas.openxmlformats.org/drawingml/2006/chartDrawing">
    <cdr:from>
      <cdr:x>0.79448</cdr:x>
      <cdr:y>0.37688</cdr:y>
    </cdr:from>
    <cdr:to>
      <cdr:x>0.95376</cdr:x>
      <cdr:y>0.46941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35552" y="1089239"/>
          <a:ext cx="929352" cy="267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o-RO" sz="1400" b="1" dirty="0">
              <a:solidFill>
                <a:schemeClr val="bg1"/>
              </a:solidFill>
            </a:rPr>
            <a:t>+</a:t>
          </a:r>
          <a:r>
            <a:rPr lang="en-US" sz="1400" b="1" dirty="0">
              <a:solidFill>
                <a:schemeClr val="bg1"/>
              </a:solidFill>
            </a:rPr>
            <a:t>43%</a:t>
          </a:r>
          <a:endParaRPr lang="ro-RO" sz="1400" b="1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0.01491</cdr:x>
      <cdr:y>0.15543</cdr:y>
    </cdr:from>
    <cdr:to>
      <cdr:x>0.98509</cdr:x>
      <cdr:y>0.25156</cdr:y>
    </cdr:to>
    <cdr:pic>
      <cdr:nvPicPr>
        <cdr:cNvPr id="2" name="Picture 1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66360" y="459956"/>
          <a:ext cx="10828520" cy="2844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0.0087</cdr:x>
      <cdr:y>0.81042</cdr:y>
    </cdr:from>
    <cdr:to>
      <cdr:x>0.06455</cdr:x>
      <cdr:y>0.8638</cdr:y>
    </cdr:to>
    <cdr:sp macro="" textlink="">
      <cdr:nvSpPr>
        <cdr:cNvPr id="7169" name="Text Box 10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776" y="2533458"/>
          <a:ext cx="313133" cy="1668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lnSpc>
              <a:spcPts val="700"/>
            </a:lnSpc>
            <a:defRPr sz="1000"/>
          </a:pPr>
          <a:r>
            <a:rPr lang="en-US" sz="10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mp</a:t>
          </a:r>
          <a:r>
            <a:rPr lang="en-US" sz="10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0.0087</cdr:x>
      <cdr:y>0.8126</cdr:y>
    </cdr:from>
    <cdr:to>
      <cdr:x>0.06681</cdr:x>
      <cdr:y>0.86878</cdr:y>
    </cdr:to>
    <cdr:sp macro="" textlink="">
      <cdr:nvSpPr>
        <cdr:cNvPr id="7169" name="Text Box 10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312" y="2540273"/>
          <a:ext cx="302650" cy="1756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25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mp</a:t>
          </a:r>
          <a:r>
            <a:rPr lang="en-US" sz="82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805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34D6E-3908-4711-B6CD-6698ED60863A}" type="datetimeFigureOut">
              <a:rPr lang="ro-RO" smtClean="0"/>
              <a:pPr/>
              <a:t>31.01.2025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805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DAF69-BD30-49E0-8C4D-CEDCCA4A1C5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41374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5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67ED1-F469-46B1-9BC9-24910FD1B792}" type="datetimeFigureOut">
              <a:rPr lang="en-GB" smtClean="0"/>
              <a:pPr/>
              <a:t>31/01/2025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8000"/>
            <a:ext cx="4535488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5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81B0-75A4-4718-AAFD-9FACE0BC13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898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31813"/>
            <a:ext cx="4733925" cy="266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778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31813"/>
            <a:ext cx="4733925" cy="266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An</a:t>
            </a:r>
            <a:r>
              <a:rPr lang="ro-RO" baseline="0" dirty="0" smtClean="0"/>
              <a:t> bun investiții, în ciuda gradului redus 49%</a:t>
            </a:r>
          </a:p>
          <a:p>
            <a:r>
              <a:rPr lang="ro-RO" baseline="0" dirty="0" smtClean="0"/>
              <a:t>Grad de realizare afectat de proiectele UE: amânări plată pasaj Borșului, licitații reluate dotări școli…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400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31813"/>
            <a:ext cx="4733925" cy="266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Investiții în continuare în cea mai mare parte, dar și</a:t>
            </a:r>
            <a:r>
              <a:rPr lang="ro-RO" baseline="0" dirty="0" smtClean="0"/>
              <a:t> NOI: pasaj Decebal, Spital Vlădeasa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371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31813"/>
            <a:ext cx="4733925" cy="266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208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31813"/>
            <a:ext cx="4733925" cy="266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Menținere calificative, dar perfectivă negativă pe fondul situației politice la</a:t>
            </a:r>
            <a:r>
              <a:rPr lang="ro-RO" baseline="0" dirty="0" smtClean="0"/>
              <a:t> nivel național + deficitul și măsurile incerte ale noului Guvern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133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31813"/>
            <a:ext cx="4733925" cy="266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56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95575" y="508000"/>
            <a:ext cx="4535488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>
              <a:ea typeface="맑은 고딕" pitchFamily="34" charset="-127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C04243-3DD4-44A1-A3BF-4DD8500F8F46}" type="slidenum">
              <a:rPr lang="en-GB">
                <a:ea typeface="맑은 고딕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383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95575" y="508000"/>
            <a:ext cx="4535488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>
              <a:ea typeface="맑은 고딕" pitchFamily="34" charset="-127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A8C3E6-9590-4439-8ABD-EDE50ED647EE}" type="slidenum">
              <a:rPr lang="en-GB">
                <a:ea typeface="맑은 고딕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1121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95575" y="508000"/>
            <a:ext cx="4535488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>
              <a:ea typeface="맑은 고딕" pitchFamily="34" charset="-127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87CBAC-EEE5-4A17-83E7-9DFAC5576D66}" type="slidenum">
              <a:rPr lang="en-GB">
                <a:ea typeface="맑은 고딕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7609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95575" y="508000"/>
            <a:ext cx="4535488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>
              <a:ea typeface="맑은 고딕" pitchFamily="34" charset="-127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D4DF92-1808-4569-9288-BAC136ED1217}" type="slidenum">
              <a:rPr lang="en-GB">
                <a:ea typeface="맑은 고딕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8588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95575" y="508000"/>
            <a:ext cx="4535488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>
              <a:ea typeface="맑은 고딕" pitchFamily="34" charset="-127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D4DF92-1808-4569-9288-BAC136ED1217}" type="slidenum">
              <a:rPr lang="en-GB">
                <a:ea typeface="맑은 고딕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931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31813"/>
            <a:ext cx="4733925" cy="266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738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95575" y="508000"/>
            <a:ext cx="4535488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o-R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755543-102F-4DC3-99BD-2EE0D62A1E55}" type="slidenum">
              <a:rPr lang="en-GB">
                <a:ea typeface="맑은 고딕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6875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95575" y="508000"/>
            <a:ext cx="4535488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>
              <a:ea typeface="맑은 고딕" pitchFamily="34" charset="-127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D545FA-1624-40F2-B2F0-C36A682E607D}" type="slidenum">
              <a:rPr lang="en-GB">
                <a:ea typeface="맑은 고딕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9222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95575" y="508000"/>
            <a:ext cx="4535488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284A38-3A95-4CA7-B95C-CFC3B8CBFE79}" type="slidenum">
              <a:rPr lang="en-GB">
                <a:ea typeface="맑은 고딕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7127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95575" y="508000"/>
            <a:ext cx="4535488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>
              <a:ea typeface="맑은 고딕" pitchFamily="34" charset="-127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704937-68CF-4A61-B2E5-5A1C766C77EE}" type="slidenum">
              <a:rPr lang="en-GB">
                <a:ea typeface="맑은 고딕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2140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5575" y="508000"/>
            <a:ext cx="4535488" cy="255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539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95575" y="508000"/>
            <a:ext cx="4535488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o-RO" dirty="0">
                <a:ea typeface="맑은 고딕" pitchFamily="34" charset="-127"/>
              </a:rPr>
              <a:t>Facilitățile</a:t>
            </a:r>
            <a:r>
              <a:rPr lang="ro-RO" baseline="0" dirty="0">
                <a:ea typeface="맑은 고딕" pitchFamily="34" charset="-127"/>
              </a:rPr>
              <a:t> se întorc în viitor prin IV și impozite pe clădiri si teren. În fapt e o formă de ”investiție</a:t>
            </a:r>
            <a:r>
              <a:rPr lang="ro-RO" baseline="0" dirty="0" smtClean="0">
                <a:ea typeface="맑은 고딕" pitchFamily="34" charset="-127"/>
              </a:rPr>
              <a:t>” în </a:t>
            </a:r>
            <a:r>
              <a:rPr lang="ro-RO" baseline="0" dirty="0">
                <a:ea typeface="맑은 고딕" pitchFamily="34" charset="-127"/>
              </a:rPr>
              <a:t>dezvoltare </a:t>
            </a:r>
            <a:endParaRPr lang="en-GB" dirty="0">
              <a:ea typeface="맑은 고딕" pitchFamily="34" charset="-127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97115A-D64F-47FD-9AC3-70C38ACE459E}" type="slidenum">
              <a:rPr lang="en-GB">
                <a:ea typeface="맑은 고딕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97072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95575" y="508000"/>
            <a:ext cx="4535488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>
              <a:ea typeface="맑은 고딕" pitchFamily="34" charset="-127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97115A-D64F-47FD-9AC3-70C38ACE459E}" type="slidenum">
              <a:rPr lang="en-GB">
                <a:ea typeface="맑은 고딕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97072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5575" y="508000"/>
            <a:ext cx="4535488" cy="255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520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31813"/>
            <a:ext cx="4733925" cy="266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949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31813"/>
            <a:ext cx="4733925" cy="266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charset="0"/>
              <a:buChar char="•"/>
            </a:pPr>
            <a:r>
              <a:rPr lang="ro-RO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Venituri cu 7% mai mici… rambursări UE, sume</a:t>
            </a:r>
            <a:r>
              <a:rPr lang="ro-RO" sz="2400" baseline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IV, trageri credite</a:t>
            </a:r>
          </a:p>
          <a:p>
            <a:pPr marL="342900" lvl="0" indent="-342900">
              <a:buFont typeface="Arial" charset="0"/>
              <a:buChar char="•"/>
            </a:pPr>
            <a:r>
              <a:rPr lang="ro-RO" sz="2400" baseline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Modificări diverse în cursul anului</a:t>
            </a:r>
            <a:endParaRPr lang="ro-RO" sz="24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charset="0"/>
              <a:buChar char="•"/>
            </a:pPr>
            <a:endParaRPr lang="ro-RO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112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31813"/>
            <a:ext cx="4733925" cy="266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8" algn="just">
              <a:spcBef>
                <a:spcPct val="0"/>
              </a:spcBef>
            </a:pP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Grad total de realizare 66%,</a:t>
            </a:r>
            <a:r>
              <a:rPr lang="ro-RO" altLang="ro-RO" sz="2000" baseline="0" dirty="0" smtClean="0">
                <a:latin typeface="Arial" pitchFamily="34" charset="0"/>
                <a:cs typeface="Arial" pitchFamily="34" charset="0"/>
              </a:rPr>
              <a:t> dar pe componente % diferite: </a:t>
            </a:r>
            <a:r>
              <a:rPr lang="ro-RO" altLang="ro-RO" sz="2000" baseline="0" dirty="0" err="1" smtClean="0">
                <a:latin typeface="Arial" pitchFamily="34" charset="0"/>
                <a:cs typeface="Arial" pitchFamily="34" charset="0"/>
              </a:rPr>
              <a:t>ven</a:t>
            </a:r>
            <a:r>
              <a:rPr lang="ro-RO" altLang="ro-RO" sz="20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altLang="ro-RO" sz="2000" baseline="0" dirty="0" err="1" smtClean="0">
                <a:latin typeface="Arial" pitchFamily="34" charset="0"/>
                <a:cs typeface="Arial" pitchFamily="34" charset="0"/>
              </a:rPr>
              <a:t>pr</a:t>
            </a:r>
            <a:r>
              <a:rPr lang="ro-RO" altLang="ro-RO" sz="2000" baseline="0" dirty="0" smtClean="0">
                <a:latin typeface="Arial" pitchFamily="34" charset="0"/>
                <a:cs typeface="Arial" pitchFamily="34" charset="0"/>
              </a:rPr>
              <a:t> 95%, </a:t>
            </a:r>
            <a:r>
              <a:rPr lang="ro-RO" altLang="ro-RO" sz="2000" baseline="0" dirty="0" err="1" smtClean="0">
                <a:latin typeface="Arial" pitchFamily="34" charset="0"/>
                <a:cs typeface="Arial" pitchFamily="34" charset="0"/>
              </a:rPr>
              <a:t>fd</a:t>
            </a:r>
            <a:r>
              <a:rPr lang="ro-RO" altLang="ro-RO" sz="2000" baseline="0" dirty="0" smtClean="0">
                <a:latin typeface="Arial" pitchFamily="34" charset="0"/>
                <a:cs typeface="Arial" pitchFamily="34" charset="0"/>
              </a:rPr>
              <a:t> UE 39%</a:t>
            </a:r>
            <a:endParaRPr lang="ro-RO" altLang="ro-RO" sz="800" dirty="0">
              <a:latin typeface="Arial" pitchFamily="34" charset="0"/>
              <a:cs typeface="Arial" pitchFamily="34" charset="0"/>
            </a:endParaRPr>
          </a:p>
          <a:p>
            <a:pPr marL="0" lvl="8" algn="just">
              <a:spcBef>
                <a:spcPct val="0"/>
              </a:spcBef>
            </a:pPr>
            <a:r>
              <a:rPr lang="ro-RO" altLang="ro-RO" sz="2000" dirty="0">
                <a:latin typeface="Arial" pitchFamily="34" charset="0"/>
                <a:cs typeface="Arial" pitchFamily="34" charset="0"/>
              </a:rPr>
              <a:t>Impozite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+4%</a:t>
            </a:r>
            <a:endParaRPr lang="ro-RO" altLang="ro-RO" sz="800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Font typeface="Arial" charset="0"/>
              <a:buNone/>
            </a:pPr>
            <a:r>
              <a:rPr lang="ro-RO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IV scade sub</a:t>
            </a:r>
            <a:r>
              <a:rPr lang="ro-RO" sz="1200" baseline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50%</a:t>
            </a:r>
            <a:endParaRPr lang="ro-RO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06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31813"/>
            <a:ext cx="4733925" cy="266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Al 2-lea</a:t>
            </a:r>
            <a:r>
              <a:rPr lang="ro-RO" baseline="0" dirty="0" smtClean="0"/>
              <a:t> an de scădere. Primul a fost 2018 (</a:t>
            </a:r>
            <a:r>
              <a:rPr lang="ro-RO" baseline="0" dirty="0" err="1" smtClean="0"/>
              <a:t>Dăncilă</a:t>
            </a:r>
            <a:r>
              <a:rPr lang="ro-RO" baseline="0" dirty="0" smtClean="0"/>
              <a:t> 10% impozit salarii)</a:t>
            </a:r>
            <a:endParaRPr lang="ro-RO" dirty="0" smtClean="0"/>
          </a:p>
          <a:p>
            <a:r>
              <a:rPr lang="ro-RO" dirty="0" smtClean="0"/>
              <a:t>Supra estimare</a:t>
            </a:r>
            <a:r>
              <a:rPr lang="ro-RO" baseline="0" dirty="0" smtClean="0"/>
              <a:t> MF</a:t>
            </a:r>
          </a:p>
          <a:p>
            <a:r>
              <a:rPr lang="ro-RO" baseline="0" dirty="0" smtClean="0"/>
              <a:t>Pierdut 47,77 mil (compensat cu 6,8 mil)… + pierderea CREȘTERII 2024 cel puțin 50 milioane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099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595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31813"/>
            <a:ext cx="4733925" cy="266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+43%... facturile</a:t>
            </a:r>
            <a:r>
              <a:rPr lang="ro-RO" baseline="0" dirty="0" smtClean="0"/>
              <a:t> din 2023 achitate în 2024 + datoria publică + reparații străzi +</a:t>
            </a:r>
          </a:p>
          <a:p>
            <a:r>
              <a:rPr lang="ro-RO" baseline="0" dirty="0" smtClean="0"/>
              <a:t>62% sunt 3 categorii…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656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31813"/>
            <a:ext cx="4733925" cy="266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Un an în</a:t>
            </a:r>
            <a:r>
              <a:rPr lang="ro-RO" baseline="0" dirty="0" smtClean="0"/>
              <a:t> investițiile au fost susținute masiv din BL.</a:t>
            </a:r>
          </a:p>
          <a:p>
            <a:r>
              <a:rPr lang="ro-RO" baseline="0" dirty="0" smtClean="0"/>
              <a:t>Pregătire proiecte (documentații, exproprieri/achiziții, devieri rețele)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17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1424" y="1334970"/>
            <a:ext cx="4392488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o-RO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DIRECȚIA ECONOMICĂ 20</a:t>
            </a:r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o-RO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altLang="ko-K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7408" y="627084"/>
            <a:ext cx="64807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RAPORT DE ACTIVITATE 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909815" y="6237312"/>
            <a:ext cx="2394012" cy="331440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altLang="ko-KR" sz="1600" b="1" dirty="0">
                <a:solidFill>
                  <a:schemeClr val="bg1"/>
                </a:solidFill>
              </a:rPr>
              <a:t>Oradea, ianuarie 2025</a:t>
            </a:r>
            <a:endPara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629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426" y="0"/>
            <a:ext cx="5796136" cy="1104311"/>
          </a:xfrm>
          <a:solidFill>
            <a:srgbClr val="002060"/>
          </a:solidFill>
        </p:spPr>
        <p:txBody>
          <a:bodyPr/>
          <a:lstStyle/>
          <a:p>
            <a:r>
              <a:rPr lang="ro-RO" altLang="ro-RO" sz="3600" dirty="0">
                <a:solidFill>
                  <a:schemeClr val="bg1"/>
                </a:solidFill>
              </a:rPr>
              <a:t>Cheltuielile cu investițiile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1" y="39491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2495600" y="968405"/>
          <a:ext cx="5559014" cy="3350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3F1CDC8-D1CC-A1AA-0F0E-3F1E0D879F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678799"/>
              </p:ext>
            </p:extLst>
          </p:nvPr>
        </p:nvGraphicFramePr>
        <p:xfrm>
          <a:off x="2260318" y="1104311"/>
          <a:ext cx="7056784" cy="3057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3C1F216-7367-DE7D-FCD7-D8DBAB26DE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458386"/>
              </p:ext>
            </p:extLst>
          </p:nvPr>
        </p:nvGraphicFramePr>
        <p:xfrm>
          <a:off x="191344" y="4162107"/>
          <a:ext cx="11881320" cy="236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7820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6300192" cy="1133479"/>
          </a:xfrm>
          <a:solidFill>
            <a:srgbClr val="002060"/>
          </a:solidFill>
        </p:spPr>
        <p:txBody>
          <a:bodyPr/>
          <a:lstStyle/>
          <a:p>
            <a:r>
              <a:rPr lang="ro-RO" altLang="ro-RO" sz="3600" dirty="0">
                <a:solidFill>
                  <a:schemeClr val="bg1"/>
                </a:solidFill>
              </a:rPr>
              <a:t>Evoluție investiții 2016-2024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1" y="39491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0" name="Rectangle 9"/>
          <p:cNvSpPr/>
          <p:nvPr/>
        </p:nvSpPr>
        <p:spPr>
          <a:xfrm>
            <a:off x="1007604" y="5013176"/>
            <a:ext cx="10585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dirty="0">
                <a:latin typeface="Arial" pitchFamily="34" charset="0"/>
                <a:cs typeface="Arial" pitchFamily="34" charset="0"/>
              </a:rPr>
              <a:t>Un 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bun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pentru 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investiții (+25% față de 2022, +49% față de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2021, -28% față de 2023)</a:t>
            </a:r>
            <a:endParaRPr lang="ro-RO" sz="2000" dirty="0">
              <a:latin typeface="Arial" pitchFamily="34" charset="0"/>
              <a:cs typeface="Arial" pitchFamily="34" charset="0"/>
            </a:endParaRPr>
          </a:p>
          <a:p>
            <a:endParaRPr lang="ro-RO" sz="800" dirty="0">
              <a:latin typeface="Arial" pitchFamily="34" charset="0"/>
              <a:cs typeface="Arial" pitchFamily="34" charset="0"/>
            </a:endParaRPr>
          </a:p>
          <a:p>
            <a:r>
              <a:rPr lang="ro-RO" sz="2000" dirty="0">
                <a:latin typeface="Arial" pitchFamily="34" charset="0"/>
                <a:cs typeface="Arial" pitchFamily="34" charset="0"/>
              </a:rPr>
              <a:t>Gradul de realizare 49% (BL 73%, BS 33%,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Credite bancare 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44%, Fd UE 17%)</a:t>
            </a:r>
          </a:p>
          <a:p>
            <a:endParaRPr lang="ro-RO" sz="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4C42F13-0701-5471-A344-1CEA6F47ED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496619"/>
              </p:ext>
            </p:extLst>
          </p:nvPr>
        </p:nvGraphicFramePr>
        <p:xfrm>
          <a:off x="1343472" y="1484784"/>
          <a:ext cx="94330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9851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5796136" cy="1083290"/>
          </a:xfrm>
          <a:solidFill>
            <a:srgbClr val="002060"/>
          </a:solidFill>
        </p:spPr>
        <p:txBody>
          <a:bodyPr/>
          <a:lstStyle/>
          <a:p>
            <a:r>
              <a:rPr lang="ro-RO" altLang="ro-RO" sz="3600" dirty="0">
                <a:solidFill>
                  <a:schemeClr val="bg1"/>
                </a:solidFill>
              </a:rPr>
              <a:t>Cele mai mari investiții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1" y="39491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433359"/>
              </p:ext>
            </p:extLst>
          </p:nvPr>
        </p:nvGraphicFramePr>
        <p:xfrm>
          <a:off x="1055440" y="1090005"/>
          <a:ext cx="9145015" cy="5466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8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16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dirty="0">
                          <a:effectLst/>
                          <a:latin typeface="Arial Narrow" panose="020B0606020202030204" pitchFamily="34" charset="0"/>
                        </a:rPr>
                        <a:t>TOP 20 INVESTIȚII 2024</a:t>
                      </a:r>
                      <a:endParaRPr lang="ro-RO" sz="16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Achiziții </a:t>
                      </a:r>
                      <a:r>
                        <a:rPr lang="ro-RO" sz="1600" u="none" strike="noStrike" dirty="0">
                          <a:effectLst/>
                          <a:latin typeface="Arial Narrow" panose="020B0606020202030204" pitchFamily="34" charset="0"/>
                        </a:rPr>
                        <a:t>terenuri si imobile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58.548.080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Unitate de productie cogenerare pentru înlocuirea blocului 1 existent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48.181.604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Constructia parcare Spitalul Judetean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39.720.705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Coridor de mobilitate urbana Decebal Vladimirescu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35.866.330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>
                          <a:effectLst/>
                          <a:latin typeface="Arial Narrow" panose="020B0606020202030204" pitchFamily="34" charset="0"/>
                        </a:rPr>
                        <a:t>Valorificarea energiei geotermale Ioșia - Sud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28.799.042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Exproprieri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28.640.220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>
                          <a:effectLst/>
                          <a:latin typeface="Arial Narrow" panose="020B0606020202030204" pitchFamily="34" charset="0"/>
                        </a:rPr>
                        <a:t>Valorificarea energiei geotermale în cartierul Nufărul I 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27.836.426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Coridorul de mobilitate urbana durabila din Piata Emanuil Gojdu - etapa 2 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 dirty="0">
                          <a:effectLst/>
                          <a:latin typeface="Arial Narrow" panose="020B0606020202030204" pitchFamily="34" charset="0"/>
                        </a:rPr>
                        <a:t>25.169.244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Extindere ambulatoriu Corp B Spitalul Județean Etapa I si Etapa II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21.370.532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3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600" u="none" strike="noStrike" dirty="0">
                          <a:effectLst/>
                          <a:latin typeface="Arial Narrow" panose="020B0606020202030204" pitchFamily="34" charset="0"/>
                        </a:rPr>
                        <a:t>Inel rutier metropolitan Oradea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21.000.000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>
                          <a:effectLst/>
                          <a:latin typeface="Arial Narrow" panose="020B0606020202030204" pitchFamily="34" charset="0"/>
                        </a:rPr>
                        <a:t>Construire Camine Studentesti Campus Universitar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17.690.300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1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>
                          <a:effectLst/>
                          <a:latin typeface="Arial Narrow" panose="020B0606020202030204" pitchFamily="34" charset="0"/>
                        </a:rPr>
                        <a:t>Construire si dotare Spital de boli infectioase si pneumologie Vladeasa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13.019.716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3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Amenajare zonă publică str. Independenței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11.756.609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9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Aport capital ADLO (inclusiv Make IT Oradea)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9.062.216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3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Modenizare str. Mestesugarilor 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6.884.873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3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Modernizare parc Petofi 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6.861.640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79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Creșterea eficienței energetice a infrastructurii de iluminat public 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6.692.114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87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 dirty="0">
                          <a:effectLst/>
                          <a:latin typeface="Arial Narrow" panose="020B0606020202030204" pitchFamily="34" charset="0"/>
                        </a:rPr>
                        <a:t>Cresterea performantei  energetice la Spit Clinic Mun. G Curteanu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6.531.527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3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Modernizare Piata Cetate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6.423.911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68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Reabilitare și modernizare instalații și rețele aferente PT 702 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6.333.588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03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o-RO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600" b="1" u="none" strike="noStrike" dirty="0">
                          <a:effectLst/>
                          <a:latin typeface="Arial Narrow" panose="020B0606020202030204" pitchFamily="34" charset="0"/>
                        </a:rPr>
                        <a:t>Total top 20 investiții, peste 63% din investiții 2024</a:t>
                      </a:r>
                      <a:endParaRPr lang="ro-RO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b="1" u="none" strike="noStrike" dirty="0">
                          <a:effectLst/>
                          <a:latin typeface="Arial Narrow" panose="020B0606020202030204" pitchFamily="34" charset="0"/>
                        </a:rPr>
                        <a:t>426.388.676</a:t>
                      </a:r>
                      <a:endParaRPr lang="ro-RO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218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9674" y="0"/>
            <a:ext cx="3563888" cy="1129863"/>
          </a:xfrm>
          <a:solidFill>
            <a:srgbClr val="002060"/>
          </a:solidFill>
        </p:spPr>
        <p:txBody>
          <a:bodyPr/>
          <a:lstStyle/>
          <a:p>
            <a:r>
              <a:rPr lang="ro-RO" altLang="ro-RO" sz="3600" dirty="0">
                <a:solidFill>
                  <a:schemeClr val="bg1"/>
                </a:solidFill>
              </a:rPr>
              <a:t>Datoria publică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7448" y="1207781"/>
            <a:ext cx="9865096" cy="280076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lvl="8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vi-VN" altLang="ro-RO" sz="2000" dirty="0">
                <a:latin typeface="Arial" pitchFamily="34" charset="0"/>
                <a:cs typeface="Arial" pitchFamily="34" charset="0"/>
              </a:rPr>
              <a:t>Gradul de îndatorare al municipiului Oradea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la finele anului </a:t>
            </a:r>
            <a:r>
              <a:rPr lang="vi-VN" altLang="ro-RO" sz="2000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24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este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 de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23</a:t>
            </a:r>
            <a:r>
              <a:rPr lang="en-US" altLang="ro-RO" sz="2000" dirty="0">
                <a:latin typeface="Arial" pitchFamily="34" charset="0"/>
                <a:cs typeface="Arial" pitchFamily="34" charset="0"/>
              </a:rPr>
              <a:t>,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56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%</a:t>
            </a:r>
          </a:p>
          <a:p>
            <a:pPr marL="342900" lvl="8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o-RO" altLang="ro-RO" sz="800" dirty="0">
              <a:latin typeface="Arial" pitchFamily="34" charset="0"/>
              <a:cs typeface="Arial" pitchFamily="34" charset="0"/>
            </a:endParaRPr>
          </a:p>
          <a:p>
            <a:pPr marL="342900" lvl="8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ro-RO" sz="2000" dirty="0">
                <a:latin typeface="Arial" pitchFamily="34" charset="0"/>
                <a:cs typeface="Arial" pitchFamily="34" charset="0"/>
              </a:rPr>
              <a:t>Valoarea dobânzilor și comisioanelor achitate în anul 2024: 3,60 mil euro</a:t>
            </a:r>
          </a:p>
          <a:p>
            <a:pPr marL="342900" lvl="8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o-RO" altLang="ro-RO" sz="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lvl="8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vi-VN" altLang="ro-RO" sz="2000" dirty="0">
                <a:latin typeface="Arial" pitchFamily="34" charset="0"/>
                <a:cs typeface="Arial" pitchFamily="34" charset="0"/>
              </a:rPr>
              <a:t>Evoluția soldului creditelor în anul 20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24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lvl="8">
              <a:spcBef>
                <a:spcPct val="0"/>
              </a:spcBef>
            </a:pPr>
            <a:r>
              <a:rPr lang="ro-RO" altLang="ro-RO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Sold initial </a:t>
            </a:r>
            <a:r>
              <a:rPr lang="en-US" altLang="ro-RO" sz="2000" dirty="0">
                <a:latin typeface="Arial" pitchFamily="34" charset="0"/>
                <a:cs typeface="Arial" pitchFamily="34" charset="0"/>
              </a:rPr>
              <a:t>01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.</a:t>
            </a:r>
            <a:r>
              <a:rPr lang="en-US" altLang="ro-RO" sz="2000" dirty="0">
                <a:latin typeface="Arial" pitchFamily="34" charset="0"/>
                <a:cs typeface="Arial" pitchFamily="34" charset="0"/>
              </a:rPr>
              <a:t>01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.20</a:t>
            </a:r>
            <a:r>
              <a:rPr lang="en-US" altLang="ro-RO" sz="2000" dirty="0">
                <a:latin typeface="Arial" pitchFamily="34" charset="0"/>
                <a:cs typeface="Arial" pitchFamily="34" charset="0"/>
              </a:rPr>
              <a:t>2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4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 		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       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 156,45 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mil euro</a:t>
            </a:r>
          </a:p>
          <a:p>
            <a:pPr marL="0" lvl="8">
              <a:spcBef>
                <a:spcPct val="0"/>
              </a:spcBef>
            </a:pPr>
            <a:r>
              <a:rPr lang="ro-RO" altLang="ro-RO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Rambursari an 20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24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: 	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        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ro-RO" sz="2000" dirty="0">
                <a:latin typeface="Arial" pitchFamily="34" charset="0"/>
                <a:cs typeface="Arial" pitchFamily="34" charset="0"/>
              </a:rPr>
              <a:t>20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,</a:t>
            </a:r>
            <a:r>
              <a:rPr lang="en-US" altLang="ro-RO" sz="2000" dirty="0">
                <a:latin typeface="Arial" pitchFamily="34" charset="0"/>
                <a:cs typeface="Arial" pitchFamily="34" charset="0"/>
              </a:rPr>
              <a:t>20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mil euro</a:t>
            </a:r>
          </a:p>
          <a:p>
            <a:pPr marL="0" lvl="8">
              <a:spcBef>
                <a:spcPct val="0"/>
              </a:spcBef>
            </a:pPr>
            <a:r>
              <a:rPr lang="ro-RO" altLang="ro-RO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Trageri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2024 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BEI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+Raiffeisen, BRD, BT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           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 16,43 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mil </a:t>
            </a:r>
            <a:r>
              <a:rPr lang="vi-VN" altLang="ro-RO" sz="2000" dirty="0" smtClean="0">
                <a:latin typeface="Arial" pitchFamily="34" charset="0"/>
                <a:cs typeface="Arial" pitchFamily="34" charset="0"/>
              </a:rPr>
              <a:t>euro</a:t>
            </a:r>
            <a:endParaRPr lang="ro-RO" altLang="ro-RO" sz="2000" dirty="0">
              <a:latin typeface="Arial" pitchFamily="34" charset="0"/>
              <a:cs typeface="Arial" pitchFamily="34" charset="0"/>
            </a:endParaRPr>
          </a:p>
          <a:p>
            <a:pPr marL="0" lvl="8">
              <a:spcBef>
                <a:spcPct val="0"/>
              </a:spcBef>
            </a:pPr>
            <a:r>
              <a:rPr lang="ro-RO" altLang="ro-RO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Sold final 31.12.20</a:t>
            </a:r>
            <a:r>
              <a:rPr lang="en-US" altLang="ro-RO" sz="2000" dirty="0">
                <a:latin typeface="Arial" pitchFamily="34" charset="0"/>
                <a:cs typeface="Arial" pitchFamily="34" charset="0"/>
              </a:rPr>
              <a:t>2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4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: 	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altLang="ro-RO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        15</a:t>
            </a:r>
            <a:r>
              <a:rPr lang="en-US" altLang="ro-RO" sz="2000" dirty="0">
                <a:latin typeface="Arial" pitchFamily="34" charset="0"/>
                <a:cs typeface="Arial" pitchFamily="34" charset="0"/>
              </a:rPr>
              <a:t>2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,</a:t>
            </a:r>
            <a:r>
              <a:rPr lang="en-US" altLang="ro-RO" sz="2000" dirty="0">
                <a:latin typeface="Arial" pitchFamily="34" charset="0"/>
                <a:cs typeface="Arial" pitchFamily="34" charset="0"/>
              </a:rPr>
              <a:t>68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mil euro</a:t>
            </a:r>
          </a:p>
          <a:p>
            <a:pPr marL="0" lvl="8">
              <a:spcBef>
                <a:spcPct val="0"/>
              </a:spcBef>
            </a:pPr>
            <a:endParaRPr lang="ro-RO" altLang="ro-RO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114637"/>
              </p:ext>
            </p:extLst>
          </p:nvPr>
        </p:nvGraphicFramePr>
        <p:xfrm>
          <a:off x="551384" y="3645024"/>
          <a:ext cx="11161240" cy="29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4858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7524328" cy="1069514"/>
          </a:xfrm>
          <a:solidFill>
            <a:srgbClr val="002060"/>
          </a:solidFill>
        </p:spPr>
        <p:txBody>
          <a:bodyPr/>
          <a:lstStyle/>
          <a:p>
            <a:r>
              <a:rPr lang="ro-RO" altLang="ro-RO" sz="3600" dirty="0">
                <a:solidFill>
                  <a:schemeClr val="bg1"/>
                </a:solidFill>
              </a:rPr>
              <a:t>Oradea prin ”ochii” Fitch Ratings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352" y="1463878"/>
            <a:ext cx="7260976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ro-RO" sz="1900" dirty="0">
                <a:latin typeface="Arial" panose="020B0604020202020204" pitchFamily="34" charset="0"/>
                <a:cs typeface="Arial" panose="020B0604020202020204" pitchFamily="34" charset="0"/>
              </a:rPr>
              <a:t>În luna aprilie, Fitch Ratings a confirmat calificativele de rating și perspectiva (outlook) stabil, similar rating-ului țării.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o-RO" altLang="ro-RO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ro-RO" sz="1900" dirty="0">
                <a:latin typeface="Arial" panose="020B0604020202020204" pitchFamily="34" charset="0"/>
                <a:cs typeface="Arial" panose="020B0604020202020204" pitchFamily="34" charset="0"/>
              </a:rPr>
              <a:t> în decembrie, Fitch Ratings a reconfirmat calificativele acordate, dar a revizuit perspectivele pentru împrumuturile pe termen lung </a:t>
            </a:r>
            <a:r>
              <a:rPr lang="ro-RO" altLang="ro-RO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altLang="ro-RO" sz="1900" dirty="0">
                <a:latin typeface="Arial" panose="020B0604020202020204" pitchFamily="34" charset="0"/>
                <a:cs typeface="Arial" panose="020B0604020202020204" pitchFamily="34" charset="0"/>
              </a:rPr>
              <a:t>la stabil la negativ, </a:t>
            </a:r>
            <a:r>
              <a:rPr lang="ro-R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similar ratingului suveran (ratingul României)</a:t>
            </a:r>
            <a:r>
              <a:rPr lang="ro-RO" altLang="ro-RO" sz="1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 algn="just">
              <a:spcBef>
                <a:spcPct val="0"/>
              </a:spcBef>
              <a:buFontTx/>
              <a:buChar char="•"/>
            </a:pPr>
            <a:r>
              <a:rPr lang="ro-RO" altLang="ro-RO" sz="1900" dirty="0">
                <a:latin typeface="Arial" panose="020B0604020202020204" pitchFamily="34" charset="0"/>
                <a:cs typeface="Arial" panose="020B0604020202020204" pitchFamily="34" charset="0"/>
              </a:rPr>
              <a:t> pentru împrumuturile pe termen lung în valută: </a:t>
            </a:r>
            <a:r>
              <a:rPr lang="ro-RO" altLang="ro-RO" sz="1900" b="1" dirty="0">
                <a:latin typeface="Arial" panose="020B0604020202020204" pitchFamily="34" charset="0"/>
                <a:cs typeface="Arial" panose="020B0604020202020204" pitchFamily="34" charset="0"/>
              </a:rPr>
              <a:t>`BBB-`</a:t>
            </a:r>
          </a:p>
          <a:p>
            <a:pPr lvl="1" algn="just">
              <a:spcBef>
                <a:spcPct val="0"/>
              </a:spcBef>
              <a:buFontTx/>
              <a:buChar char="•"/>
            </a:pPr>
            <a:r>
              <a:rPr lang="ro-RO" altLang="ro-RO" sz="1900" dirty="0">
                <a:latin typeface="Arial" panose="020B0604020202020204" pitchFamily="34" charset="0"/>
                <a:cs typeface="Arial" panose="020B0604020202020204" pitchFamily="34" charset="0"/>
              </a:rPr>
              <a:t> pentru împrumuturile pe termen lung în monedă naţională: </a:t>
            </a:r>
            <a:r>
              <a:rPr lang="ro-RO" altLang="ro-RO" sz="1900" b="1" dirty="0">
                <a:latin typeface="Arial" panose="020B0604020202020204" pitchFamily="34" charset="0"/>
                <a:cs typeface="Arial" panose="020B0604020202020204" pitchFamily="34" charset="0"/>
              </a:rPr>
              <a:t>'BBB-’</a:t>
            </a:r>
          </a:p>
          <a:p>
            <a:pPr lvl="1" algn="just">
              <a:spcBef>
                <a:spcPct val="0"/>
              </a:spcBef>
              <a:buFontTx/>
              <a:buChar char="•"/>
            </a:pPr>
            <a:r>
              <a:rPr lang="ro-RO" altLang="ro-RO" sz="1900" dirty="0">
                <a:latin typeface="Arial" panose="020B0604020202020204" pitchFamily="34" charset="0"/>
                <a:cs typeface="Arial" panose="020B0604020202020204" pitchFamily="34" charset="0"/>
              </a:rPr>
              <a:t> pentru împrumuturi pe termen scurt în valută: </a:t>
            </a:r>
            <a:r>
              <a:rPr lang="ro-RO" altLang="ro-RO" sz="1900" b="1" dirty="0">
                <a:latin typeface="Arial" panose="020B0604020202020204" pitchFamily="34" charset="0"/>
                <a:cs typeface="Arial" panose="020B0604020202020204" pitchFamily="34" charset="0"/>
              </a:rPr>
              <a:t>`F3`</a:t>
            </a:r>
          </a:p>
          <a:p>
            <a:pPr lvl="1" algn="just">
              <a:spcBef>
                <a:spcPct val="0"/>
              </a:spcBef>
              <a:buFontTx/>
              <a:buChar char="•"/>
            </a:pPr>
            <a:endParaRPr lang="ro-RO" altLang="ro-RO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ro-RO" sz="1900" dirty="0">
                <a:latin typeface="Arial" panose="020B0604020202020204" pitchFamily="34" charset="0"/>
                <a:cs typeface="Arial" panose="020B0604020202020204" pitchFamily="34" charset="0"/>
              </a:rPr>
              <a:t> se reflectă viziunea neschimbata a Fitch asupra performantelor </a:t>
            </a:r>
            <a:r>
              <a:rPr lang="ro-RO" altLang="ro-RO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financiare </a:t>
            </a:r>
            <a:r>
              <a:rPr lang="ro-RO" altLang="ro-RO" sz="1900" dirty="0">
                <a:latin typeface="Arial" panose="020B0604020202020204" pitchFamily="34" charset="0"/>
                <a:cs typeface="Arial" panose="020B0604020202020204" pitchFamily="34" charset="0"/>
              </a:rPr>
              <a:t>robuste ale municipiului si asupra capacitatii de a            contribui la progresul economiei locale</a:t>
            </a:r>
            <a:r>
              <a:rPr lang="ro-RO" altLang="ro-RO" sz="19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o-RO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051972" y="946020"/>
          <a:ext cx="4114800" cy="2699004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5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Grad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investitional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cea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mai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ridicata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credibilitate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AAA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maxima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siguranta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calitatea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cea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mai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buna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AA+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grad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investitional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foarte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ridicat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calitate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foarte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buna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grad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investitional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foarte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ridicat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calitate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buna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AA-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grad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investi</a:t>
                      </a: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ţion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al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ridicat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calitate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buna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A+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grad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mediu</a:t>
                      </a: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grad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mediu</a:t>
                      </a: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                </a:t>
                      </a:r>
                      <a:r>
                        <a:rPr kumimoji="0" lang="ro-R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ORADEA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grad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mediu</a:t>
                      </a: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BBB+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grad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sc</a:t>
                      </a: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ă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zut</a:t>
                      </a: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BBB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grad sc</a:t>
                      </a: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ă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zut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BBB-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grad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sc</a:t>
                      </a: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ă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zut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sc</a:t>
                      </a: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ă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zut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6" name="Straight Arrow Connector 2"/>
          <p:cNvCxnSpPr>
            <a:cxnSpLocks noChangeShapeType="1"/>
          </p:cNvCxnSpPr>
          <p:nvPr/>
        </p:nvCxnSpPr>
        <p:spPr bwMode="auto">
          <a:xfrm flipH="1">
            <a:off x="9624392" y="2636912"/>
            <a:ext cx="1224136" cy="814432"/>
          </a:xfrm>
          <a:prstGeom prst="straightConnector1">
            <a:avLst/>
          </a:prstGeom>
          <a:noFill/>
          <a:ln w="9525" algn="ctr">
            <a:solidFill>
              <a:schemeClr val="bg2">
                <a:lumMod val="25000"/>
              </a:schemeClr>
            </a:solidFill>
            <a:round/>
            <a:headEnd/>
            <a:tailEnd type="arrow" w="lg" len="med"/>
          </a:ln>
        </p:spPr>
      </p:cxn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8077200" y="3649940"/>
          <a:ext cx="4114800" cy="1717674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38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Speculativ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US" sz="1400" b="1" dirty="0" err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credibilitate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scazuta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BB+</a:t>
                      </a:r>
                      <a:endParaRPr lang="en-US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grad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scazut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speculativ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BB</a:t>
                      </a:r>
                      <a:endParaRPr lang="en-US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grad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scazut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speculativ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BB-</a:t>
                      </a:r>
                      <a:endParaRPr lang="en-US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grad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scazut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speculativ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B+</a:t>
                      </a:r>
                      <a:endParaRPr lang="en-US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grad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ridicat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speculativ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B</a:t>
                      </a:r>
                      <a:endParaRPr lang="en-US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grad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ridicat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speculativ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B-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grad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ridicat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speculativ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077200" y="5379188"/>
          <a:ext cx="4114800" cy="1717656"/>
        </p:xfrm>
        <a:graphic>
          <a:graphicData uri="http://schemas.openxmlformats.org/drawingml/2006/table">
            <a:tbl>
              <a:tblPr/>
              <a:tblGrid>
                <a:gridCol w="71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1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83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Predominant </a:t>
                      </a:r>
                      <a:r>
                        <a:rPr lang="en-US" sz="1400" b="1" dirty="0" err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speculativ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US" sz="1400" b="1" dirty="0" err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risc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substantial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CCC</a:t>
                      </a:r>
                      <a:endParaRPr lang="en-US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risc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substantial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CC</a:t>
                      </a:r>
                      <a:endParaRPr lang="en-US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risc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cu mare grad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speculativ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C</a:t>
                      </a:r>
                      <a:endParaRPr lang="en-US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risc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cu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mult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mai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mare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decat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cele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anterioare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DDD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pierderi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DD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pierderi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pierderi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143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824" y="0"/>
            <a:ext cx="5076056" cy="111413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ro-RO" altLang="ko-KR" sz="3200" dirty="0">
                <a:solidFill>
                  <a:schemeClr val="bg1"/>
                </a:solidFill>
              </a:rPr>
              <a:t>Brief alte activități</a:t>
            </a:r>
            <a:endParaRPr lang="ro-RO" sz="3200" dirty="0"/>
          </a:p>
        </p:txBody>
      </p:sp>
      <p:sp>
        <p:nvSpPr>
          <p:cNvPr id="3" name="Rectangle 2"/>
          <p:cNvSpPr/>
          <p:nvPr/>
        </p:nvSpPr>
        <p:spPr>
          <a:xfrm>
            <a:off x="407368" y="1484784"/>
            <a:ext cx="115932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o-RO" sz="2000" dirty="0">
                <a:latin typeface="Arial" pitchFamily="34" charset="0"/>
                <a:cs typeface="Arial" pitchFamily="34" charset="0"/>
              </a:rPr>
              <a:t>Decontări finanțări nerambursabile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(4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proiecte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depuse 1.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465.896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lei,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9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acceptate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494.822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lei)</a:t>
            </a: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o-RO" sz="2000" dirty="0">
                <a:latin typeface="Arial" pitchFamily="34" charset="0"/>
                <a:cs typeface="Arial" pitchFamily="34" charset="0"/>
              </a:rPr>
              <a:t>Bugetarea participativă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(66 depuse,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48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validate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8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selectate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, 1.4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75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.000 lei)</a:t>
            </a: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o-RO" sz="2000" dirty="0">
                <a:latin typeface="Arial" pitchFamily="34" charset="0"/>
                <a:cs typeface="Arial" pitchFamily="34" charset="0"/>
              </a:rPr>
              <a:t>Decontare cazare și masă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cetățeni din 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Ucraina (4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14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 beneficiari,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1.741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 plăți,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41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 milioane de lei)</a:t>
            </a: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o-RO" sz="2000" dirty="0">
                <a:latin typeface="Arial" pitchFamily="34" charset="0"/>
                <a:cs typeface="Arial" pitchFamily="34" charset="0"/>
              </a:rPr>
              <a:t>Burse ,,Make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IT’’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523 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beneficiari (23 elevi, 500 studenți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), suma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totală 1.092,60 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mii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lei </a:t>
            </a:r>
            <a:endParaRPr lang="ro-RO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o-RO" sz="2000" dirty="0">
                <a:latin typeface="Arial" pitchFamily="34" charset="0"/>
                <a:cs typeface="Arial" pitchFamily="34" charset="0"/>
              </a:rPr>
              <a:t>Sprijin învățământul dual: 732 beneficiari, 1.766,35 mii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lei</a:t>
            </a: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o-RO" sz="2000" dirty="0">
                <a:latin typeface="Arial" pitchFamily="34" charset="0"/>
                <a:cs typeface="Arial" pitchFamily="34" charset="0"/>
              </a:rPr>
              <a:t>Premiere olimpici și cadre didactice: 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397 persoane din care 263 elevi și 134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profesori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, 215 mii lei</a:t>
            </a: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o-RO" sz="2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rogramul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Masă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sănătoasă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școli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Lucreția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Suciu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și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Ioan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Slavici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, 121,89 mii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lei</a:t>
            </a:r>
          </a:p>
        </p:txBody>
      </p:sp>
    </p:spTree>
    <p:extLst>
      <p:ext uri="{BB962C8B-B14F-4D97-AF65-F5344CB8AC3E}">
        <p14:creationId xmlns:p14="http://schemas.microsoft.com/office/powerpoint/2010/main" val="2381067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1114138"/>
          </a:xfrm>
          <a:solidFill>
            <a:srgbClr val="002060"/>
          </a:solidFill>
        </p:spPr>
        <p:txBody>
          <a:bodyPr/>
          <a:lstStyle/>
          <a:p>
            <a:r>
              <a:rPr lang="ro-RO" altLang="ko-KR" sz="3200" dirty="0">
                <a:solidFill>
                  <a:schemeClr val="bg1"/>
                </a:solidFill>
              </a:rPr>
              <a:t>Activitatea financiar-contabilă în cifre</a:t>
            </a:r>
            <a:endParaRPr lang="ro-RO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839416" y="1340768"/>
            <a:ext cx="10657184" cy="4536504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Operațiuni </a:t>
            </a:r>
            <a:r>
              <a:rPr lang="ro-RO" sz="2000" dirty="0">
                <a:solidFill>
                  <a:schemeClr val="tx1"/>
                </a:solidFill>
              </a:rPr>
              <a:t>contabile </a:t>
            </a:r>
            <a:r>
              <a:rPr lang="en-US" sz="2000" dirty="0" smtClean="0">
                <a:solidFill>
                  <a:schemeClr val="tx1"/>
                </a:solidFill>
              </a:rPr>
              <a:t>104.214</a:t>
            </a:r>
            <a:r>
              <a:rPr lang="ro-RO" sz="2000" dirty="0" smtClean="0">
                <a:solidFill>
                  <a:schemeClr val="tx1"/>
                </a:solidFill>
              </a:rPr>
              <a:t> (</a:t>
            </a:r>
            <a:r>
              <a:rPr lang="ro-RO" sz="2000" dirty="0">
                <a:solidFill>
                  <a:schemeClr val="tx1"/>
                </a:solidFill>
              </a:rPr>
              <a:t>în medie </a:t>
            </a:r>
            <a:r>
              <a:rPr lang="en-US" sz="2000" dirty="0">
                <a:solidFill>
                  <a:schemeClr val="tx1"/>
                </a:solidFill>
              </a:rPr>
              <a:t>413</a:t>
            </a:r>
            <a:r>
              <a:rPr lang="ro-RO" sz="2000" dirty="0">
                <a:solidFill>
                  <a:schemeClr val="tx1"/>
                </a:solidFill>
              </a:rPr>
              <a:t> /zi)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chemeClr val="tx1"/>
                </a:solidFill>
              </a:rPr>
              <a:t>20.</a:t>
            </a:r>
            <a:r>
              <a:rPr lang="en-US" sz="2000" dirty="0">
                <a:solidFill>
                  <a:schemeClr val="tx1"/>
                </a:solidFill>
              </a:rPr>
              <a:t>853</a:t>
            </a:r>
            <a:r>
              <a:rPr lang="ro-RO" sz="2000" dirty="0">
                <a:solidFill>
                  <a:schemeClr val="tx1"/>
                </a:solidFill>
              </a:rPr>
              <a:t> ordine de plată (8</a:t>
            </a:r>
            <a:r>
              <a:rPr lang="en-US" sz="2000" dirty="0">
                <a:solidFill>
                  <a:schemeClr val="tx1"/>
                </a:solidFill>
              </a:rPr>
              <a:t>3</a:t>
            </a:r>
            <a:r>
              <a:rPr lang="ro-RO" sz="2000" dirty="0">
                <a:solidFill>
                  <a:schemeClr val="tx1"/>
                </a:solidFill>
              </a:rPr>
              <a:t> op/zi), din care: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12.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736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ordine de plata pentru decontarea cheltuielilor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/>
              <a:t>8.</a:t>
            </a:r>
            <a:r>
              <a:rPr lang="en-US" sz="2000" dirty="0" smtClean="0"/>
              <a:t>117</a:t>
            </a:r>
            <a:r>
              <a:rPr lang="ro-RO" sz="2000" dirty="0" smtClean="0"/>
              <a:t>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ordine de plata pentru restituiri taxe și impozite, compensări/transferuri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chemeClr val="tx1"/>
                </a:solidFill>
              </a:rPr>
              <a:t>Poziții inventar active fixe: </a:t>
            </a:r>
            <a:r>
              <a:rPr lang="en-US" sz="2000" dirty="0">
                <a:solidFill>
                  <a:schemeClr val="tx1"/>
                </a:solidFill>
              </a:rPr>
              <a:t>64.842</a:t>
            </a:r>
            <a:r>
              <a:rPr lang="ro-RO" sz="2000" dirty="0">
                <a:solidFill>
                  <a:schemeClr val="tx1"/>
                </a:solidFill>
              </a:rPr>
              <a:t> active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chemeClr val="tx1"/>
                </a:solidFill>
              </a:rPr>
              <a:t>Număr ordonanțări de plată: 1</a:t>
            </a:r>
            <a:r>
              <a:rPr lang="en-US" sz="2000" dirty="0">
                <a:solidFill>
                  <a:schemeClr val="tx1"/>
                </a:solidFill>
              </a:rPr>
              <a:t>1.402</a:t>
            </a:r>
            <a:endParaRPr lang="ro-RO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17</a:t>
            </a:r>
            <a:r>
              <a:rPr lang="ro-RO" sz="2000" dirty="0">
                <a:solidFill>
                  <a:schemeClr val="tx1"/>
                </a:solidFill>
              </a:rPr>
              <a:t> rectificari bugetare in 202</a:t>
            </a:r>
            <a:r>
              <a:rPr lang="en-US" sz="2000" dirty="0">
                <a:solidFill>
                  <a:schemeClr val="tx1"/>
                </a:solidFill>
              </a:rPr>
              <a:t>4</a:t>
            </a:r>
            <a:r>
              <a:rPr lang="ro-RO" sz="2000" dirty="0">
                <a:solidFill>
                  <a:schemeClr val="tx1"/>
                </a:solidFill>
              </a:rPr>
              <a:t> față de 1</a:t>
            </a:r>
            <a:r>
              <a:rPr lang="en-US" sz="2000" dirty="0">
                <a:solidFill>
                  <a:schemeClr val="tx1"/>
                </a:solidFill>
              </a:rPr>
              <a:t>4</a:t>
            </a:r>
            <a:r>
              <a:rPr lang="ro-RO" sz="2000" dirty="0">
                <a:solidFill>
                  <a:schemeClr val="tx1"/>
                </a:solidFill>
              </a:rPr>
              <a:t> rectificari in 20</a:t>
            </a:r>
            <a:r>
              <a:rPr lang="en-US" sz="2000" dirty="0">
                <a:solidFill>
                  <a:schemeClr val="tx1"/>
                </a:solidFill>
              </a:rPr>
              <a:t>23</a:t>
            </a:r>
            <a:endParaRPr lang="ro-RO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4.</a:t>
            </a:r>
            <a:r>
              <a:rPr lang="en-US" sz="2000" dirty="0">
                <a:solidFill>
                  <a:schemeClr val="tx1"/>
                </a:solidFill>
              </a:rPr>
              <a:t>673</a:t>
            </a:r>
            <a:r>
              <a:rPr lang="ro-RO" sz="2000" dirty="0">
                <a:solidFill>
                  <a:schemeClr val="tx1"/>
                </a:solidFill>
              </a:rPr>
              <a:t> de contracte de închirieri, concesiuni, vânzări, reabilitare fațade</a:t>
            </a:r>
          </a:p>
          <a:p>
            <a:pPr>
              <a:lnSpc>
                <a:spcPct val="150000"/>
              </a:lnSpc>
            </a:pPr>
            <a:endParaRPr lang="ro-RO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75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3"/>
          <p:cNvSpPr>
            <a:spLocks noGrp="1"/>
          </p:cNvSpPr>
          <p:nvPr>
            <p:ph type="title"/>
          </p:nvPr>
        </p:nvSpPr>
        <p:spPr bwMode="auto">
          <a:xfrm>
            <a:off x="-17496" y="0"/>
            <a:ext cx="7164288" cy="1113011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o-RO" altLang="ro-RO" sz="3600" dirty="0">
                <a:solidFill>
                  <a:schemeClr val="bg1"/>
                </a:solidFill>
                <a:latin typeface="Arial" charset="0"/>
                <a:ea typeface="맑은 고딕" pitchFamily="34" charset="-127"/>
                <a:cs typeface="Arial" charset="0"/>
              </a:rPr>
              <a:t>Administrarea creanțelor fiscale</a:t>
            </a:r>
            <a:endParaRPr lang="ko-KR" altLang="en-US" sz="3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986904"/>
              </p:ext>
            </p:extLst>
          </p:nvPr>
        </p:nvGraphicFramePr>
        <p:xfrm>
          <a:off x="1487488" y="1412776"/>
          <a:ext cx="9433047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90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3"/>
          <p:cNvSpPr>
            <a:spLocks noGrp="1"/>
          </p:cNvSpPr>
          <p:nvPr>
            <p:ph type="title"/>
          </p:nvPr>
        </p:nvSpPr>
        <p:spPr bwMode="auto">
          <a:xfrm>
            <a:off x="-21154" y="1"/>
            <a:ext cx="3851920" cy="1088694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o-RO" altLang="ro-RO" sz="3600" dirty="0">
                <a:solidFill>
                  <a:schemeClr val="bg1"/>
                </a:solidFill>
                <a:latin typeface="Arial" charset="0"/>
                <a:ea typeface="맑은 고딕" pitchFamily="34" charset="-127"/>
                <a:cs typeface="Arial" charset="0"/>
              </a:rPr>
              <a:t>Masa impozabilă</a:t>
            </a:r>
            <a:endParaRPr lang="ko-KR" altLang="en-US" sz="3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274527"/>
              </p:ext>
            </p:extLst>
          </p:nvPr>
        </p:nvGraphicFramePr>
        <p:xfrm>
          <a:off x="479376" y="1088695"/>
          <a:ext cx="5556694" cy="2700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342961"/>
              </p:ext>
            </p:extLst>
          </p:nvPr>
        </p:nvGraphicFramePr>
        <p:xfrm>
          <a:off x="6036070" y="1083501"/>
          <a:ext cx="5590416" cy="2700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56320"/>
              </p:ext>
            </p:extLst>
          </p:nvPr>
        </p:nvGraphicFramePr>
        <p:xfrm>
          <a:off x="479376" y="3752657"/>
          <a:ext cx="5606415" cy="312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153483"/>
              </p:ext>
            </p:extLst>
          </p:nvPr>
        </p:nvGraphicFramePr>
        <p:xfrm>
          <a:off x="6036070" y="3731895"/>
          <a:ext cx="5208270" cy="312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701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3"/>
          <p:cNvSpPr>
            <a:spLocks noGrp="1"/>
          </p:cNvSpPr>
          <p:nvPr>
            <p:ph type="title"/>
          </p:nvPr>
        </p:nvSpPr>
        <p:spPr bwMode="auto">
          <a:xfrm>
            <a:off x="0" y="1"/>
            <a:ext cx="6444208" cy="1084844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o-RO" altLang="ro-RO" sz="3600" dirty="0">
                <a:solidFill>
                  <a:schemeClr val="bg1"/>
                </a:solidFill>
                <a:latin typeface="Arial" charset="0"/>
                <a:ea typeface="맑은 고딕" pitchFamily="34" charset="-127"/>
                <a:cs typeface="Arial" charset="0"/>
              </a:rPr>
              <a:t>Încasările din creanţe fiscale</a:t>
            </a:r>
            <a:endParaRPr lang="ko-KR" altLang="en-US" sz="3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683416" y="-184666"/>
            <a:ext cx="112098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83416" y="2482334"/>
            <a:ext cx="112098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153658"/>
              </p:ext>
            </p:extLst>
          </p:nvPr>
        </p:nvGraphicFramePr>
        <p:xfrm>
          <a:off x="1271464" y="1084845"/>
          <a:ext cx="9145016" cy="3352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336993"/>
              </p:ext>
            </p:extLst>
          </p:nvPr>
        </p:nvGraphicFramePr>
        <p:xfrm>
          <a:off x="1271464" y="4249155"/>
          <a:ext cx="3390047" cy="2560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846140"/>
              </p:ext>
            </p:extLst>
          </p:nvPr>
        </p:nvGraphicFramePr>
        <p:xfrm>
          <a:off x="4684718" y="4277158"/>
          <a:ext cx="6163810" cy="245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497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6688" y="0"/>
            <a:ext cx="2232248" cy="1124744"/>
          </a:xfrm>
          <a:solidFill>
            <a:srgbClr val="002060"/>
          </a:solidFill>
        </p:spPr>
        <p:txBody>
          <a:bodyPr/>
          <a:lstStyle/>
          <a:p>
            <a:r>
              <a:rPr lang="ro-RO" sz="3200" dirty="0">
                <a:solidFill>
                  <a:schemeClr val="bg1"/>
                </a:solidFill>
              </a:rPr>
              <a:t>Brief 2024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54907" y="1340768"/>
            <a:ext cx="12144672" cy="537321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o-RO" sz="2000" dirty="0">
                <a:solidFill>
                  <a:schemeClr val="tx1"/>
                </a:solidFill>
              </a:rPr>
              <a:t>Menținerea calificativelor de </a:t>
            </a:r>
            <a:r>
              <a:rPr lang="ro-RO" sz="2000" dirty="0" smtClean="0">
                <a:solidFill>
                  <a:schemeClr val="tx1"/>
                </a:solidFill>
              </a:rPr>
              <a:t>rating. În decembrie, revizuirea </a:t>
            </a:r>
            <a:r>
              <a:rPr lang="en-US" sz="2000" dirty="0" err="1" smtClean="0">
                <a:solidFill>
                  <a:schemeClr val="tx1"/>
                </a:solidFill>
              </a:rPr>
              <a:t>perspectiv</a:t>
            </a:r>
            <a:r>
              <a:rPr lang="ro-RO" sz="2000" dirty="0" smtClean="0">
                <a:solidFill>
                  <a:schemeClr val="tx1"/>
                </a:solidFill>
              </a:rPr>
              <a:t>ei de </a:t>
            </a:r>
            <a:r>
              <a:rPr lang="ro-RO" sz="2000" dirty="0">
                <a:solidFill>
                  <a:schemeClr val="tx1"/>
                </a:solidFill>
              </a:rPr>
              <a:t>la stabil la </a:t>
            </a:r>
            <a:r>
              <a:rPr lang="ro-RO" sz="2000" dirty="0" smtClean="0">
                <a:solidFill>
                  <a:schemeClr val="tx1"/>
                </a:solidFill>
              </a:rPr>
              <a:t>negativ</a:t>
            </a:r>
            <a:endParaRPr lang="ro-RO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Echilibrul </a:t>
            </a:r>
            <a:r>
              <a:rPr lang="ro-RO" sz="2000" dirty="0">
                <a:solidFill>
                  <a:schemeClr val="tx1"/>
                </a:solidFill>
              </a:rPr>
              <a:t>bugetar </a:t>
            </a:r>
            <a:r>
              <a:rPr lang="ro-RO" sz="2000" dirty="0" smtClean="0">
                <a:solidFill>
                  <a:schemeClr val="tx1"/>
                </a:solidFill>
              </a:rPr>
              <a:t>(sold facturi 2023, reducere încasări din IV, inflație, rambursări UE în sold)</a:t>
            </a:r>
            <a:endParaRPr lang="ro-RO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o-RO" sz="2000" dirty="0">
                <a:solidFill>
                  <a:schemeClr val="tx1"/>
                </a:solidFill>
              </a:rPr>
              <a:t>Un 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ro-RO" sz="2000" dirty="0">
                <a:solidFill>
                  <a:schemeClr val="tx1"/>
                </a:solidFill>
              </a:rPr>
              <a:t>bun pentru investiții </a:t>
            </a:r>
            <a:r>
              <a:rPr lang="ro-RO" sz="2000" dirty="0" smtClean="0">
                <a:solidFill>
                  <a:schemeClr val="tx1"/>
                </a:solidFill>
              </a:rPr>
              <a:t>(al doilea după anul record 2023) </a:t>
            </a:r>
            <a:endParaRPr lang="ro-RO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o-RO" sz="2000" dirty="0">
                <a:solidFill>
                  <a:schemeClr val="tx1"/>
                </a:solidFill>
              </a:rPr>
              <a:t>Grad de îndatorare </a:t>
            </a:r>
            <a:r>
              <a:rPr lang="ro-RO" sz="2000" dirty="0" smtClean="0">
                <a:solidFill>
                  <a:schemeClr val="tx1"/>
                </a:solidFill>
              </a:rPr>
              <a:t>al Municipiului Oradea la finele anului 2024</a:t>
            </a:r>
            <a:r>
              <a:rPr lang="ro-RO" sz="2000" dirty="0">
                <a:solidFill>
                  <a:schemeClr val="tx1"/>
                </a:solidFill>
              </a:rPr>
              <a:t>: </a:t>
            </a:r>
            <a:r>
              <a:rPr lang="ro-RO" sz="2000" dirty="0" smtClean="0">
                <a:solidFill>
                  <a:schemeClr val="tx1"/>
                </a:solidFill>
              </a:rPr>
              <a:t>23,56% </a:t>
            </a:r>
            <a:endParaRPr lang="ro-RO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Premierea </a:t>
            </a:r>
            <a:r>
              <a:rPr lang="ro-RO" sz="2000" dirty="0">
                <a:solidFill>
                  <a:schemeClr val="tx1"/>
                </a:solidFill>
              </a:rPr>
              <a:t>olimpicilor, </a:t>
            </a:r>
            <a:r>
              <a:rPr lang="ro-RO" sz="2000" dirty="0" smtClean="0">
                <a:solidFill>
                  <a:schemeClr val="tx1"/>
                </a:solidFill>
              </a:rPr>
              <a:t>susținere învățământ </a:t>
            </a:r>
            <a:r>
              <a:rPr lang="ro-RO" sz="2000" dirty="0">
                <a:solidFill>
                  <a:schemeClr val="tx1"/>
                </a:solidFill>
              </a:rPr>
              <a:t>dual, </a:t>
            </a:r>
            <a:r>
              <a:rPr lang="ro-RO" sz="2000" dirty="0" smtClean="0">
                <a:solidFill>
                  <a:schemeClr val="tx1"/>
                </a:solidFill>
              </a:rPr>
              <a:t>Make </a:t>
            </a:r>
            <a:r>
              <a:rPr lang="ro-RO" sz="2000" dirty="0">
                <a:solidFill>
                  <a:schemeClr val="tx1"/>
                </a:solidFill>
              </a:rPr>
              <a:t>IT in Oradea, finanțări </a:t>
            </a:r>
            <a:r>
              <a:rPr lang="ro-RO" sz="2000" dirty="0" smtClean="0">
                <a:solidFill>
                  <a:schemeClr val="tx1"/>
                </a:solidFill>
              </a:rPr>
              <a:t>ONG-uri și BP 5.0</a:t>
            </a:r>
            <a:endParaRPr lang="ro-RO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Excedent </a:t>
            </a:r>
            <a:r>
              <a:rPr lang="ro-RO" sz="2000" dirty="0">
                <a:solidFill>
                  <a:schemeClr val="tx1"/>
                </a:solidFill>
              </a:rPr>
              <a:t>bugetar </a:t>
            </a:r>
            <a:r>
              <a:rPr lang="ro-RO" sz="2000" dirty="0" smtClean="0">
                <a:solidFill>
                  <a:schemeClr val="tx1"/>
                </a:solidFill>
              </a:rPr>
              <a:t>cumulat: 57,5 </a:t>
            </a:r>
            <a:r>
              <a:rPr lang="ro-RO" sz="2000" dirty="0">
                <a:solidFill>
                  <a:schemeClr val="tx1"/>
                </a:solidFill>
              </a:rPr>
              <a:t>mil </a:t>
            </a:r>
            <a:r>
              <a:rPr lang="ro-RO" sz="2000" dirty="0" smtClean="0">
                <a:solidFill>
                  <a:schemeClr val="tx1"/>
                </a:solidFill>
              </a:rPr>
              <a:t>lei, dar rezultatul anului </a:t>
            </a:r>
            <a:r>
              <a:rPr lang="ro-RO" sz="2000" dirty="0">
                <a:solidFill>
                  <a:schemeClr val="tx1"/>
                </a:solidFill>
              </a:rPr>
              <a:t>2024 deficit</a:t>
            </a:r>
            <a:r>
              <a:rPr lang="ro-RO" sz="2000" dirty="0" smtClean="0">
                <a:solidFill>
                  <a:schemeClr val="tx1"/>
                </a:solidFill>
              </a:rPr>
              <a:t>: -20,4 </a:t>
            </a:r>
            <a:r>
              <a:rPr lang="ro-RO" sz="2000" dirty="0">
                <a:solidFill>
                  <a:schemeClr val="tx1"/>
                </a:solidFill>
              </a:rPr>
              <a:t>mil lei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o-RO" sz="2000" dirty="0">
                <a:solidFill>
                  <a:schemeClr val="tx1"/>
                </a:solidFill>
              </a:rPr>
              <a:t>Fiscalitate: </a:t>
            </a:r>
            <a:r>
              <a:rPr lang="ro-RO" sz="2000" dirty="0" smtClean="0">
                <a:solidFill>
                  <a:schemeClr val="tx1"/>
                </a:solidFill>
              </a:rPr>
              <a:t>reducerea </a:t>
            </a:r>
            <a:r>
              <a:rPr lang="ro-RO" sz="2000" dirty="0">
                <a:solidFill>
                  <a:schemeClr val="tx1"/>
                </a:solidFill>
              </a:rPr>
              <a:t>cotelor de impozitare </a:t>
            </a:r>
            <a:r>
              <a:rPr lang="ro-RO" sz="2000" dirty="0" smtClean="0">
                <a:solidFill>
                  <a:schemeClr val="tx1"/>
                </a:solidFill>
              </a:rPr>
              <a:t>pentru atenuarea efectelor inflației de 13,8% la 7%</a:t>
            </a:r>
            <a:endParaRPr lang="ro-RO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Promovarea plăților </a:t>
            </a:r>
            <a:r>
              <a:rPr lang="ro-RO" sz="2000" dirty="0">
                <a:solidFill>
                  <a:schemeClr val="tx1"/>
                </a:solidFill>
              </a:rPr>
              <a:t>online: ”Online câștigi </a:t>
            </a:r>
            <a:r>
              <a:rPr lang="ro-RO" sz="2000" dirty="0" smtClean="0">
                <a:solidFill>
                  <a:schemeClr val="tx1"/>
                </a:solidFill>
              </a:rPr>
              <a:t>(mai mult decât) Dublu</a:t>
            </a:r>
            <a:r>
              <a:rPr lang="ro-RO" sz="2000" dirty="0">
                <a:solidFill>
                  <a:schemeClr val="tx1"/>
                </a:solidFill>
              </a:rPr>
              <a:t>” </a:t>
            </a:r>
            <a:r>
              <a:rPr lang="ro-RO" sz="2000" dirty="0" smtClean="0">
                <a:solidFill>
                  <a:schemeClr val="tx1"/>
                </a:solidFill>
              </a:rPr>
              <a:t>(+17% sume, +11% număr)</a:t>
            </a:r>
            <a:endParaRPr lang="ro-RO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Cel </a:t>
            </a:r>
            <a:r>
              <a:rPr lang="ro-RO" sz="2000" dirty="0">
                <a:solidFill>
                  <a:schemeClr val="tx1"/>
                </a:solidFill>
              </a:rPr>
              <a:t>mai mare </a:t>
            </a:r>
            <a:r>
              <a:rPr lang="ro-RO" sz="2000" dirty="0" smtClean="0">
                <a:solidFill>
                  <a:schemeClr val="tx1"/>
                </a:solidFill>
              </a:rPr>
              <a:t>grad </a:t>
            </a:r>
            <a:r>
              <a:rPr lang="ro-RO" sz="2000" dirty="0">
                <a:solidFill>
                  <a:schemeClr val="tx1"/>
                </a:solidFill>
              </a:rPr>
              <a:t>de încasare al </a:t>
            </a:r>
            <a:r>
              <a:rPr lang="ro-RO" sz="2000" dirty="0" smtClean="0">
                <a:solidFill>
                  <a:schemeClr val="tx1"/>
                </a:solidFill>
              </a:rPr>
              <a:t>principalelor debite fiscale (97% din debite an, 91% din total sume)</a:t>
            </a:r>
            <a:endParaRPr lang="ro-RO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o-RO" sz="2000" dirty="0">
                <a:solidFill>
                  <a:schemeClr val="tx1"/>
                </a:solidFill>
              </a:rPr>
              <a:t>Reducerea </a:t>
            </a:r>
            <a:r>
              <a:rPr lang="ro-RO" sz="2000" dirty="0" smtClean="0">
                <a:solidFill>
                  <a:schemeClr val="tx1"/>
                </a:solidFill>
              </a:rPr>
              <a:t>soldului </a:t>
            </a:r>
            <a:r>
              <a:rPr lang="ro-RO" sz="2000" dirty="0">
                <a:solidFill>
                  <a:schemeClr val="tx1"/>
                </a:solidFill>
              </a:rPr>
              <a:t>restanțelor persoane </a:t>
            </a:r>
            <a:r>
              <a:rPr lang="ro-RO" sz="2000" dirty="0" smtClean="0">
                <a:solidFill>
                  <a:schemeClr val="tx1"/>
                </a:solidFill>
              </a:rPr>
              <a:t>fizice (-15% a sumelor, -22% a numărului)</a:t>
            </a:r>
            <a:endParaRPr lang="ro-RO" sz="2000" dirty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ro-RO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ro-RO" sz="2800" dirty="0"/>
          </a:p>
          <a:p>
            <a:r>
              <a:rPr lang="en-US" sz="2800" dirty="0"/>
              <a:t> </a:t>
            </a:r>
            <a:endParaRPr lang="ro-RO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5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3"/>
          <p:cNvSpPr>
            <a:spLocks noGrp="1"/>
          </p:cNvSpPr>
          <p:nvPr>
            <p:ph type="title"/>
          </p:nvPr>
        </p:nvSpPr>
        <p:spPr bwMode="auto">
          <a:xfrm>
            <a:off x="-35701" y="0"/>
            <a:ext cx="4716016" cy="1085851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o-RO" altLang="ro-RO" sz="3600" dirty="0">
                <a:solidFill>
                  <a:schemeClr val="bg1"/>
                </a:solidFill>
              </a:rPr>
              <a:t>Instrumente de plată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3432" y="5013176"/>
            <a:ext cx="97930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8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o-RO" altLang="ro-R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Nu au fost cuprinse plățile efectuate prin ordine de plată</a:t>
            </a:r>
          </a:p>
          <a:p>
            <a:pPr marL="342900" lvl="8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o-RO" altLang="ro-R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Municipalitatea suportă integral costurile comisioanelor de plată </a:t>
            </a:r>
          </a:p>
          <a:p>
            <a:pPr marL="342900" lvl="8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o-RO" altLang="ro-R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Creșterea susținută a instrumentelor on-line </a:t>
            </a:r>
            <a:r>
              <a:rPr lang="ro-RO" alt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(+17% sume, +11% număr persoane)</a:t>
            </a:r>
            <a:endParaRPr lang="ro-RO" altLang="ro-RO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25766" y="-184666"/>
            <a:ext cx="76422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38483" y="-163150"/>
            <a:ext cx="76166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090749" y="1333231"/>
            <a:ext cx="69840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258309"/>
              </p:ext>
            </p:extLst>
          </p:nvPr>
        </p:nvGraphicFramePr>
        <p:xfrm>
          <a:off x="-456728" y="1036986"/>
          <a:ext cx="5012267" cy="352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863681"/>
              </p:ext>
            </p:extLst>
          </p:nvPr>
        </p:nvGraphicFramePr>
        <p:xfrm>
          <a:off x="3431704" y="1085851"/>
          <a:ext cx="5067300" cy="3491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656292"/>
              </p:ext>
            </p:extLst>
          </p:nvPr>
        </p:nvGraphicFramePr>
        <p:xfrm>
          <a:off x="7231236" y="1143606"/>
          <a:ext cx="5156200" cy="348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438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3"/>
          <p:cNvSpPr>
            <a:spLocks noGrp="1"/>
          </p:cNvSpPr>
          <p:nvPr>
            <p:ph type="title"/>
          </p:nvPr>
        </p:nvSpPr>
        <p:spPr bwMode="auto">
          <a:xfrm>
            <a:off x="-35701" y="0"/>
            <a:ext cx="4716016" cy="1085851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o-RO" altLang="ro-RO" sz="3600" dirty="0" smtClean="0">
                <a:solidFill>
                  <a:schemeClr val="bg1"/>
                </a:solidFill>
              </a:rPr>
              <a:t>16 ani de plăți online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25766" y="-184666"/>
            <a:ext cx="76422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38483" y="-163150"/>
            <a:ext cx="76166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090749" y="1333231"/>
            <a:ext cx="69840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094894"/>
              </p:ext>
            </p:extLst>
          </p:nvPr>
        </p:nvGraphicFramePr>
        <p:xfrm>
          <a:off x="4974906" y="1078109"/>
          <a:ext cx="5369565" cy="5447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419980"/>
              </p:ext>
            </p:extLst>
          </p:nvPr>
        </p:nvGraphicFramePr>
        <p:xfrm>
          <a:off x="7536160" y="1110936"/>
          <a:ext cx="446449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72" y="1249001"/>
            <a:ext cx="4764564" cy="513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3"/>
          <p:cNvSpPr>
            <a:spLocks noGrp="1"/>
          </p:cNvSpPr>
          <p:nvPr>
            <p:ph type="title"/>
          </p:nvPr>
        </p:nvSpPr>
        <p:spPr bwMode="auto">
          <a:xfrm>
            <a:off x="0" y="1"/>
            <a:ext cx="3995936" cy="1092674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o-RO" altLang="ro-RO" sz="3600" dirty="0">
                <a:solidFill>
                  <a:schemeClr val="bg1"/>
                </a:solidFill>
                <a:latin typeface="Arial" charset="0"/>
                <a:ea typeface="맑은 고딕" pitchFamily="34" charset="-127"/>
                <a:cs typeface="Arial" charset="0"/>
              </a:rPr>
              <a:t>Bonificații fiscale</a:t>
            </a:r>
            <a:endParaRPr lang="ko-KR" altLang="en-US" sz="3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1484784"/>
            <a:ext cx="7913229" cy="482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0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3"/>
          <p:cNvSpPr>
            <a:spLocks noGrp="1"/>
          </p:cNvSpPr>
          <p:nvPr>
            <p:ph type="title"/>
          </p:nvPr>
        </p:nvSpPr>
        <p:spPr bwMode="auto">
          <a:xfrm>
            <a:off x="0" y="1"/>
            <a:ext cx="3779912" cy="1085850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o-RO" altLang="ro-RO" sz="3600" dirty="0">
                <a:solidFill>
                  <a:schemeClr val="bg1"/>
                </a:solidFill>
                <a:latin typeface="Arial" charset="0"/>
                <a:ea typeface="맑은 고딕" pitchFamily="34" charset="-127"/>
                <a:cs typeface="Arial" charset="0"/>
              </a:rPr>
              <a:t>Inspecția fiscală</a:t>
            </a:r>
            <a:endParaRPr lang="ko-KR" altLang="en-US" sz="3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9416" y="4797152"/>
            <a:ext cx="108732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8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35 firme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verificate (tematici principale: finalizare construcții, facilități)</a:t>
            </a:r>
          </a:p>
          <a:p>
            <a:pPr marL="342900" lvl="8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Activitățile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de verificare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la persoanele fizice au vizat clădiri nerezidențiale, sedii secundare și unități de cazare,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etc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. Număr persoane verificate </a:t>
            </a:r>
            <a:r>
              <a:rPr lang="ro-RO" altLang="ro-RO" sz="2000" dirty="0" err="1" smtClean="0">
                <a:latin typeface="Arial" pitchFamily="34" charset="0"/>
                <a:cs typeface="Arial" pitchFamily="34" charset="0"/>
              </a:rPr>
              <a:t>aprox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 2.000, sume încasate suplimentar    1.482.851 lei</a:t>
            </a:r>
            <a:endParaRPr lang="ro-RO" altLang="ro-RO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686645"/>
              </p:ext>
            </p:extLst>
          </p:nvPr>
        </p:nvGraphicFramePr>
        <p:xfrm>
          <a:off x="1487244" y="1196752"/>
          <a:ext cx="9649315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09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3"/>
          <p:cNvSpPr>
            <a:spLocks noGrp="1"/>
          </p:cNvSpPr>
          <p:nvPr>
            <p:ph type="title"/>
          </p:nvPr>
        </p:nvSpPr>
        <p:spPr bwMode="auto">
          <a:xfrm>
            <a:off x="0" y="1"/>
            <a:ext cx="3923928" cy="1085210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o-RO" altLang="ro-RO" sz="3600" dirty="0">
                <a:solidFill>
                  <a:schemeClr val="bg1"/>
                </a:solidFill>
                <a:latin typeface="Arial" charset="0"/>
                <a:ea typeface="맑은 고딕" pitchFamily="34" charset="-127"/>
                <a:cs typeface="Arial" charset="0"/>
              </a:rPr>
              <a:t>Executarea silită</a:t>
            </a:r>
            <a:endParaRPr lang="ko-KR" altLang="en-US" sz="3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03712" y="1263499"/>
            <a:ext cx="170398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03712" y="3082774"/>
            <a:ext cx="170398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61266" y="6187923"/>
            <a:ext cx="154809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404924"/>
              </p:ext>
            </p:extLst>
          </p:nvPr>
        </p:nvGraphicFramePr>
        <p:xfrm>
          <a:off x="2228478" y="1225399"/>
          <a:ext cx="6891858" cy="2425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983968"/>
              </p:ext>
            </p:extLst>
          </p:nvPr>
        </p:nvGraphicFramePr>
        <p:xfrm>
          <a:off x="2217834" y="3791485"/>
          <a:ext cx="6902502" cy="287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8684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3"/>
          <p:cNvSpPr>
            <a:spLocks noGrp="1"/>
          </p:cNvSpPr>
          <p:nvPr>
            <p:ph type="title"/>
          </p:nvPr>
        </p:nvSpPr>
        <p:spPr bwMode="auto">
          <a:xfrm>
            <a:off x="-18121" y="1"/>
            <a:ext cx="5004048" cy="1090600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o-RO" altLang="ro-RO" sz="3600" dirty="0">
                <a:solidFill>
                  <a:schemeClr val="bg1"/>
                </a:solidFill>
                <a:latin typeface="Arial" charset="0"/>
                <a:ea typeface="맑은 고딕" pitchFamily="34" charset="-127"/>
                <a:cs typeface="Arial" charset="0"/>
              </a:rPr>
              <a:t>Restanțe și restanțieri</a:t>
            </a:r>
            <a:r>
              <a:rPr lang="ro-RO" altLang="ro-RO" sz="3600" dirty="0">
                <a:solidFill>
                  <a:srgbClr val="C00000"/>
                </a:solidFill>
                <a:latin typeface="Arial" charset="0"/>
                <a:ea typeface="맑은 고딕" pitchFamily="34" charset="-127"/>
                <a:cs typeface="Arial" charset="0"/>
              </a:rPr>
              <a:t> </a:t>
            </a:r>
            <a:endParaRPr lang="ko-KR" altLang="en-US" sz="36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9416" y="4699330"/>
            <a:ext cx="106571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>
              <a:lnSpc>
                <a:spcPct val="150000"/>
              </a:lnSpc>
              <a:spcBef>
                <a:spcPct val="0"/>
              </a:spcBef>
              <a:defRPr/>
            </a:pPr>
            <a:r>
              <a:rPr lang="ro-RO" altLang="ro-RO" sz="2000" dirty="0">
                <a:latin typeface="Arial" pitchFamily="34" charset="0"/>
                <a:cs typeface="Arial" pitchFamily="34" charset="0"/>
              </a:rPr>
              <a:t>- Număr restanțieri: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-22%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persoane fizice și 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-24,5%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firme</a:t>
            </a:r>
          </a:p>
          <a:p>
            <a:pPr marL="0" lvl="8">
              <a:lnSpc>
                <a:spcPct val="150000"/>
              </a:lnSpc>
              <a:spcBef>
                <a:spcPct val="0"/>
              </a:spcBef>
              <a:defRPr/>
            </a:pPr>
            <a:r>
              <a:rPr lang="ro-RO" altLang="ro-RO" sz="2000" dirty="0">
                <a:latin typeface="Arial" pitchFamily="34" charset="0"/>
                <a:cs typeface="Arial" pitchFamily="34" charset="0"/>
              </a:rPr>
              <a:t>- Soldul restanțelor: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-15%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persoane fizice și 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-1%</a:t>
            </a:r>
            <a:r>
              <a:rPr lang="ro-RO" altLang="ro-RO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persoane juridice</a:t>
            </a:r>
          </a:p>
          <a:p>
            <a:pPr marL="0" lvl="8">
              <a:lnSpc>
                <a:spcPct val="150000"/>
              </a:lnSpc>
              <a:spcBef>
                <a:spcPct val="0"/>
              </a:spcBef>
              <a:defRPr/>
            </a:pPr>
            <a:r>
              <a:rPr lang="ro-RO" altLang="ro-RO" sz="2000" dirty="0">
                <a:latin typeface="Arial" pitchFamily="34" charset="0"/>
                <a:cs typeface="Arial" pitchFamily="34" charset="0"/>
              </a:rPr>
              <a:t>Cazul. Prepozitura Ordinului Canonic Premonstratens: 22,5 mil lei</a:t>
            </a:r>
          </a:p>
          <a:p>
            <a:pPr marL="0" lvl="8">
              <a:lnSpc>
                <a:spcPct val="150000"/>
              </a:lnSpc>
              <a:spcBef>
                <a:spcPct val="0"/>
              </a:spcBef>
              <a:defRPr/>
            </a:pPr>
            <a:r>
              <a:rPr lang="ro-RO" altLang="ro-RO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În cazul firmelor nu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este inclus soldul firmelor în insolvență sau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faliment și redevența </a:t>
            </a:r>
            <a:r>
              <a:rPr lang="ro-RO" altLang="ro-RO" sz="2000" dirty="0" err="1" smtClean="0">
                <a:latin typeface="Arial" pitchFamily="34" charset="0"/>
                <a:cs typeface="Arial" pitchFamily="34" charset="0"/>
              </a:rPr>
              <a:t>Tmf</a:t>
            </a:r>
            <a:endParaRPr lang="ro-RO" altLang="ro-RO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66926" y="1490147"/>
            <a:ext cx="120412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257361" y="1587260"/>
            <a:ext cx="111932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211350"/>
            <a:ext cx="5437921" cy="3367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4" y="1134592"/>
            <a:ext cx="5303980" cy="35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6688" y="0"/>
            <a:ext cx="4427984" cy="1095365"/>
          </a:xfrm>
          <a:solidFill>
            <a:srgbClr val="002060"/>
          </a:solidFill>
        </p:spPr>
        <p:txBody>
          <a:bodyPr/>
          <a:lstStyle/>
          <a:p>
            <a:r>
              <a:rPr lang="ro-RO" sz="3600" dirty="0">
                <a:solidFill>
                  <a:schemeClr val="bg1"/>
                </a:solidFill>
              </a:rPr>
              <a:t>SUPRAIMPOZITĂRI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5" y="5373216"/>
            <a:ext cx="8385559" cy="1255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848" y="1374430"/>
            <a:ext cx="3456384" cy="2054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231" y="3755914"/>
            <a:ext cx="3769553" cy="15099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9856" y="3677311"/>
            <a:ext cx="6280142" cy="15885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231" y="1203604"/>
            <a:ext cx="4104456" cy="222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3"/>
          <p:cNvSpPr>
            <a:spLocks noGrp="1"/>
          </p:cNvSpPr>
          <p:nvPr>
            <p:ph type="title"/>
          </p:nvPr>
        </p:nvSpPr>
        <p:spPr bwMode="auto">
          <a:xfrm>
            <a:off x="-96688" y="0"/>
            <a:ext cx="7524328" cy="1113011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o-RO" altLang="ro-RO" sz="3600" dirty="0">
                <a:solidFill>
                  <a:schemeClr val="bg1"/>
                </a:solidFill>
                <a:latin typeface="Arial" charset="0"/>
                <a:ea typeface="맑은 고딕" pitchFamily="34" charset="-127"/>
                <a:cs typeface="Arial" charset="0"/>
              </a:rPr>
              <a:t>Facilităţi fiscale pentru investitori</a:t>
            </a:r>
            <a:endParaRPr lang="ko-KR" altLang="en-US" sz="3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3432" y="1341439"/>
            <a:ext cx="993710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latinLnBrk="1"/>
            <a:r>
              <a:rPr lang="ro-RO" alt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Schema locală pentru stimularea </a:t>
            </a:r>
            <a:r>
              <a:rPr lang="ro-RO" altLang="ro-R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investițiilor și sectorului IT (2013 </a:t>
            </a:r>
            <a:r>
              <a:rPr lang="ro-RO" alt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altLang="ro-R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2024):</a:t>
            </a:r>
            <a:endParaRPr lang="ro-RO" altLang="ro-R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latinLnBrk="1"/>
            <a:endParaRPr lang="ro-RO" altLang="ro-R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indent="-285750">
              <a:buFont typeface="Arial" charset="0"/>
              <a:buChar char="•"/>
            </a:pP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Beneficiari 2023: 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it-IT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ag ec (IT – 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  <a:r>
              <a:rPr lang="ro-RO" alt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estiții</a:t>
            </a:r>
            <a:r>
              <a:rPr lang="it-IT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o-RO" alt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indent="-285750">
              <a:buFont typeface="Arial" charset="0"/>
              <a:buChar char="•"/>
            </a:pPr>
            <a:endParaRPr lang="ro-RO" altLang="ro-R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indent="-285750">
              <a:buFont typeface="Arial" charset="0"/>
              <a:buChar char="•"/>
            </a:pP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Cuantumul 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facilităților acordate în 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2024: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309.384 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lei</a:t>
            </a:r>
          </a:p>
          <a:p>
            <a:pPr lvl="3" indent="-285750">
              <a:buFont typeface="Arial" charset="0"/>
              <a:buChar char="•"/>
            </a:pPr>
            <a:endParaRPr lang="ro-RO" altLang="ro-R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indent="-285750">
              <a:buFont typeface="Arial" charset="0"/>
              <a:buChar char="•"/>
            </a:pPr>
            <a:r>
              <a:rPr lang="ro-RO" altLang="ro-R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Facilităţi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fiscale cumulate 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2013-2024: 6.326.543 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lei</a:t>
            </a:r>
          </a:p>
          <a:p>
            <a:pPr lvl="1" latinLnBrk="1"/>
            <a:endParaRPr lang="ro-RO" altLang="ro-RO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latinLnBrk="1"/>
            <a:r>
              <a:rPr lang="ro-RO" alt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Facilităţi fiscale pentru investiţiile realizate în parcurile industriale:</a:t>
            </a:r>
          </a:p>
          <a:p>
            <a:pPr lvl="1" latinLnBrk="1"/>
            <a:endParaRPr lang="ro-RO" altLang="ro-R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indent="-285750">
              <a:buFont typeface="Arial" charset="0"/>
              <a:buChar char="•"/>
            </a:pP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Beneficiari</a:t>
            </a:r>
            <a:r>
              <a:rPr lang="en-US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2024: 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it-IT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it-IT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scutiri clădiri şi 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48 </a:t>
            </a:r>
            <a:r>
              <a:rPr lang="it-IT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teren)</a:t>
            </a:r>
            <a:endParaRPr lang="ro-RO" alt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indent="-285750">
              <a:buFont typeface="Arial" charset="0"/>
              <a:buChar char="•"/>
            </a:pPr>
            <a:endParaRPr lang="ro-RO" altLang="ro-R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indent="-285750">
              <a:buFont typeface="Arial" charset="0"/>
              <a:buChar char="•"/>
            </a:pPr>
            <a:r>
              <a:rPr lang="ro-RO" altLang="ro-R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Facilităţi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fiscale 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2024: 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5.180.514 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lei</a:t>
            </a:r>
          </a:p>
          <a:p>
            <a:pPr lvl="3" indent="-285750">
              <a:buFont typeface="Arial" charset="0"/>
              <a:buChar char="•"/>
            </a:pPr>
            <a:endParaRPr lang="ro-RO" altLang="ro-R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indent="-285750">
              <a:buFont typeface="Arial" charset="0"/>
              <a:buChar char="•"/>
            </a:pP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Facilități 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fiscale cumulate:	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36.649.633 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lei</a:t>
            </a:r>
          </a:p>
          <a:p>
            <a:pPr lvl="3" indent="-285750">
              <a:buFont typeface="Arial" charset="0"/>
              <a:buChar char="•"/>
            </a:pPr>
            <a:endParaRPr lang="ro-RO" altLang="ro-R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indent="-285750">
              <a:buFont typeface="Arial" charset="0"/>
              <a:buChar char="•"/>
            </a:pP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Valoarea </a:t>
            </a:r>
            <a:r>
              <a:rPr lang="ro-RO" altLang="ro-R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construcț</a:t>
            </a:r>
            <a:r>
              <a:rPr lang="en-US" alt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iilor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807.263.824 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lei</a:t>
            </a:r>
          </a:p>
        </p:txBody>
      </p:sp>
    </p:spTree>
    <p:extLst>
      <p:ext uri="{BB962C8B-B14F-4D97-AF65-F5344CB8AC3E}">
        <p14:creationId xmlns:p14="http://schemas.microsoft.com/office/powerpoint/2010/main" val="31824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3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524328" cy="1082163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o-RO" altLang="ro-RO" sz="3600" dirty="0" smtClean="0">
                <a:solidFill>
                  <a:schemeClr val="bg1"/>
                </a:solidFill>
                <a:latin typeface="Arial" charset="0"/>
                <a:ea typeface="맑은 고딕" pitchFamily="34" charset="-127"/>
                <a:cs typeface="Arial" charset="0"/>
              </a:rPr>
              <a:t>Reducerea </a:t>
            </a:r>
            <a:r>
              <a:rPr lang="ro-RO" altLang="ro-RO" sz="3600" dirty="0">
                <a:solidFill>
                  <a:schemeClr val="bg1"/>
                </a:solidFill>
                <a:latin typeface="Arial" charset="0"/>
                <a:ea typeface="맑은 고딕" pitchFamily="34" charset="-127"/>
                <a:cs typeface="Arial" charset="0"/>
              </a:rPr>
              <a:t>de majorări pentru PF</a:t>
            </a:r>
            <a:endParaRPr lang="ko-KR" altLang="en-US" sz="3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3392" y="1341439"/>
            <a:ext cx="104411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latinLnBrk="1"/>
            <a:endParaRPr lang="ro-RO" altLang="ro-RO" sz="2000" dirty="0">
              <a:solidFill>
                <a:srgbClr val="FF0000"/>
              </a:solidFill>
            </a:endParaRPr>
          </a:p>
          <a:p>
            <a:pPr lvl="1" latinLnBrk="1"/>
            <a:r>
              <a:rPr lang="ro-RO" altLang="ro-RO" sz="2000" b="1" dirty="0" smtClean="0"/>
              <a:t>Reducerea cu 75% a majorărilor </a:t>
            </a:r>
            <a:r>
              <a:rPr lang="ro-RO" altLang="ro-RO" sz="2000" b="1" dirty="0"/>
              <a:t>în cazul plății integrale a debitului și rămășițelor de către persoane fizice:</a:t>
            </a:r>
          </a:p>
          <a:p>
            <a:pPr lvl="1" latinLnBrk="1"/>
            <a:endParaRPr lang="ro-RO" altLang="ro-RO" dirty="0">
              <a:latin typeface="Times New Roman" pitchFamily="18" charset="0"/>
              <a:cs typeface="Times New Roman" pitchFamily="18" charset="0"/>
            </a:endParaRPr>
          </a:p>
          <a:p>
            <a:pPr lvl="3" indent="-285750">
              <a:buFont typeface="Arial" charset="0"/>
              <a:buChar char="•"/>
            </a:pPr>
            <a:r>
              <a:rPr lang="ro-RO" altLang="ro-RO" sz="2000" dirty="0"/>
              <a:t>Număr cetățeni: 				</a:t>
            </a:r>
            <a:r>
              <a:rPr lang="ro-RO" altLang="ro-RO" sz="2000" dirty="0" smtClean="0"/>
              <a:t>176</a:t>
            </a:r>
            <a:endParaRPr lang="ro-RO" altLang="ro-RO" sz="2000" dirty="0"/>
          </a:p>
          <a:p>
            <a:pPr lvl="3" indent="-285750">
              <a:buFont typeface="Arial" charset="0"/>
              <a:buChar char="•"/>
            </a:pPr>
            <a:endParaRPr lang="ro-RO" altLang="ro-RO" sz="2000" dirty="0"/>
          </a:p>
          <a:p>
            <a:pPr lvl="3" indent="-285750">
              <a:buFont typeface="Arial" charset="0"/>
              <a:buChar char="•"/>
            </a:pPr>
            <a:r>
              <a:rPr lang="ro-RO" altLang="ro-RO" sz="2000" dirty="0" smtClean="0"/>
              <a:t>Valoarea </a:t>
            </a:r>
            <a:r>
              <a:rPr lang="ro-RO" altLang="ro-RO" sz="2000" dirty="0"/>
              <a:t>majorărilor anulate:	   </a:t>
            </a:r>
            <a:r>
              <a:rPr lang="ro-RO" altLang="ro-RO" sz="2000" dirty="0" smtClean="0"/>
              <a:t>  302.702</a:t>
            </a:r>
            <a:r>
              <a:rPr lang="ro-RO" sz="2000" dirty="0" smtClean="0"/>
              <a:t> lei (75% din majorări)</a:t>
            </a:r>
            <a:endParaRPr lang="ro-RO" sz="2000" dirty="0"/>
          </a:p>
          <a:p>
            <a:pPr lvl="3" indent="-285750">
              <a:buFont typeface="Arial" charset="0"/>
              <a:buChar char="•"/>
            </a:pPr>
            <a:endParaRPr lang="ro-RO" sz="2000" dirty="0"/>
          </a:p>
          <a:p>
            <a:pPr lvl="3" indent="-285750">
              <a:buFont typeface="Arial" charset="0"/>
              <a:buChar char="•"/>
            </a:pPr>
            <a:r>
              <a:rPr lang="ro-RO" altLang="ro-RO" sz="2000" dirty="0"/>
              <a:t>Valoarea debitelor achitate:		   </a:t>
            </a:r>
            <a:r>
              <a:rPr lang="ro-RO" altLang="ro-RO" sz="2000" dirty="0" smtClean="0"/>
              <a:t>2.209.330 </a:t>
            </a:r>
            <a:r>
              <a:rPr lang="ro-RO" altLang="ro-RO" sz="2000" dirty="0"/>
              <a:t>lei</a:t>
            </a:r>
          </a:p>
          <a:p>
            <a:pPr marL="1085850" lvl="3"/>
            <a:endParaRPr lang="ro-RO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3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96688" y="0"/>
            <a:ext cx="7596336" cy="1069514"/>
          </a:xfrm>
          <a:solidFill>
            <a:srgbClr val="002060"/>
          </a:solidFill>
        </p:spPr>
        <p:txBody>
          <a:bodyPr/>
          <a:lstStyle/>
          <a:p>
            <a:r>
              <a:rPr lang="ro-RO" altLang="ko-KR" sz="3200" dirty="0">
                <a:solidFill>
                  <a:schemeClr val="bg1"/>
                </a:solidFill>
              </a:rPr>
              <a:t>Activitatea fiscală în cifre</a:t>
            </a:r>
            <a:endParaRPr lang="ro-RO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767408" y="1340768"/>
            <a:ext cx="10513168" cy="4536504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Certificate </a:t>
            </a:r>
            <a:r>
              <a:rPr lang="ro-RO" sz="2000" dirty="0">
                <a:solidFill>
                  <a:schemeClr val="tx1"/>
                </a:solidFill>
              </a:rPr>
              <a:t>fiscale </a:t>
            </a:r>
            <a:r>
              <a:rPr lang="ro-RO" sz="2000" dirty="0" smtClean="0">
                <a:solidFill>
                  <a:schemeClr val="tx1"/>
                </a:solidFill>
              </a:rPr>
              <a:t>- </a:t>
            </a:r>
            <a:r>
              <a:rPr lang="ro-RO" sz="2000" dirty="0">
                <a:solidFill>
                  <a:schemeClr val="tx1"/>
                </a:solidFill>
              </a:rPr>
              <a:t>total </a:t>
            </a:r>
            <a:r>
              <a:rPr lang="ro-RO" sz="2000" dirty="0" smtClean="0">
                <a:solidFill>
                  <a:schemeClr val="tx1"/>
                </a:solidFill>
              </a:rPr>
              <a:t>39.051 </a:t>
            </a:r>
            <a:r>
              <a:rPr lang="ro-RO" sz="2000" dirty="0">
                <a:solidFill>
                  <a:schemeClr val="tx1"/>
                </a:solidFill>
              </a:rPr>
              <a:t>(PJ </a:t>
            </a:r>
            <a:r>
              <a:rPr lang="ro-RO" sz="2000" dirty="0" smtClean="0">
                <a:solidFill>
                  <a:schemeClr val="tx1"/>
                </a:solidFill>
              </a:rPr>
              <a:t>9.970 </a:t>
            </a:r>
            <a:r>
              <a:rPr lang="ro-RO" sz="2000" dirty="0">
                <a:solidFill>
                  <a:schemeClr val="tx1"/>
                </a:solidFill>
              </a:rPr>
              <a:t>+ PF </a:t>
            </a:r>
            <a:r>
              <a:rPr lang="ro-RO" sz="2000" dirty="0" smtClean="0">
                <a:solidFill>
                  <a:schemeClr val="tx1"/>
                </a:solidFill>
              </a:rPr>
              <a:t>29.081)</a:t>
            </a:r>
            <a:endParaRPr lang="ro-RO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Decizii de impunere – </a:t>
            </a:r>
            <a:r>
              <a:rPr lang="ro-RO" sz="2000" dirty="0">
                <a:solidFill>
                  <a:schemeClr val="tx1"/>
                </a:solidFill>
              </a:rPr>
              <a:t>total </a:t>
            </a:r>
            <a:r>
              <a:rPr lang="ro-RO" sz="2000" dirty="0" smtClean="0">
                <a:solidFill>
                  <a:schemeClr val="tx1"/>
                </a:solidFill>
              </a:rPr>
              <a:t>47.298 </a:t>
            </a:r>
            <a:r>
              <a:rPr lang="ro-RO" sz="2000" dirty="0">
                <a:solidFill>
                  <a:schemeClr val="tx1"/>
                </a:solidFill>
              </a:rPr>
              <a:t>(PJ 16.420 + </a:t>
            </a:r>
            <a:r>
              <a:rPr lang="ro-RO" sz="2000" dirty="0" smtClean="0">
                <a:solidFill>
                  <a:schemeClr val="tx1"/>
                </a:solidFill>
              </a:rPr>
              <a:t>PF 30.878)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Amenzi contravenționale luate în debit 29.775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Somații 21.497, Popriri 6.719, Sechestre 1.951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Dosare de muncă în folosul comunității 187 (1.415 amenzi), suma 887.199 lei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Dosare de insolvabilitate 1.057, suma 7.819.325 lei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Acorduri de funcționare activități economice 886 + anulare 389 + modificare orar 266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Acorduri de alimentație publică 140</a:t>
            </a:r>
            <a:endParaRPr lang="ro-RO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Chitanțe 203.668 </a:t>
            </a:r>
            <a:r>
              <a:rPr lang="ro-RO" sz="2000" dirty="0">
                <a:solidFill>
                  <a:schemeClr val="tx1"/>
                </a:solidFill>
              </a:rPr>
              <a:t>(cash </a:t>
            </a:r>
            <a:r>
              <a:rPr lang="ro-RO" sz="2000" dirty="0" smtClean="0">
                <a:solidFill>
                  <a:schemeClr val="tx1"/>
                </a:solidFill>
              </a:rPr>
              <a:t>153.812 </a:t>
            </a:r>
            <a:r>
              <a:rPr lang="ro-RO" sz="2000" dirty="0">
                <a:solidFill>
                  <a:schemeClr val="tx1"/>
                </a:solidFill>
              </a:rPr>
              <a:t>+ POS </a:t>
            </a:r>
            <a:r>
              <a:rPr lang="ro-RO" sz="2000" dirty="0" smtClean="0">
                <a:solidFill>
                  <a:schemeClr val="tx1"/>
                </a:solidFill>
              </a:rPr>
              <a:t>49.856)</a:t>
            </a:r>
            <a:endParaRPr lang="ro-RO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Dosare </a:t>
            </a:r>
            <a:r>
              <a:rPr lang="ro-RO" sz="2000" dirty="0">
                <a:solidFill>
                  <a:schemeClr val="tx1"/>
                </a:solidFill>
              </a:rPr>
              <a:t>de executare silită transferate </a:t>
            </a:r>
            <a:r>
              <a:rPr lang="ro-RO" sz="2000" dirty="0" smtClean="0">
                <a:solidFill>
                  <a:schemeClr val="tx1"/>
                </a:solidFill>
              </a:rPr>
              <a:t>238, suma 870.803 lei</a:t>
            </a:r>
            <a:endParaRPr lang="ro-RO" sz="2000" strike="sngStrike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ro-RO" sz="2000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6672064" cy="1086292"/>
          </a:xfrm>
          <a:solidFill>
            <a:srgbClr val="002060"/>
          </a:solidFill>
        </p:spPr>
        <p:txBody>
          <a:bodyPr/>
          <a:lstStyle/>
          <a:p>
            <a:r>
              <a:rPr lang="en-US" altLang="ko-KR" sz="3600" dirty="0">
                <a:solidFill>
                  <a:schemeClr val="bg1"/>
                </a:solidFill>
              </a:rPr>
              <a:t> </a:t>
            </a:r>
            <a:r>
              <a:rPr lang="ro-RO" altLang="ko-KR" sz="3600" dirty="0">
                <a:solidFill>
                  <a:schemeClr val="bg1"/>
                </a:solidFill>
              </a:rPr>
              <a:t>Indicatori de performanță DE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79376" y="1412776"/>
            <a:ext cx="11377264" cy="5328592"/>
          </a:xfrm>
        </p:spPr>
        <p:txBody>
          <a:bodyPr wrap="square">
            <a:noAutofit/>
          </a:bodyPr>
          <a:lstStyle/>
          <a:p>
            <a:pPr marL="0" lvl="8" indent="0" algn="just">
              <a:lnSpc>
                <a:spcPct val="150000"/>
              </a:lnSpc>
              <a:buFont typeface="Arial" charset="0"/>
              <a:buChar char="•"/>
            </a:pPr>
            <a:r>
              <a:rPr lang="ro-RO" altLang="ro-RO" dirty="0">
                <a:latin typeface="Arial" pitchFamily="34" charset="0"/>
                <a:cs typeface="Arial" pitchFamily="34" charset="0"/>
              </a:rPr>
              <a:t> </a:t>
            </a:r>
            <a:r>
              <a:rPr lang="ro-RO" altLang="ro-RO" dirty="0" smtClean="0">
                <a:latin typeface="Arial" pitchFamily="34" charset="0"/>
                <a:cs typeface="Arial" pitchFamily="34" charset="0"/>
              </a:rPr>
              <a:t>Menținerea </a:t>
            </a:r>
            <a:r>
              <a:rPr lang="ro-RO" altLang="ro-RO" dirty="0">
                <a:latin typeface="Arial" pitchFamily="34" charset="0"/>
                <a:cs typeface="Arial" pitchFamily="34" charset="0"/>
              </a:rPr>
              <a:t>echilibrului bugetar (asigurarea plății proiectelor UE în lipsa primirii sumelor din </a:t>
            </a:r>
            <a:r>
              <a:rPr lang="ro-RO" altLang="ro-RO" dirty="0" smtClean="0">
                <a:latin typeface="Arial" pitchFamily="34" charset="0"/>
                <a:cs typeface="Arial" pitchFamily="34" charset="0"/>
              </a:rPr>
              <a:t>      cererile </a:t>
            </a:r>
            <a:r>
              <a:rPr lang="ro-RO" altLang="ro-RO" dirty="0">
                <a:latin typeface="Arial" pitchFamily="34" charset="0"/>
                <a:cs typeface="Arial" pitchFamily="34" charset="0"/>
              </a:rPr>
              <a:t>de rambursare, subvenții </a:t>
            </a:r>
            <a:r>
              <a:rPr lang="ro-RO" altLang="ro-RO" dirty="0" smtClean="0">
                <a:latin typeface="Arial" pitchFamily="34" charset="0"/>
                <a:cs typeface="Arial" pitchFamily="34" charset="0"/>
              </a:rPr>
              <a:t>Termoficare/OTL, finanțare complementară școli) </a:t>
            </a:r>
            <a:r>
              <a:rPr lang="ro-RO" altLang="ro-RO" dirty="0">
                <a:latin typeface="Arial" pitchFamily="34" charset="0"/>
                <a:cs typeface="Arial" pitchFamily="34" charset="0"/>
              </a:rPr>
              <a:t>– </a:t>
            </a:r>
            <a:r>
              <a:rPr lang="ro-RO" altLang="ro-RO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îndeplinit</a:t>
            </a:r>
          </a:p>
          <a:p>
            <a:pPr marL="0" lvl="8" indent="0" algn="just">
              <a:lnSpc>
                <a:spcPct val="150000"/>
              </a:lnSpc>
              <a:buFont typeface="Arial" charset="0"/>
              <a:buChar char="•"/>
            </a:pPr>
            <a:r>
              <a:rPr lang="ro-RO" altLang="ro-RO" dirty="0" smtClean="0">
                <a:latin typeface="Arial" pitchFamily="34" charset="0"/>
                <a:cs typeface="Arial" pitchFamily="34" charset="0"/>
              </a:rPr>
              <a:t> Păstrarea </a:t>
            </a:r>
            <a:r>
              <a:rPr lang="ro-RO" altLang="ro-RO" dirty="0">
                <a:latin typeface="Arial" pitchFamily="34" charset="0"/>
                <a:cs typeface="Arial" pitchFamily="34" charset="0"/>
              </a:rPr>
              <a:t>calificativelor de rating </a:t>
            </a:r>
            <a:r>
              <a:rPr lang="ro-RO" altLang="ro-RO" dirty="0" smtClean="0">
                <a:latin typeface="Arial" pitchFamily="34" charset="0"/>
                <a:cs typeface="Arial" pitchFamily="34" charset="0"/>
              </a:rPr>
              <a:t>ale Municipiului </a:t>
            </a:r>
            <a:r>
              <a:rPr lang="ro-RO" altLang="ro-RO" dirty="0">
                <a:latin typeface="Arial" pitchFamily="34" charset="0"/>
                <a:cs typeface="Arial" pitchFamily="34" charset="0"/>
              </a:rPr>
              <a:t>Oradea </a:t>
            </a:r>
            <a:r>
              <a:rPr lang="ro-RO" altLang="ro-RO" dirty="0" smtClean="0">
                <a:latin typeface="Arial" pitchFamily="34" charset="0"/>
                <a:cs typeface="Arial" pitchFamily="34" charset="0"/>
              </a:rPr>
              <a:t>(perspectivă negativă) – </a:t>
            </a:r>
            <a:r>
              <a:rPr lang="ro-RO" altLang="ro-RO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îndeplinit</a:t>
            </a:r>
          </a:p>
          <a:p>
            <a:pPr marL="0" lvl="8" indent="0" algn="just">
              <a:lnSpc>
                <a:spcPct val="150000"/>
              </a:lnSpc>
              <a:buFont typeface="Arial" charset="0"/>
              <a:buChar char="•"/>
            </a:pPr>
            <a:r>
              <a:rPr lang="ro-RO" altLang="ro-RO" dirty="0">
                <a:latin typeface="Arial" pitchFamily="34" charset="0"/>
                <a:cs typeface="Arial" pitchFamily="34" charset="0"/>
              </a:rPr>
              <a:t> </a:t>
            </a:r>
            <a:r>
              <a:rPr lang="ro-RO" altLang="ro-RO" dirty="0" smtClean="0">
                <a:latin typeface="Arial" pitchFamily="34" charset="0"/>
                <a:cs typeface="Arial" pitchFamily="34" charset="0"/>
              </a:rPr>
              <a:t>Gestionarea </a:t>
            </a:r>
            <a:r>
              <a:rPr lang="ro-RO" altLang="ro-RO" dirty="0">
                <a:latin typeface="Arial" pitchFamily="34" charset="0"/>
                <a:cs typeface="Arial" pitchFamily="34" charset="0"/>
              </a:rPr>
              <a:t>datoriei publice - 5 </a:t>
            </a:r>
            <a:r>
              <a:rPr lang="ro-RO" altLang="ro-RO" dirty="0" smtClean="0">
                <a:latin typeface="Arial" pitchFamily="34" charset="0"/>
                <a:cs typeface="Arial" pitchFamily="34" charset="0"/>
              </a:rPr>
              <a:t>HCL de modificare </a:t>
            </a:r>
            <a:r>
              <a:rPr lang="ro-RO" altLang="ro-RO" dirty="0">
                <a:latin typeface="Arial" pitchFamily="34" charset="0"/>
                <a:cs typeface="Arial" pitchFamily="34" charset="0"/>
              </a:rPr>
              <a:t>a </a:t>
            </a:r>
            <a:r>
              <a:rPr lang="ro-RO" altLang="ro-RO" dirty="0" smtClean="0">
                <a:latin typeface="Arial" pitchFamily="34" charset="0"/>
                <a:cs typeface="Arial" pitchFamily="34" charset="0"/>
              </a:rPr>
              <a:t>investițiilor + raportări </a:t>
            </a:r>
            <a:r>
              <a:rPr lang="ro-RO" altLang="ro-RO" dirty="0">
                <a:latin typeface="Arial" pitchFamily="34" charset="0"/>
                <a:cs typeface="Arial" pitchFamily="34" charset="0"/>
              </a:rPr>
              <a:t>MF/BEI – </a:t>
            </a:r>
            <a:r>
              <a:rPr lang="ro-RO" altLang="ro-RO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îndeplinit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8" indent="0" algn="just">
              <a:lnSpc>
                <a:spcPct val="150000"/>
              </a:lnSpc>
              <a:buFont typeface="Arial" charset="0"/>
              <a:buChar char="•"/>
            </a:pPr>
            <a:r>
              <a:rPr lang="ro-RO" dirty="0">
                <a:latin typeface="Arial" pitchFamily="34" charset="0"/>
                <a:cs typeface="Arial" pitchFamily="34" charset="0"/>
              </a:rPr>
              <a:t>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Grad </a:t>
            </a:r>
            <a:r>
              <a:rPr lang="ro-RO" dirty="0">
                <a:latin typeface="Arial" pitchFamily="34" charset="0"/>
                <a:cs typeface="Arial" pitchFamily="34" charset="0"/>
              </a:rPr>
              <a:t>ridicat de încasare al impozitelor (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97% </a:t>
            </a:r>
            <a:r>
              <a:rPr lang="ro-RO" dirty="0">
                <a:latin typeface="Arial" pitchFamily="34" charset="0"/>
                <a:cs typeface="Arial" pitchFamily="34" charset="0"/>
              </a:rPr>
              <a:t>din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debitul </a:t>
            </a:r>
            <a:r>
              <a:rPr lang="ro-RO" dirty="0">
                <a:latin typeface="Arial" pitchFamily="34" charset="0"/>
                <a:cs typeface="Arial" pitchFamily="34" charset="0"/>
              </a:rPr>
              <a:t>anului,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91% </a:t>
            </a:r>
            <a:r>
              <a:rPr lang="ro-RO" dirty="0">
                <a:latin typeface="Arial" pitchFamily="34" charset="0"/>
                <a:cs typeface="Arial" pitchFamily="34" charset="0"/>
              </a:rPr>
              <a:t>din total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sume) – </a:t>
            </a:r>
            <a:r>
              <a:rPr lang="ro-RO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îndeplinit</a:t>
            </a:r>
          </a:p>
          <a:p>
            <a:pPr marL="0" lvl="8" indent="0" algn="just">
              <a:lnSpc>
                <a:spcPct val="150000"/>
              </a:lnSpc>
              <a:buFont typeface="Arial" charset="0"/>
              <a:buChar char="•"/>
            </a:pPr>
            <a:r>
              <a:rPr lang="ro-RO" dirty="0"/>
              <a:t> </a:t>
            </a:r>
            <a:r>
              <a:rPr lang="ro-RO" dirty="0">
                <a:latin typeface="Arial" pitchFamily="34" charset="0"/>
                <a:cs typeface="Arial" pitchFamily="34" charset="0"/>
              </a:rPr>
              <a:t>Reducerea restanțelor și a numărului de restanțieri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o-RO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îndeplinit</a:t>
            </a:r>
            <a:endParaRPr lang="en-GB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8" indent="0" algn="just">
              <a:lnSpc>
                <a:spcPct val="150000"/>
              </a:lnSpc>
              <a:buFont typeface="Arial" charset="0"/>
              <a:buChar char="•"/>
            </a:pPr>
            <a:r>
              <a:rPr lang="ro-RO" sz="2000" dirty="0">
                <a:solidFill>
                  <a:schemeClr val="tx1"/>
                </a:solidFill>
              </a:rPr>
              <a:t> </a:t>
            </a:r>
            <a:r>
              <a:rPr lang="it-IT" dirty="0">
                <a:latin typeface="Arial" pitchFamily="34" charset="0"/>
                <a:cs typeface="Arial" pitchFamily="34" charset="0"/>
              </a:rPr>
              <a:t>Realizarea veniturilor </a:t>
            </a:r>
            <a:r>
              <a:rPr lang="ro-RO" dirty="0">
                <a:latin typeface="Arial" pitchFamily="34" charset="0"/>
                <a:cs typeface="Arial" pitchFamily="34" charset="0"/>
              </a:rPr>
              <a:t>fiscale </a:t>
            </a:r>
            <a:r>
              <a:rPr lang="it-IT" dirty="0">
                <a:latin typeface="Arial" pitchFamily="34" charset="0"/>
                <a:cs typeface="Arial" pitchFamily="34" charset="0"/>
              </a:rPr>
              <a:t>programate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o-RO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îndeplinit</a:t>
            </a:r>
          </a:p>
          <a:p>
            <a:pPr algn="just">
              <a:lnSpc>
                <a:spcPct val="150000"/>
              </a:lnSpc>
            </a:pPr>
            <a:endParaRPr lang="ro-RO" sz="20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endParaRPr lang="ro-RO" sz="20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ro-RO" alt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647367"/>
              </p:ext>
            </p:extLst>
          </p:nvPr>
        </p:nvGraphicFramePr>
        <p:xfrm>
          <a:off x="623394" y="5157192"/>
          <a:ext cx="11233244" cy="13442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3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0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0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00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00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0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69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15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748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Specificație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exec 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exec.2022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exec.2023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buget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initial 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2024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b</a:t>
                      </a:r>
                      <a:r>
                        <a:rPr lang="ro-RO" sz="18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uget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final 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2024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exec.2024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% față de    plan inițial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% </a:t>
                      </a:r>
                      <a:r>
                        <a:rPr lang="ro-RO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față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 </a:t>
                      </a:r>
                      <a:r>
                        <a:rPr lang="ro-R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 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de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plan </a:t>
                      </a:r>
                      <a:r>
                        <a:rPr lang="ro-R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final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 +/- %    24/23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Imp si tx pe propr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153.818.093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166.354.766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176.359.445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186.275.000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183.662.180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191.115.865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340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76" y="0"/>
            <a:ext cx="3491880" cy="1114138"/>
          </a:xfrm>
          <a:solidFill>
            <a:srgbClr val="002060"/>
          </a:solidFill>
        </p:spPr>
        <p:txBody>
          <a:bodyPr/>
          <a:lstStyle/>
          <a:p>
            <a:r>
              <a:rPr lang="ro-RO" altLang="ro-RO" sz="3600" dirty="0">
                <a:solidFill>
                  <a:schemeClr val="bg1"/>
                </a:solidFill>
              </a:rPr>
              <a:t>Provocări </a:t>
            </a:r>
            <a:r>
              <a:rPr lang="ro-RO" altLang="ro-RO" sz="3600" dirty="0" smtClean="0">
                <a:solidFill>
                  <a:schemeClr val="bg1"/>
                </a:solidFill>
              </a:rPr>
              <a:t>2025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368" y="1114138"/>
            <a:ext cx="1123324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Buget 2025: aprobare în lunii martie, cota din IV la 63% dar se mărește baza de aplicare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ro-RO" sz="2000" dirty="0" smtClean="0">
                <a:latin typeface="Arial" pitchFamily="34" charset="0"/>
                <a:cs typeface="Arial" pitchFamily="34" charset="0"/>
              </a:rPr>
              <a:t> Finanțarea de la BS a transportului local pentru elevi, costul standard școli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ro-RO" sz="2000" dirty="0" smtClean="0">
                <a:latin typeface="Arial" pitchFamily="34" charset="0"/>
                <a:cs typeface="Arial" pitchFamily="34" charset="0"/>
              </a:rPr>
              <a:t> Încasarea cererilor de rambursare aflate în sold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ro-RO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Asigurare resurse pentru implementarea investițiilor prin PNRR și FEDR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ro-RO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Finalizarea procedurilor de selecție a membrilor CA la întreprinderile locale</a:t>
            </a:r>
            <a:endParaRPr lang="ro-RO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 Promovarea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plăților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și serviciilor online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ro-RO" altLang="ro-RO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Verificări tematice: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puncte 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de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lucru firme, unități 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de cazare turistică</a:t>
            </a:r>
            <a:endParaRPr lang="ro-RO" altLang="ro-RO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 Cota adițională pentru clădirile cu activități de jocuri de noroc și pariuri sportive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ro-RO" altLang="ro-RO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Scădere din evidențele fiscale a autoturismelor cu ITP nerevizuită în ultimii 3 ani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ro-RO" altLang="ro-RO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Modificarea începând cu 2026 a sistemului de impozitare al clădirilor și terenurilor</a:t>
            </a:r>
            <a:endParaRPr lang="ro-RO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53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608" y="2996952"/>
            <a:ext cx="6563072" cy="460648"/>
          </a:xfrm>
        </p:spPr>
        <p:txBody>
          <a:bodyPr/>
          <a:lstStyle/>
          <a:p>
            <a:r>
              <a:rPr lang="ro-RO" sz="2400" b="1" dirty="0"/>
              <a:t>Vă mulțumim pentru atenție!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4367808" cy="1086292"/>
          </a:xfrm>
          <a:solidFill>
            <a:srgbClr val="002060"/>
          </a:solidFill>
        </p:spPr>
        <p:txBody>
          <a:bodyPr/>
          <a:lstStyle/>
          <a:p>
            <a:r>
              <a:rPr lang="ro-RO" altLang="ko-KR" sz="3600" dirty="0">
                <a:solidFill>
                  <a:schemeClr val="bg1"/>
                </a:solidFill>
              </a:rPr>
              <a:t>Volum de activitate 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511511"/>
              </p:ext>
            </p:extLst>
          </p:nvPr>
        </p:nvGraphicFramePr>
        <p:xfrm>
          <a:off x="407368" y="1207044"/>
          <a:ext cx="4333488" cy="5390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215284"/>
              </p:ext>
            </p:extLst>
          </p:nvPr>
        </p:nvGraphicFramePr>
        <p:xfrm>
          <a:off x="5591944" y="1207044"/>
          <a:ext cx="4968552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9587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28" y="0"/>
            <a:ext cx="5652120" cy="1116527"/>
          </a:xfrm>
          <a:solidFill>
            <a:srgbClr val="002060"/>
          </a:solidFill>
        </p:spPr>
        <p:txBody>
          <a:bodyPr/>
          <a:lstStyle/>
          <a:p>
            <a:r>
              <a:rPr lang="ro-RO" altLang="ro-RO" sz="3600" dirty="0">
                <a:solidFill>
                  <a:schemeClr val="bg1"/>
                </a:solidFill>
              </a:rPr>
              <a:t>Veniturile bugetului local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9416" y="3789040"/>
            <a:ext cx="108732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Nu sunt incluse veniturile proprii ale institutiilor subordonate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Venituri totale </a:t>
            </a:r>
            <a:r>
              <a:rPr lang="ro-RO" altLang="ro-R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o-RO" altLang="ro-R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% / 2023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ro-RO" dirty="0" smtClean="0">
                <a:latin typeface="Arial" pitchFamily="34" charset="0"/>
                <a:cs typeface="Arial" pitchFamily="34" charset="0"/>
              </a:rPr>
              <a:t>Modificări </a:t>
            </a:r>
            <a:r>
              <a:rPr lang="ro-RO" altLang="ro-RO" dirty="0">
                <a:latin typeface="Arial" pitchFamily="34" charset="0"/>
                <a:cs typeface="Arial" pitchFamily="34" charset="0"/>
              </a:rPr>
              <a:t>în cursul anului:</a:t>
            </a:r>
          </a:p>
          <a:p>
            <a:pPr>
              <a:spcBef>
                <a:spcPct val="0"/>
              </a:spcBef>
            </a:pP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- Ministerul Sănătății </a:t>
            </a:r>
            <a:r>
              <a:rPr lang="ro-RO" altLang="ro-R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– dotarea </a:t>
            </a: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spitalelor</a:t>
            </a:r>
          </a:p>
          <a:p>
            <a:pPr>
              <a:spcBef>
                <a:spcPct val="0"/>
              </a:spcBef>
            </a:pP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- Ministerul Educației </a:t>
            </a:r>
            <a:r>
              <a:rPr lang="ro-RO" altLang="ro-R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– învăţământ </a:t>
            </a: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dual, cost </a:t>
            </a:r>
            <a:r>
              <a:rPr lang="ro-RO" altLang="ro-R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- </a:t>
            </a: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invatamant particular</a:t>
            </a:r>
          </a:p>
          <a:p>
            <a:pPr>
              <a:spcBef>
                <a:spcPct val="0"/>
              </a:spcBef>
            </a:pP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- Ministerul Muncii </a:t>
            </a:r>
            <a:r>
              <a:rPr lang="ro-RO" altLang="ro-R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– sume </a:t>
            </a: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suplimentare pentru asistență socială </a:t>
            </a:r>
          </a:p>
          <a:p>
            <a:pPr>
              <a:spcBef>
                <a:spcPct val="0"/>
              </a:spcBef>
            </a:pP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ro-RO" altLang="ro-R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Guvernului – sume </a:t>
            </a: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defalcate din TVA </a:t>
            </a:r>
            <a:r>
              <a:rPr lang="ro-RO" altLang="ro-R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pentru echilibrare </a:t>
            </a: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(atenuare </a:t>
            </a:r>
            <a:r>
              <a:rPr lang="ro-RO" altLang="ro-R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pierdere IV, cheltuieli </a:t>
            </a: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curente si de capital</a:t>
            </a:r>
            <a:r>
              <a:rPr lang="ro-RO" altLang="ro-R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asigurarea serviciului </a:t>
            </a: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public de </a:t>
            </a:r>
            <a:r>
              <a:rPr lang="ro-RO" altLang="ro-R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alimentare </a:t>
            </a: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ro-RO" altLang="ro-R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energie termică)</a:t>
            </a:r>
            <a:endParaRPr lang="ro-RO" altLang="ro-RO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- încasări din valorificări/schimburi de imobile</a:t>
            </a:r>
          </a:p>
          <a:p>
            <a:pPr>
              <a:spcBef>
                <a:spcPct val="0"/>
              </a:spcBef>
            </a:pP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- alocări pentru gratuitatea transportului elevilor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9139"/>
              </p:ext>
            </p:extLst>
          </p:nvPr>
        </p:nvGraphicFramePr>
        <p:xfrm>
          <a:off x="1559496" y="1196752"/>
          <a:ext cx="914501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011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9855" y="0"/>
            <a:ext cx="5652120" cy="1129513"/>
          </a:xfrm>
          <a:solidFill>
            <a:srgbClr val="002060"/>
          </a:solidFill>
        </p:spPr>
        <p:txBody>
          <a:bodyPr/>
          <a:lstStyle/>
          <a:p>
            <a:r>
              <a:rPr lang="ro-RO" altLang="ro-RO" sz="3600" dirty="0">
                <a:solidFill>
                  <a:schemeClr val="bg1"/>
                </a:solidFill>
              </a:rPr>
              <a:t>Veniturile bugetului local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1384" y="4795649"/>
            <a:ext cx="1137726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Gradul de realizare al veniturilor - total 66% (-7% față de 2023), defalcat: venituri proprii 95% (+3% / </a:t>
            </a:r>
            <a:r>
              <a:rPr lang="ro-RO" altLang="ro-R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2023), </a:t>
            </a: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prelevări BS 61% (+73% / 2023), fonduri UE 39% </a:t>
            </a:r>
            <a:r>
              <a:rPr lang="ro-RO" altLang="ro-R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(+</a:t>
            </a: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41% / 2023), credite bancare 44% (-81% / 2023)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o-RO" sz="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</a:rPr>
              <a:t>Suma de rambursat/primit aferent proiectelor UE: </a:t>
            </a:r>
            <a:r>
              <a:rPr lang="ro-RO" dirty="0"/>
              <a:t>6</a:t>
            </a:r>
            <a:r>
              <a:rPr lang="pt-BR" dirty="0"/>
              <a:t>3</a:t>
            </a:r>
            <a:r>
              <a:rPr lang="ro-RO" dirty="0"/>
              <a:t>,3</a:t>
            </a:r>
            <a:r>
              <a:rPr lang="pt-BR" dirty="0"/>
              <a:t> mil lei</a:t>
            </a:r>
            <a:endParaRPr lang="ro-RO" dirty="0"/>
          </a:p>
          <a:p>
            <a:pPr marL="342900" indent="-342900">
              <a:buFont typeface="Arial" charset="0"/>
              <a:buChar char="•"/>
            </a:pPr>
            <a:endParaRPr lang="ro-RO" sz="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o-RO" dirty="0">
                <a:latin typeface="Arial" pitchFamily="34" charset="0"/>
                <a:cs typeface="Arial" pitchFamily="34" charset="0"/>
              </a:rPr>
              <a:t>Impozite și taxe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104% (+8% </a:t>
            </a:r>
            <a:r>
              <a:rPr lang="ro-RO" dirty="0">
                <a:latin typeface="Arial" pitchFamily="34" charset="0"/>
                <a:cs typeface="Arial" pitchFamily="34" charset="0"/>
              </a:rPr>
              <a:t>/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2023), </a:t>
            </a:r>
            <a:r>
              <a:rPr lang="ro-RO" dirty="0">
                <a:latin typeface="Arial" pitchFamily="34" charset="0"/>
                <a:cs typeface="Arial" pitchFamily="34" charset="0"/>
              </a:rPr>
              <a:t>concesiuni și închirieri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94% (-1% </a:t>
            </a:r>
            <a:r>
              <a:rPr lang="ro-RO" dirty="0">
                <a:latin typeface="Arial" pitchFamily="34" charset="0"/>
                <a:cs typeface="Arial" pitchFamily="34" charset="0"/>
              </a:rPr>
              <a:t>/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2023) </a:t>
            </a:r>
            <a:endParaRPr lang="ro-RO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o-RO" altLang="ro-RO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424714" y="2817623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243400"/>
              </p:ext>
            </p:extLst>
          </p:nvPr>
        </p:nvGraphicFramePr>
        <p:xfrm>
          <a:off x="6240016" y="1030733"/>
          <a:ext cx="5508612" cy="357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B738A93-811D-7505-061D-9098BCED1F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311022"/>
              </p:ext>
            </p:extLst>
          </p:nvPr>
        </p:nvGraphicFramePr>
        <p:xfrm>
          <a:off x="335359" y="1327131"/>
          <a:ext cx="5286905" cy="3542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9B35A43-F0DD-467B-868F-BE45CE2351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2190"/>
              </p:ext>
            </p:extLst>
          </p:nvPr>
        </p:nvGraphicFramePr>
        <p:xfrm>
          <a:off x="5642985" y="1214486"/>
          <a:ext cx="4837326" cy="3666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95717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6516216" cy="1084855"/>
          </a:xfrm>
          <a:solidFill>
            <a:srgbClr val="002060"/>
          </a:solidFill>
        </p:spPr>
        <p:txBody>
          <a:bodyPr/>
          <a:lstStyle/>
          <a:p>
            <a:r>
              <a:rPr lang="ro-RO" altLang="ro-RO" sz="3600" dirty="0">
                <a:solidFill>
                  <a:schemeClr val="bg1"/>
                </a:solidFill>
              </a:rPr>
              <a:t>Cotele din impozitul pe venit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7428" y="4725144"/>
            <a:ext cx="102971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 algn="just">
              <a:spcBef>
                <a:spcPct val="0"/>
              </a:spcBef>
            </a:pPr>
            <a:r>
              <a:rPr lang="ro-RO" altLang="ro-RO" sz="2000" dirty="0">
                <a:latin typeface="Arial" pitchFamily="34" charset="0"/>
                <a:cs typeface="Arial" pitchFamily="34" charset="0"/>
              </a:rPr>
              <a:t>Ponderea venituri din Impozitul pe Venit 2024: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48%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din veniturile proprii</a:t>
            </a:r>
          </a:p>
          <a:p>
            <a:pPr marL="0" lvl="8" algn="just">
              <a:spcBef>
                <a:spcPct val="0"/>
              </a:spcBef>
            </a:pPr>
            <a:endParaRPr lang="ro-RO" altLang="ro-RO" sz="800" dirty="0">
              <a:latin typeface="Arial" pitchFamily="34" charset="0"/>
              <a:cs typeface="Arial" pitchFamily="34" charset="0"/>
            </a:endParaRPr>
          </a:p>
          <a:p>
            <a:pPr marL="0" lvl="8" algn="just">
              <a:spcBef>
                <a:spcPct val="0"/>
              </a:spcBef>
            </a:pPr>
            <a:r>
              <a:rPr lang="ro-RO" altLang="ro-RO" sz="2000" dirty="0">
                <a:latin typeface="Arial" pitchFamily="34" charset="0"/>
                <a:cs typeface="Arial" pitchFamily="34" charset="0"/>
              </a:rPr>
              <a:t>Cota bugetului local din IV: 63%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prin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Legea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BS,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prin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Legea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finanțelor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publice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65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%</a:t>
            </a:r>
            <a:endParaRPr lang="ro-RO" sz="2000" dirty="0" smtClean="0">
              <a:latin typeface="Arial" pitchFamily="34" charset="0"/>
              <a:cs typeface="Arial" pitchFamily="34" charset="0"/>
            </a:endParaRPr>
          </a:p>
          <a:p>
            <a:pPr marL="0" lvl="8" algn="just">
              <a:spcBef>
                <a:spcPct val="0"/>
              </a:spcBef>
            </a:pPr>
            <a:endParaRPr lang="ro-RO" altLang="ro-RO" sz="800" dirty="0" smtClean="0">
              <a:latin typeface="Arial" pitchFamily="34" charset="0"/>
              <a:cs typeface="Arial" pitchFamily="34" charset="0"/>
            </a:endParaRPr>
          </a:p>
          <a:p>
            <a:pPr marL="0" lvl="8" algn="just">
              <a:spcBef>
                <a:spcPct val="0"/>
              </a:spcBef>
            </a:pP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Încasare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2024: -12% față de anul anterior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(-47,77 mil lei)</a:t>
            </a:r>
            <a:endParaRPr lang="ro-RO" altLang="ro-RO" sz="2000" dirty="0">
              <a:latin typeface="Arial" pitchFamily="34" charset="0"/>
              <a:cs typeface="Arial" pitchFamily="34" charset="0"/>
            </a:endParaRPr>
          </a:p>
          <a:p>
            <a:pPr marL="0" lvl="8" algn="just">
              <a:spcBef>
                <a:spcPct val="0"/>
              </a:spcBef>
            </a:pPr>
            <a:endParaRPr lang="ro-RO" altLang="ro-RO" sz="800" dirty="0">
              <a:latin typeface="Arial" pitchFamily="34" charset="0"/>
              <a:cs typeface="Arial" pitchFamily="34" charset="0"/>
            </a:endParaRPr>
          </a:p>
          <a:p>
            <a:pPr marL="0" lvl="8" algn="just">
              <a:spcBef>
                <a:spcPct val="0"/>
              </a:spcBef>
            </a:pPr>
            <a:r>
              <a:rPr lang="ro-RO" altLang="ro-RO" sz="2000" dirty="0">
                <a:latin typeface="Arial" pitchFamily="34" charset="0"/>
                <a:cs typeface="Arial" pitchFamily="34" charset="0"/>
              </a:rPr>
              <a:t>Supra-estimare a AJFP Bihor/Guvern: încasat în minus 35,42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mil lei față de plan</a:t>
            </a:r>
            <a:endParaRPr lang="ro-RO" altLang="ro-RO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DBC817C-CC8F-23F3-A433-3F3B49BE42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373131"/>
              </p:ext>
            </p:extLst>
          </p:nvPr>
        </p:nvGraphicFramePr>
        <p:xfrm>
          <a:off x="623392" y="1628800"/>
          <a:ext cx="10873208" cy="295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40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5076056" cy="1086292"/>
          </a:xfrm>
          <a:solidFill>
            <a:srgbClr val="003964"/>
          </a:solidFill>
        </p:spPr>
        <p:txBody>
          <a:bodyPr/>
          <a:lstStyle/>
          <a:p>
            <a:r>
              <a:rPr lang="ro-RO" sz="3600" dirty="0">
                <a:solidFill>
                  <a:schemeClr val="bg1"/>
                </a:solidFill>
              </a:rPr>
              <a:t>Categorii de cheltuieli</a:t>
            </a:r>
            <a:endParaRPr lang="ro-RO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19336" y="4547572"/>
            <a:ext cx="11737304" cy="2265804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o-RO" sz="2000" dirty="0"/>
              <a:t>Pondere echilibrată între cele două categorii de </a:t>
            </a:r>
            <a:r>
              <a:rPr lang="ro-RO" sz="2000" dirty="0" smtClean="0"/>
              <a:t>cheltuieli</a:t>
            </a:r>
            <a:endParaRPr lang="ro-RO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o-RO" sz="2000" dirty="0"/>
              <a:t>Cheltuielile operaționale 52% din plan (+43% față de </a:t>
            </a:r>
            <a:r>
              <a:rPr lang="ro-RO" sz="2000" dirty="0" smtClean="0"/>
              <a:t>2023). Creștere </a:t>
            </a:r>
            <a:r>
              <a:rPr lang="ro-RO" sz="2000" dirty="0"/>
              <a:t>generată </a:t>
            </a:r>
            <a:r>
              <a:rPr lang="ro-RO" sz="2000" dirty="0" smtClean="0"/>
              <a:t>de </a:t>
            </a:r>
            <a:r>
              <a:rPr lang="ro-RO" sz="2000" dirty="0"/>
              <a:t>facturi </a:t>
            </a:r>
            <a:r>
              <a:rPr lang="ro-RO" sz="2000" dirty="0" smtClean="0"/>
              <a:t>rămase în sold la finele 2024 - OUG </a:t>
            </a:r>
            <a:r>
              <a:rPr lang="ro-RO" sz="2000" dirty="0"/>
              <a:t>90/2023, creșterea costului standard </a:t>
            </a:r>
            <a:r>
              <a:rPr lang="ro-RO" sz="2000" dirty="0" smtClean="0"/>
              <a:t>pentru </a:t>
            </a:r>
            <a:r>
              <a:rPr lang="ro-RO" sz="2000" dirty="0"/>
              <a:t>invătământ, </a:t>
            </a:r>
            <a:r>
              <a:rPr lang="ro-RO" sz="2000" dirty="0" smtClean="0"/>
              <a:t>respectiv    creșterea numărului </a:t>
            </a:r>
            <a:r>
              <a:rPr lang="ro-RO" sz="2000" dirty="0"/>
              <a:t>de copii </a:t>
            </a:r>
            <a:r>
              <a:rPr lang="ro-RO" sz="2000" dirty="0" smtClean="0"/>
              <a:t>din unitățile de învățământ </a:t>
            </a:r>
            <a:r>
              <a:rPr lang="ro-RO" sz="2000" dirty="0"/>
              <a:t>particular 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o-RO" sz="2000" dirty="0"/>
              <a:t>Cheltuielile cu investițiile 48% din plan (-28% față de 2023). Anul în care se pregătesc proiectele pentru noua sesiune de proiecte cu </a:t>
            </a:r>
            <a:r>
              <a:rPr lang="ro-RO" sz="2000" dirty="0" smtClean="0"/>
              <a:t>finanțare nerambursabilă</a:t>
            </a:r>
            <a:endParaRPr lang="ro-RO" sz="2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919536" y="1196752"/>
          <a:ext cx="741682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F632A2-A331-88E2-DEF8-9F98F75D5E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529161"/>
              </p:ext>
            </p:extLst>
          </p:nvPr>
        </p:nvGraphicFramePr>
        <p:xfrm>
          <a:off x="2711624" y="1196752"/>
          <a:ext cx="712879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05953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8184232" cy="1069514"/>
          </a:xfrm>
          <a:solidFill>
            <a:srgbClr val="003964"/>
          </a:solidFill>
        </p:spPr>
        <p:txBody>
          <a:bodyPr/>
          <a:lstStyle/>
          <a:p>
            <a:r>
              <a:rPr lang="ro-RO" sz="3600" dirty="0">
                <a:solidFill>
                  <a:schemeClr val="bg1"/>
                </a:solidFill>
              </a:rPr>
              <a:t>Cheltuieli</a:t>
            </a:r>
            <a:r>
              <a:rPr lang="ro-RO" dirty="0">
                <a:solidFill>
                  <a:schemeClr val="bg1"/>
                </a:solidFill>
              </a:rPr>
              <a:t> pe domenii de activitate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4509120"/>
            <a:ext cx="11233248" cy="22322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 smtClean="0">
                <a:solidFill>
                  <a:schemeClr val="tx1"/>
                </a:solidFill>
              </a:rPr>
              <a:t>Serviciile publice, asistența socială și datoria publică 62% </a:t>
            </a:r>
            <a:r>
              <a:rPr lang="ro-RO" dirty="0">
                <a:solidFill>
                  <a:schemeClr val="tx1"/>
                </a:solidFill>
              </a:rPr>
              <a:t>din total cheltuieli operaționale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>
                <a:solidFill>
                  <a:schemeClr val="tx1"/>
                </a:solidFill>
              </a:rPr>
              <a:t>Datoria publică +132</a:t>
            </a:r>
            <a:r>
              <a:rPr lang="ro-RO" dirty="0" smtClean="0">
                <a:solidFill>
                  <a:schemeClr val="tx1"/>
                </a:solidFill>
              </a:rPr>
              <a:t>%, </a:t>
            </a:r>
            <a:r>
              <a:rPr lang="ro-RO" dirty="0">
                <a:solidFill>
                  <a:schemeClr val="tx1"/>
                </a:solidFill>
              </a:rPr>
              <a:t>baze sportive +15</a:t>
            </a:r>
            <a:r>
              <a:rPr lang="ro-RO" dirty="0" smtClean="0">
                <a:solidFill>
                  <a:schemeClr val="tx1"/>
                </a:solidFill>
              </a:rPr>
              <a:t>%, </a:t>
            </a:r>
            <a:r>
              <a:rPr lang="ro-RO" dirty="0">
                <a:solidFill>
                  <a:schemeClr val="tx1"/>
                </a:solidFill>
              </a:rPr>
              <a:t>iluminat -17</a:t>
            </a:r>
            <a:r>
              <a:rPr lang="ro-RO" dirty="0" smtClean="0">
                <a:solidFill>
                  <a:schemeClr val="tx1"/>
                </a:solidFill>
              </a:rPr>
              <a:t>%, </a:t>
            </a:r>
            <a:r>
              <a:rPr lang="ro-RO" dirty="0">
                <a:solidFill>
                  <a:schemeClr val="tx1"/>
                </a:solidFill>
              </a:rPr>
              <a:t>spații verzi +86</a:t>
            </a:r>
            <a:r>
              <a:rPr lang="ro-RO" dirty="0" smtClean="0">
                <a:solidFill>
                  <a:schemeClr val="tx1"/>
                </a:solidFill>
              </a:rPr>
              <a:t>%, </a:t>
            </a:r>
            <a:r>
              <a:rPr lang="ro-RO" dirty="0">
                <a:solidFill>
                  <a:schemeClr val="tx1"/>
                </a:solidFill>
              </a:rPr>
              <a:t>acțiuni sociale </a:t>
            </a:r>
            <a:r>
              <a:rPr lang="ro-RO" dirty="0" smtClean="0">
                <a:solidFill>
                  <a:schemeClr val="tx1"/>
                </a:solidFill>
              </a:rPr>
              <a:t>  DASO </a:t>
            </a:r>
            <a:r>
              <a:rPr lang="ro-RO" dirty="0">
                <a:solidFill>
                  <a:schemeClr val="tx1"/>
                </a:solidFill>
              </a:rPr>
              <a:t>+29</a:t>
            </a:r>
            <a:r>
              <a:rPr lang="ro-RO" dirty="0" smtClean="0">
                <a:solidFill>
                  <a:schemeClr val="tx1"/>
                </a:solidFill>
              </a:rPr>
              <a:t>%, </a:t>
            </a:r>
            <a:r>
              <a:rPr lang="ro-RO" dirty="0">
                <a:solidFill>
                  <a:schemeClr val="tx1"/>
                </a:solidFill>
              </a:rPr>
              <a:t>salubritate +47</a:t>
            </a:r>
            <a:r>
              <a:rPr lang="ro-RO" dirty="0" smtClean="0">
                <a:solidFill>
                  <a:schemeClr val="tx1"/>
                </a:solidFill>
              </a:rPr>
              <a:t>%, </a:t>
            </a:r>
            <a:r>
              <a:rPr lang="ro-RO" dirty="0">
                <a:solidFill>
                  <a:schemeClr val="tx1"/>
                </a:solidFill>
              </a:rPr>
              <a:t>reparații drumuri +</a:t>
            </a:r>
            <a:r>
              <a:rPr lang="ro-RO" dirty="0" smtClean="0">
                <a:solidFill>
                  <a:schemeClr val="tx1"/>
                </a:solidFill>
              </a:rPr>
              <a:t>219, transport </a:t>
            </a:r>
            <a:r>
              <a:rPr lang="ro-RO" dirty="0">
                <a:solidFill>
                  <a:schemeClr val="tx1"/>
                </a:solidFill>
              </a:rPr>
              <a:t>public +</a:t>
            </a:r>
            <a:r>
              <a:rPr lang="ro-RO" dirty="0" smtClean="0">
                <a:solidFill>
                  <a:schemeClr val="tx1"/>
                </a:solidFill>
              </a:rPr>
              <a:t>10%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 smtClean="0">
                <a:solidFill>
                  <a:schemeClr val="tx1"/>
                </a:solidFill>
              </a:rPr>
              <a:t>Cheltuielile </a:t>
            </a:r>
            <a:r>
              <a:rPr lang="ro-RO" dirty="0">
                <a:solidFill>
                  <a:schemeClr val="tx1"/>
                </a:solidFill>
              </a:rPr>
              <a:t>de personal +</a:t>
            </a:r>
            <a:r>
              <a:rPr lang="ro-RO" dirty="0" smtClean="0">
                <a:solidFill>
                  <a:schemeClr val="tx1"/>
                </a:solidFill>
              </a:rPr>
              <a:t>21% față de 2023, </a:t>
            </a:r>
            <a:r>
              <a:rPr lang="ro-RO" dirty="0">
                <a:solidFill>
                  <a:schemeClr val="tx1"/>
                </a:solidFill>
              </a:rPr>
              <a:t>dar </a:t>
            </a:r>
            <a:r>
              <a:rPr lang="ro-RO" dirty="0" smtClean="0">
                <a:solidFill>
                  <a:schemeClr val="tx1"/>
                </a:solidFill>
              </a:rPr>
              <a:t>reprezintă 12,4% </a:t>
            </a:r>
            <a:r>
              <a:rPr lang="ro-RO" dirty="0">
                <a:solidFill>
                  <a:schemeClr val="tx1"/>
                </a:solidFill>
              </a:rPr>
              <a:t>din veniturile proprii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>
                <a:solidFill>
                  <a:schemeClr val="tx1"/>
                </a:solidFill>
              </a:rPr>
              <a:t>Învățământ: cost standard 27,28 mil lei, suplimentar BL 6,28 mil lei (+23% suplimentar)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703512" y="1080934"/>
          <a:ext cx="9145016" cy="342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BA27A7D-97B9-5D18-0B29-A027AF3F46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761734"/>
              </p:ext>
            </p:extLst>
          </p:nvPr>
        </p:nvGraphicFramePr>
        <p:xfrm>
          <a:off x="6023992" y="1080934"/>
          <a:ext cx="5832648" cy="342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A8B2148-633B-B008-B940-9E43F071A2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033776"/>
              </p:ext>
            </p:extLst>
          </p:nvPr>
        </p:nvGraphicFramePr>
        <p:xfrm>
          <a:off x="0" y="1080934"/>
          <a:ext cx="6384032" cy="342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76976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83355</TotalTime>
  <Words>2269</Words>
  <Application>Microsoft Office PowerPoint</Application>
  <PresentationFormat>Widescreen</PresentationFormat>
  <Paragraphs>377</Paragraphs>
  <Slides>31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맑은 고딕</vt:lpstr>
      <vt:lpstr>Agency FB</vt:lpstr>
      <vt:lpstr>Arial</vt:lpstr>
      <vt:lpstr>Arial Narrow</vt:lpstr>
      <vt:lpstr>Calibri</vt:lpstr>
      <vt:lpstr>Times New Roman</vt:lpstr>
      <vt:lpstr>Office Theme</vt:lpstr>
      <vt:lpstr>Custom Design</vt:lpstr>
      <vt:lpstr>PowerPoint Presentation</vt:lpstr>
      <vt:lpstr>Brief 2024</vt:lpstr>
      <vt:lpstr> Indicatori de performanță DE</vt:lpstr>
      <vt:lpstr>Volum de activitate </vt:lpstr>
      <vt:lpstr>Veniturile bugetului local</vt:lpstr>
      <vt:lpstr>Veniturile bugetului local</vt:lpstr>
      <vt:lpstr>Cotele din impozitul pe venit</vt:lpstr>
      <vt:lpstr>Categorii de cheltuieli</vt:lpstr>
      <vt:lpstr>Cheltuieli pe domenii de activitate</vt:lpstr>
      <vt:lpstr>Cheltuielile cu investițiile</vt:lpstr>
      <vt:lpstr>Evoluție investiții 2016-2024</vt:lpstr>
      <vt:lpstr>Cele mai mari investiții</vt:lpstr>
      <vt:lpstr>Datoria publică</vt:lpstr>
      <vt:lpstr>Oradea prin ”ochii” Fitch Ratings</vt:lpstr>
      <vt:lpstr>Brief alte activități</vt:lpstr>
      <vt:lpstr>Activitatea financiar-contabilă în cifre</vt:lpstr>
      <vt:lpstr>Administrarea creanțelor fiscale</vt:lpstr>
      <vt:lpstr>Masa impozabilă</vt:lpstr>
      <vt:lpstr>Încasările din creanţe fiscale</vt:lpstr>
      <vt:lpstr>Instrumente de plată</vt:lpstr>
      <vt:lpstr>16 ani de plăți online</vt:lpstr>
      <vt:lpstr>Bonificații fiscale</vt:lpstr>
      <vt:lpstr>Inspecția fiscală</vt:lpstr>
      <vt:lpstr>Executarea silită</vt:lpstr>
      <vt:lpstr>Restanțe și restanțieri </vt:lpstr>
      <vt:lpstr>SUPRAIMPOZITĂRI</vt:lpstr>
      <vt:lpstr>Facilităţi fiscale pentru investitori</vt:lpstr>
      <vt:lpstr>Reducerea de majorări pentru PF</vt:lpstr>
      <vt:lpstr>Activitatea fiscală în cifre</vt:lpstr>
      <vt:lpstr>Provocări 2025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Lenovo</cp:lastModifiedBy>
  <cp:revision>883</cp:revision>
  <cp:lastPrinted>2024-01-17T08:17:39Z</cp:lastPrinted>
  <dcterms:created xsi:type="dcterms:W3CDTF">2014-04-01T16:35:38Z</dcterms:created>
  <dcterms:modified xsi:type="dcterms:W3CDTF">2025-01-31T11:03:59Z</dcterms:modified>
</cp:coreProperties>
</file>